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1.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2.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9"/>
  </p:notesMasterIdLst>
  <p:handoutMasterIdLst>
    <p:handoutMasterId r:id="rId90"/>
  </p:handoutMasterIdLst>
  <p:sldIdLst>
    <p:sldId id="256" r:id="rId2"/>
    <p:sldId id="288" r:id="rId3"/>
    <p:sldId id="290" r:id="rId4"/>
    <p:sldId id="401" r:id="rId5"/>
    <p:sldId id="402" r:id="rId6"/>
    <p:sldId id="403" r:id="rId7"/>
    <p:sldId id="505" r:id="rId8"/>
    <p:sldId id="389" r:id="rId9"/>
    <p:sldId id="506" r:id="rId10"/>
    <p:sldId id="393" r:id="rId11"/>
    <p:sldId id="394" r:id="rId12"/>
    <p:sldId id="396" r:id="rId13"/>
    <p:sldId id="397" r:id="rId14"/>
    <p:sldId id="398" r:id="rId15"/>
    <p:sldId id="507" r:id="rId16"/>
    <p:sldId id="399" r:id="rId17"/>
    <p:sldId id="400" r:id="rId18"/>
    <p:sldId id="291" r:id="rId19"/>
    <p:sldId id="404" r:id="rId20"/>
    <p:sldId id="405" r:id="rId21"/>
    <p:sldId id="406" r:id="rId22"/>
    <p:sldId id="407" r:id="rId23"/>
    <p:sldId id="408" r:id="rId24"/>
    <p:sldId id="409" r:id="rId25"/>
    <p:sldId id="410" r:id="rId26"/>
    <p:sldId id="411" r:id="rId27"/>
    <p:sldId id="412" r:id="rId28"/>
    <p:sldId id="413" r:id="rId29"/>
    <p:sldId id="414" r:id="rId30"/>
    <p:sldId id="415" r:id="rId31"/>
    <p:sldId id="416" r:id="rId32"/>
    <p:sldId id="417" r:id="rId33"/>
    <p:sldId id="418" r:id="rId34"/>
    <p:sldId id="423" r:id="rId35"/>
    <p:sldId id="425" r:id="rId36"/>
    <p:sldId id="305" r:id="rId37"/>
    <p:sldId id="427" r:id="rId38"/>
    <p:sldId id="428" r:id="rId39"/>
    <p:sldId id="429" r:id="rId40"/>
    <p:sldId id="430" r:id="rId41"/>
    <p:sldId id="431" r:id="rId42"/>
    <p:sldId id="432" r:id="rId43"/>
    <p:sldId id="433" r:id="rId44"/>
    <p:sldId id="434" r:id="rId45"/>
    <p:sldId id="435" r:id="rId46"/>
    <p:sldId id="436" r:id="rId47"/>
    <p:sldId id="437" r:id="rId48"/>
    <p:sldId id="438" r:id="rId49"/>
    <p:sldId id="294" r:id="rId50"/>
    <p:sldId id="482" r:id="rId51"/>
    <p:sldId id="483" r:id="rId52"/>
    <p:sldId id="484" r:id="rId53"/>
    <p:sldId id="509" r:id="rId54"/>
    <p:sldId id="510" r:id="rId55"/>
    <p:sldId id="511" r:id="rId56"/>
    <p:sldId id="302" r:id="rId57"/>
    <p:sldId id="485" r:id="rId58"/>
    <p:sldId id="486" r:id="rId59"/>
    <p:sldId id="487" r:id="rId60"/>
    <p:sldId id="490" r:id="rId61"/>
    <p:sldId id="491" r:id="rId62"/>
    <p:sldId id="492" r:id="rId63"/>
    <p:sldId id="493" r:id="rId64"/>
    <p:sldId id="494" r:id="rId65"/>
    <p:sldId id="495" r:id="rId66"/>
    <p:sldId id="496" r:id="rId67"/>
    <p:sldId id="497" r:id="rId68"/>
    <p:sldId id="498" r:id="rId69"/>
    <p:sldId id="499" r:id="rId70"/>
    <p:sldId id="293" r:id="rId71"/>
    <p:sldId id="439" r:id="rId72"/>
    <p:sldId id="440" r:id="rId73"/>
    <p:sldId id="441" r:id="rId74"/>
    <p:sldId id="442" r:id="rId75"/>
    <p:sldId id="299" r:id="rId76"/>
    <p:sldId id="443" r:id="rId77"/>
    <p:sldId id="444" r:id="rId78"/>
    <p:sldId id="445" r:id="rId79"/>
    <p:sldId id="446" r:id="rId80"/>
    <p:sldId id="447" r:id="rId81"/>
    <p:sldId id="448" r:id="rId82"/>
    <p:sldId id="449" r:id="rId83"/>
    <p:sldId id="455" r:id="rId84"/>
    <p:sldId id="456" r:id="rId85"/>
    <p:sldId id="457" r:id="rId86"/>
    <p:sldId id="460" r:id="rId87"/>
    <p:sldId id="464" r:id="rId88"/>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39" autoAdjust="0"/>
    <p:restoredTop sz="88455" autoAdjust="0"/>
  </p:normalViewPr>
  <p:slideViewPr>
    <p:cSldViewPr>
      <p:cViewPr varScale="1">
        <p:scale>
          <a:sx n="103" d="100"/>
          <a:sy n="103" d="100"/>
        </p:scale>
        <p:origin x="-480" y="-112"/>
      </p:cViewPr>
      <p:guideLst>
        <p:guide orient="horz" pos="2160"/>
        <p:guide pos="2880"/>
      </p:guideLst>
    </p:cSldViewPr>
  </p:slideViewPr>
  <p:outlineViewPr>
    <p:cViewPr>
      <p:scale>
        <a:sx n="33" d="100"/>
        <a:sy n="33" d="100"/>
      </p:scale>
      <p:origin x="0" y="680"/>
    </p:cViewPr>
  </p:outlineViewPr>
  <p:notesTextViewPr>
    <p:cViewPr>
      <p:scale>
        <a:sx n="100" d="100"/>
        <a:sy n="100" d="100"/>
      </p:scale>
      <p:origin x="0" y="0"/>
    </p:cViewPr>
  </p:notesTextViewPr>
  <p:sorterViewPr>
    <p:cViewPr>
      <p:scale>
        <a:sx n="158" d="100"/>
        <a:sy n="158" d="100"/>
      </p:scale>
      <p:origin x="0" y="13568"/>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handoutMaster" Target="handoutMasters/handoutMaster1.xml"/><Relationship Id="rId91" Type="http://schemas.openxmlformats.org/officeDocument/2006/relationships/printerSettings" Target="printerSettings/printerSettings1.bin"/><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ea typeface="+mn-ea"/>
                <a:cs typeface="+mn-cs"/>
              </a:defRPr>
            </a:lvl1pPr>
          </a:lstStyle>
          <a:p>
            <a:pPr>
              <a:defRPr/>
            </a:pPr>
            <a:endParaRPr lang="en-US" dirty="0">
              <a:latin typeface="Times New Roman"/>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29EFB781-F10A-8A4F-A12A-3C2C71F64A5A}" type="datetimeFigureOut">
              <a:rPr lang="en-US">
                <a:latin typeface="Times New Roman"/>
              </a:rPr>
              <a:pPr>
                <a:defRPr/>
              </a:pPr>
              <a:t>12/3/13</a:t>
            </a:fld>
            <a:endParaRPr lang="en-US" dirty="0">
              <a:latin typeface="Times New Roman"/>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ea typeface="+mn-ea"/>
                <a:cs typeface="+mn-cs"/>
              </a:defRPr>
            </a:lvl1pPr>
          </a:lstStyle>
          <a:p>
            <a:pPr>
              <a:defRPr/>
            </a:pPr>
            <a:endParaRPr lang="en-US" dirty="0">
              <a:latin typeface="Times New Roman"/>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17056B38-26E9-CB40-A38E-0AF1742DD149}" type="slidenum">
              <a:rPr lang="en-US">
                <a:latin typeface="Times New Roman"/>
              </a:rPr>
              <a:pPr>
                <a:defRPr/>
              </a:pPr>
              <a:t>‹#›</a:t>
            </a:fld>
            <a:endParaRPr lang="en-US" dirty="0">
              <a:latin typeface="Times New Roman"/>
            </a:endParaRPr>
          </a:p>
        </p:txBody>
      </p:sp>
    </p:spTree>
    <p:extLst>
      <p:ext uri="{BB962C8B-B14F-4D97-AF65-F5344CB8AC3E}">
        <p14:creationId xmlns:p14="http://schemas.microsoft.com/office/powerpoint/2010/main" val="7970416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Times New Roman"/>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Times New Roman"/>
                <a:ea typeface="+mn-ea"/>
                <a:cs typeface="+mn-cs"/>
              </a:defRPr>
            </a:lvl1pPr>
          </a:lstStyle>
          <a:p>
            <a:pPr>
              <a:defRPr/>
            </a:pPr>
            <a:fld id="{2F58E4B2-B471-D345-83CC-798ED0FDA91E}" type="datetimeFigureOut">
              <a:rPr lang="en-US" smtClean="0"/>
              <a:pPr>
                <a:defRPr/>
              </a:pPr>
              <a:t>12/3/13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Times New Roman"/>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Times New Roman"/>
                <a:ea typeface="+mn-ea"/>
                <a:cs typeface="+mn-cs"/>
              </a:defRPr>
            </a:lvl1pPr>
          </a:lstStyle>
          <a:p>
            <a:pPr>
              <a:defRPr/>
            </a:pPr>
            <a:fld id="{2E7FAE9D-A0A7-8442-9C01-C9B544F09495}" type="slidenum">
              <a:rPr lang="en-US" smtClean="0"/>
              <a:pPr>
                <a:defRPr/>
              </a:pPr>
              <a:t>‹#›</a:t>
            </a:fld>
            <a:endParaRPr lang="en-US" dirty="0"/>
          </a:p>
        </p:txBody>
      </p:sp>
    </p:spTree>
    <p:extLst>
      <p:ext uri="{BB962C8B-B14F-4D97-AF65-F5344CB8AC3E}">
        <p14:creationId xmlns:p14="http://schemas.microsoft.com/office/powerpoint/2010/main" val="1943504299"/>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Times New Roman"/>
        <a:ea typeface="ＭＳ Ｐゴシック" charset="0"/>
        <a:cs typeface="ＭＳ Ｐゴシック" charset="0"/>
      </a:defRPr>
    </a:lvl1pPr>
    <a:lvl2pPr marL="457200" algn="l" defTabSz="457200" rtl="0" fontAlgn="base">
      <a:spcBef>
        <a:spcPct val="30000"/>
      </a:spcBef>
      <a:spcAft>
        <a:spcPct val="0"/>
      </a:spcAft>
      <a:defRPr sz="1200" kern="1200">
        <a:solidFill>
          <a:schemeClr val="tx1"/>
        </a:solidFill>
        <a:latin typeface="Times New Roman"/>
        <a:ea typeface="ＭＳ Ｐゴシック" charset="0"/>
        <a:cs typeface="+mn-cs"/>
      </a:defRPr>
    </a:lvl2pPr>
    <a:lvl3pPr marL="914400" algn="l" defTabSz="457200" rtl="0" fontAlgn="base">
      <a:spcBef>
        <a:spcPct val="30000"/>
      </a:spcBef>
      <a:spcAft>
        <a:spcPct val="0"/>
      </a:spcAft>
      <a:defRPr sz="1200" kern="1200">
        <a:solidFill>
          <a:schemeClr val="tx1"/>
        </a:solidFill>
        <a:latin typeface="Times New Roman"/>
        <a:ea typeface="ＭＳ Ｐゴシック" charset="0"/>
        <a:cs typeface="+mn-cs"/>
      </a:defRPr>
    </a:lvl3pPr>
    <a:lvl4pPr marL="1371600" algn="l" defTabSz="457200" rtl="0" fontAlgn="base">
      <a:spcBef>
        <a:spcPct val="30000"/>
      </a:spcBef>
      <a:spcAft>
        <a:spcPct val="0"/>
      </a:spcAft>
      <a:defRPr sz="1200" kern="1200">
        <a:solidFill>
          <a:schemeClr val="tx1"/>
        </a:solidFill>
        <a:latin typeface="Times New Roman"/>
        <a:ea typeface="ＭＳ Ｐゴシック" charset="0"/>
        <a:cs typeface="+mn-cs"/>
      </a:defRPr>
    </a:lvl4pPr>
    <a:lvl5pPr marL="1828800" algn="l" defTabSz="457200" rtl="0" fontAlgn="base">
      <a:spcBef>
        <a:spcPct val="30000"/>
      </a:spcBef>
      <a:spcAft>
        <a:spcPct val="0"/>
      </a:spcAft>
      <a:defRPr sz="1200" kern="1200">
        <a:solidFill>
          <a:schemeClr val="tx1"/>
        </a:solidFill>
        <a:latin typeface="Times New Roman"/>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85800"/>
            <a:ext cx="4572000" cy="34290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799" y="4343400"/>
            <a:ext cx="5486399" cy="4025159"/>
          </a:xfrm>
        </p:spPr>
        <p:txBody>
          <a:bodyPr/>
          <a:lstStyle>
            <a:defPPr lvl="0">
              <a:buClr>
                <a:srgbClr val="000000"/>
              </a:buClr>
              <a:buSzPct val="100000"/>
              <a:buFont typeface="Arial" pitchFamily="34"/>
              <a:buNone/>
            </a:defPPr>
            <a:lvl1pPr lvl="0">
              <a:buClr>
                <a:srgbClr val="000000"/>
              </a:buClr>
              <a:buSzPct val="100000"/>
              <a:buFont typeface="Arial" pitchFamily="34"/>
              <a:buChar char="•"/>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mtClean="0"/>
              <a:t>How does</a:t>
            </a:r>
            <a:r>
              <a:rPr lang="en-US" baseline="0" smtClean="0"/>
              <a:t> Extrae work?</a:t>
            </a:r>
          </a:p>
          <a:p>
            <a:endParaRPr lang="en-US" baseline="0" smtClean="0"/>
          </a:p>
          <a:p>
            <a:r>
              <a:rPr lang="en-US" baseline="0" smtClean="0"/>
              <a:t>Extrae basically injects monitor into the application. There are different ways to inject such monitors including DynInst, which modifies the application in memory and using the LD_PRELOAD, which is used to substitute symbols in the shared librarie within the application before it gets executed.</a:t>
            </a:r>
          </a:p>
          <a:p>
            <a:endParaRPr lang="en-US" baseline="0" smtClean="0"/>
          </a:p>
          <a:p>
            <a:r>
              <a:rPr lang="en-US" baseline="0" smtClean="0"/>
              <a:t>No matter the mechanism chosen we inject monitors that emit information regarding the placement, the timestamp and also additional metrics like performance counters or the callstack. </a:t>
            </a:r>
            <a:endParaRPr lang="en-US" smtClean="0"/>
          </a:p>
          <a:p>
            <a:endParaRPr lang="en-US" smtClean="0"/>
          </a:p>
          <a:p>
            <a:r>
              <a:rPr lang="en-US" smtClean="0"/>
              <a:t>Hacer que escojan</a:t>
            </a:r>
            <a:r>
              <a:rPr lang="en-US" baseline="0" smtClean="0"/>
              <a:t> una para el hands-on.</a:t>
            </a:r>
            <a:endParaRPr lang="en-US"/>
          </a:p>
        </p:txBody>
      </p:sp>
      <p:sp>
        <p:nvSpPr>
          <p:cNvPr id="4" name="3 Marcador de número de diapositiva"/>
          <p:cNvSpPr>
            <a:spLocks noGrp="1"/>
          </p:cNvSpPr>
          <p:nvPr>
            <p:ph type="sldNum" sz="quarter" idx="10"/>
          </p:nvPr>
        </p:nvSpPr>
        <p:spPr/>
        <p:txBody>
          <a:bodyPr/>
          <a:lstStyle/>
          <a:p>
            <a:fld id="{90799E72-CB38-4F12-87EF-E621BD195274}" type="slidenum">
              <a:rPr lang="es-ES" smtClean="0"/>
              <a:t>39</a:t>
            </a:fld>
            <a:endParaRPr lang="es-ES"/>
          </a:p>
        </p:txBody>
      </p:sp>
    </p:spTree>
    <p:extLst>
      <p:ext uri="{BB962C8B-B14F-4D97-AF65-F5344CB8AC3E}">
        <p14:creationId xmlns:p14="http://schemas.microsoft.com/office/powerpoint/2010/main" val="886066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mtClean="0"/>
              <a:t>Using Extrae is rather</a:t>
            </a:r>
            <a:r>
              <a:rPr lang="en-US" baseline="0" smtClean="0"/>
              <a:t> simple. You should just to adapt your job submission script. This involves telling the launcher to execute Extrae in front of the target application and passing a configuration file for Extrae. Once this is done, you only need to run the application normally.</a:t>
            </a:r>
            <a:endParaRPr lang="en-US"/>
          </a:p>
        </p:txBody>
      </p:sp>
      <p:sp>
        <p:nvSpPr>
          <p:cNvPr id="4" name="3 Marcador de número de diapositiva"/>
          <p:cNvSpPr>
            <a:spLocks noGrp="1"/>
          </p:cNvSpPr>
          <p:nvPr>
            <p:ph type="sldNum" sz="quarter" idx="10"/>
          </p:nvPr>
        </p:nvSpPr>
        <p:spPr/>
        <p:txBody>
          <a:bodyPr/>
          <a:lstStyle/>
          <a:p>
            <a:fld id="{90799E72-CB38-4F12-87EF-E621BD195274}" type="slidenum">
              <a:rPr lang="es-ES" smtClean="0"/>
              <a:t>40</a:t>
            </a:fld>
            <a:endParaRPr lang="es-ES"/>
          </a:p>
        </p:txBody>
      </p:sp>
    </p:spTree>
    <p:extLst>
      <p:ext uri="{BB962C8B-B14F-4D97-AF65-F5344CB8AC3E}">
        <p14:creationId xmlns:p14="http://schemas.microsoft.com/office/powerpoint/2010/main" val="1955802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67"/>
          <p:cNvSpPr>
            <a:spLocks noGrp="1" noChangeArrowheads="1"/>
          </p:cNvSpPr>
          <p:nvPr>
            <p:ph type="sldNum" sz="quarter"/>
          </p:nvPr>
        </p:nvSpPr>
        <p:spPr>
          <a:noFill/>
          <a:ln>
            <a:miter lim="800000"/>
            <a:headEnd/>
            <a:tailEnd/>
          </a:ln>
        </p:spPr>
        <p:txBody>
          <a:bodyPr/>
          <a:lstStyle/>
          <a:p>
            <a:fld id="{73613B65-4CD5-4395-9760-0AD958C5E017}" type="slidenum">
              <a:rPr lang="en-GB" smtClean="0"/>
              <a:pPr/>
              <a:t>41</a:t>
            </a:fld>
            <a:endParaRPr lang="en-GB" smtClean="0"/>
          </a:p>
        </p:txBody>
      </p:sp>
      <p:sp>
        <p:nvSpPr>
          <p:cNvPr id="51203" name="Text Box 1"/>
          <p:cNvSpPr txBox="1">
            <a:spLocks noChangeArrowheads="1"/>
          </p:cNvSpPr>
          <p:nvPr/>
        </p:nvSpPr>
        <p:spPr bwMode="auto">
          <a:xfrm>
            <a:off x="1005554" y="696403"/>
            <a:ext cx="4849958" cy="3429532"/>
          </a:xfrm>
          <a:prstGeom prst="rect">
            <a:avLst/>
          </a:prstGeom>
          <a:solidFill>
            <a:srgbClr val="FFFFFF"/>
          </a:solidFill>
          <a:ln w="9360">
            <a:solidFill>
              <a:srgbClr val="000000"/>
            </a:solidFill>
            <a:miter lim="800000"/>
            <a:headEnd/>
            <a:tailEnd/>
          </a:ln>
        </p:spPr>
        <p:txBody>
          <a:bodyPr wrap="none" lIns="84384" tIns="42191" rIns="84384" bIns="42191" anchor="ctr"/>
          <a:lstStyle/>
          <a:p>
            <a:pPr defTabSz="433671" hangingPunct="0">
              <a:lnSpc>
                <a:spcPct val="93000"/>
              </a:lnSpc>
              <a:buClr>
                <a:srgbClr val="000000"/>
              </a:buClr>
              <a:buSzPct val="45000"/>
            </a:pPr>
            <a:endParaRPr lang="en-US"/>
          </a:p>
        </p:txBody>
      </p:sp>
      <p:sp>
        <p:nvSpPr>
          <p:cNvPr id="51204" name="Text Box 2"/>
          <p:cNvSpPr>
            <a:spLocks noGrp="1" noChangeArrowheads="1"/>
          </p:cNvSpPr>
          <p:nvPr>
            <p:ph type="body"/>
          </p:nvPr>
        </p:nvSpPr>
        <p:spPr>
          <a:xfrm>
            <a:off x="685188" y="4342940"/>
            <a:ext cx="5487626" cy="4116005"/>
          </a:xfrm>
          <a:noFill/>
        </p:spPr>
        <p:txBody>
          <a:bodyPr/>
          <a:lstStyle/>
          <a:p>
            <a:pPr>
              <a:lnSpc>
                <a:spcPct val="76000"/>
              </a:lnSpc>
              <a:spcBef>
                <a:spcPts val="392"/>
              </a:spcBef>
              <a:tabLst>
                <a:tab pos="0" algn="l"/>
                <a:tab pos="413159" algn="l"/>
                <a:tab pos="827784" algn="l"/>
                <a:tab pos="1242408" algn="l"/>
                <a:tab pos="1657033" algn="l"/>
                <a:tab pos="2071657" algn="l"/>
                <a:tab pos="2486282" algn="l"/>
                <a:tab pos="2900905" algn="l"/>
                <a:tab pos="3315530" algn="l"/>
                <a:tab pos="3730154" algn="l"/>
                <a:tab pos="4144779" algn="l"/>
                <a:tab pos="4559403" algn="l"/>
                <a:tab pos="4974028" algn="l"/>
                <a:tab pos="5388652" algn="l"/>
                <a:tab pos="5803276" algn="l"/>
                <a:tab pos="6217900" algn="l"/>
                <a:tab pos="6632525" algn="l"/>
                <a:tab pos="7047149" algn="l"/>
                <a:tab pos="7461774" algn="l"/>
                <a:tab pos="7876398" algn="l"/>
                <a:tab pos="8291023" algn="l"/>
              </a:tabLst>
            </a:pPr>
            <a:r>
              <a:rPr lang="en-GB" sz="1800">
                <a:latin typeface="Arial" charset="0"/>
                <a:cs typeface="Arial" charset="0"/>
              </a:rPr>
              <a:t>We present an alternative to deal with the traces scalability problem. Nowadays, is not surprising to have 10k processes that run for hours. Quickly evolving to the Petascale.</a:t>
            </a:r>
          </a:p>
          <a:p>
            <a:pPr>
              <a:lnSpc>
                <a:spcPct val="76000"/>
              </a:lnSpc>
              <a:spcBef>
                <a:spcPts val="392"/>
              </a:spcBef>
              <a:tabLst>
                <a:tab pos="0" algn="l"/>
                <a:tab pos="413159" algn="l"/>
                <a:tab pos="827784" algn="l"/>
                <a:tab pos="1242408" algn="l"/>
                <a:tab pos="1657033" algn="l"/>
                <a:tab pos="2071657" algn="l"/>
                <a:tab pos="2486282" algn="l"/>
                <a:tab pos="2900905" algn="l"/>
                <a:tab pos="3315530" algn="l"/>
                <a:tab pos="3730154" algn="l"/>
                <a:tab pos="4144779" algn="l"/>
                <a:tab pos="4559403" algn="l"/>
                <a:tab pos="4974028" algn="l"/>
                <a:tab pos="5388652" algn="l"/>
                <a:tab pos="5803276" algn="l"/>
                <a:tab pos="6217900" algn="l"/>
                <a:tab pos="6632525" algn="l"/>
                <a:tab pos="7047149" algn="l"/>
                <a:tab pos="7461774" algn="l"/>
                <a:tab pos="7876398" algn="l"/>
                <a:tab pos="8291023" algn="l"/>
              </a:tabLst>
            </a:pPr>
            <a:endParaRPr lang="en-GB" sz="1800">
              <a:latin typeface="Arial" charset="0"/>
              <a:cs typeface="Arial" charset="0"/>
            </a:endParaRPr>
          </a:p>
          <a:p>
            <a:pPr>
              <a:lnSpc>
                <a:spcPct val="76000"/>
              </a:lnSpc>
              <a:spcBef>
                <a:spcPts val="392"/>
              </a:spcBef>
              <a:tabLst>
                <a:tab pos="0" algn="l"/>
                <a:tab pos="413159" algn="l"/>
                <a:tab pos="827784" algn="l"/>
                <a:tab pos="1242408" algn="l"/>
                <a:tab pos="1657033" algn="l"/>
                <a:tab pos="2071657" algn="l"/>
                <a:tab pos="2486282" algn="l"/>
                <a:tab pos="2900905" algn="l"/>
                <a:tab pos="3315530" algn="l"/>
                <a:tab pos="3730154" algn="l"/>
                <a:tab pos="4144779" algn="l"/>
                <a:tab pos="4559403" algn="l"/>
                <a:tab pos="4974028" algn="l"/>
                <a:tab pos="5388652" algn="l"/>
                <a:tab pos="5803276" algn="l"/>
                <a:tab pos="6217900" algn="l"/>
                <a:tab pos="6632525" algn="l"/>
                <a:tab pos="7047149" algn="l"/>
                <a:tab pos="7461774" algn="l"/>
                <a:tab pos="7876398" algn="l"/>
                <a:tab pos="8291023" algn="l"/>
              </a:tabLst>
            </a:pPr>
            <a:r>
              <a:rPr lang="en-GB" sz="1800">
                <a:latin typeface="Arial" charset="0"/>
                <a:cs typeface="Arial" charset="0"/>
              </a:rPr>
              <a:t>Blind tracing produces huge data volumes. </a:t>
            </a:r>
          </a:p>
          <a:p>
            <a:pPr>
              <a:lnSpc>
                <a:spcPct val="76000"/>
              </a:lnSpc>
              <a:spcBef>
                <a:spcPts val="392"/>
              </a:spcBef>
              <a:tabLst>
                <a:tab pos="0" algn="l"/>
                <a:tab pos="413159" algn="l"/>
                <a:tab pos="827784" algn="l"/>
                <a:tab pos="1242408" algn="l"/>
                <a:tab pos="1657033" algn="l"/>
                <a:tab pos="2071657" algn="l"/>
                <a:tab pos="2486282" algn="l"/>
                <a:tab pos="2900905" algn="l"/>
                <a:tab pos="3315530" algn="l"/>
                <a:tab pos="3730154" algn="l"/>
                <a:tab pos="4144779" algn="l"/>
                <a:tab pos="4559403" algn="l"/>
                <a:tab pos="4974028" algn="l"/>
                <a:tab pos="5388652" algn="l"/>
                <a:tab pos="5803276" algn="l"/>
                <a:tab pos="6217900" algn="l"/>
                <a:tab pos="6632525" algn="l"/>
                <a:tab pos="7047149" algn="l"/>
                <a:tab pos="7461774" algn="l"/>
                <a:tab pos="7876398" algn="l"/>
                <a:tab pos="8291023" algn="l"/>
              </a:tabLst>
            </a:pPr>
            <a:r>
              <a:rPr lang="en-GB" sz="1800">
                <a:latin typeface="Arial" charset="0"/>
                <a:cs typeface="Arial" charset="0"/>
              </a:rPr>
              <a:t>Even profilers can face scalability issues.</a:t>
            </a:r>
          </a:p>
          <a:p>
            <a:pPr>
              <a:lnSpc>
                <a:spcPct val="76000"/>
              </a:lnSpc>
              <a:spcBef>
                <a:spcPts val="392"/>
              </a:spcBef>
              <a:tabLst>
                <a:tab pos="0" algn="l"/>
                <a:tab pos="413159" algn="l"/>
                <a:tab pos="827784" algn="l"/>
                <a:tab pos="1242408" algn="l"/>
                <a:tab pos="1657033" algn="l"/>
                <a:tab pos="2071657" algn="l"/>
                <a:tab pos="2486282" algn="l"/>
                <a:tab pos="2900905" algn="l"/>
                <a:tab pos="3315530" algn="l"/>
                <a:tab pos="3730154" algn="l"/>
                <a:tab pos="4144779" algn="l"/>
                <a:tab pos="4559403" algn="l"/>
                <a:tab pos="4974028" algn="l"/>
                <a:tab pos="5388652" algn="l"/>
                <a:tab pos="5803276" algn="l"/>
                <a:tab pos="6217900" algn="l"/>
                <a:tab pos="6632525" algn="l"/>
                <a:tab pos="7047149" algn="l"/>
                <a:tab pos="7461774" algn="l"/>
                <a:tab pos="7876398" algn="l"/>
                <a:tab pos="8291023" algn="l"/>
              </a:tabLst>
            </a:pPr>
            <a:endParaRPr lang="en-GB" sz="1800">
              <a:latin typeface="Arial" charset="0"/>
              <a:cs typeface="Arial" charset="0"/>
            </a:endParaRPr>
          </a:p>
          <a:p>
            <a:pPr>
              <a:lnSpc>
                <a:spcPct val="76000"/>
              </a:lnSpc>
              <a:spcBef>
                <a:spcPts val="392"/>
              </a:spcBef>
              <a:tabLst>
                <a:tab pos="0" algn="l"/>
                <a:tab pos="413159" algn="l"/>
                <a:tab pos="827784" algn="l"/>
                <a:tab pos="1242408" algn="l"/>
                <a:tab pos="1657033" algn="l"/>
                <a:tab pos="2071657" algn="l"/>
                <a:tab pos="2486282" algn="l"/>
                <a:tab pos="2900905" algn="l"/>
                <a:tab pos="3315530" algn="l"/>
                <a:tab pos="3730154" algn="l"/>
                <a:tab pos="4144779" algn="l"/>
                <a:tab pos="4559403" algn="l"/>
                <a:tab pos="4974028" algn="l"/>
                <a:tab pos="5388652" algn="l"/>
                <a:tab pos="5803276" algn="l"/>
                <a:tab pos="6217900" algn="l"/>
                <a:tab pos="6632525" algn="l"/>
                <a:tab pos="7047149" algn="l"/>
                <a:tab pos="7461774" algn="l"/>
                <a:tab pos="7876398" algn="l"/>
                <a:tab pos="8291023" algn="l"/>
              </a:tabLst>
            </a:pPr>
            <a:r>
              <a:rPr lang="en-GB" sz="1800">
                <a:latin typeface="Arial" charset="0"/>
                <a:cs typeface="Arial" charset="0"/>
              </a:rPr>
              <a:t>Once you try to gather such data volume, the first question is... can you store it?</a:t>
            </a:r>
          </a:p>
          <a:p>
            <a:pPr>
              <a:lnSpc>
                <a:spcPct val="76000"/>
              </a:lnSpc>
              <a:spcBef>
                <a:spcPts val="392"/>
              </a:spcBef>
              <a:tabLst>
                <a:tab pos="0" algn="l"/>
                <a:tab pos="413159" algn="l"/>
                <a:tab pos="827784" algn="l"/>
                <a:tab pos="1242408" algn="l"/>
                <a:tab pos="1657033" algn="l"/>
                <a:tab pos="2071657" algn="l"/>
                <a:tab pos="2486282" algn="l"/>
                <a:tab pos="2900905" algn="l"/>
                <a:tab pos="3315530" algn="l"/>
                <a:tab pos="3730154" algn="l"/>
                <a:tab pos="4144779" algn="l"/>
                <a:tab pos="4559403" algn="l"/>
                <a:tab pos="4974028" algn="l"/>
                <a:tab pos="5388652" algn="l"/>
                <a:tab pos="5803276" algn="l"/>
                <a:tab pos="6217900" algn="l"/>
                <a:tab pos="6632525" algn="l"/>
                <a:tab pos="7047149" algn="l"/>
                <a:tab pos="7461774" algn="l"/>
                <a:tab pos="7876398" algn="l"/>
                <a:tab pos="8291023" algn="l"/>
              </a:tabLst>
            </a:pPr>
            <a:endParaRPr lang="en-GB" sz="1800">
              <a:latin typeface="Arial" charset="0"/>
              <a:cs typeface="Arial" charset="0"/>
            </a:endParaRPr>
          </a:p>
          <a:p>
            <a:pPr>
              <a:lnSpc>
                <a:spcPct val="76000"/>
              </a:lnSpc>
              <a:spcBef>
                <a:spcPts val="392"/>
              </a:spcBef>
              <a:tabLst>
                <a:tab pos="0" algn="l"/>
                <a:tab pos="413159" algn="l"/>
                <a:tab pos="827784" algn="l"/>
                <a:tab pos="1242408" algn="l"/>
                <a:tab pos="1657033" algn="l"/>
                <a:tab pos="2071657" algn="l"/>
                <a:tab pos="2486282" algn="l"/>
                <a:tab pos="2900905" algn="l"/>
                <a:tab pos="3315530" algn="l"/>
                <a:tab pos="3730154" algn="l"/>
                <a:tab pos="4144779" algn="l"/>
                <a:tab pos="4559403" algn="l"/>
                <a:tab pos="4974028" algn="l"/>
                <a:tab pos="5388652" algn="l"/>
                <a:tab pos="5803276" algn="l"/>
                <a:tab pos="6217900" algn="l"/>
                <a:tab pos="6632525" algn="l"/>
                <a:tab pos="7047149" algn="l"/>
                <a:tab pos="7461774" algn="l"/>
                <a:tab pos="7876398" algn="l"/>
                <a:tab pos="8291023" algn="l"/>
              </a:tabLst>
            </a:pPr>
            <a:r>
              <a:rPr lang="en-GB" sz="1800">
                <a:latin typeface="Arial" charset="0"/>
                <a:cs typeface="Arial" charset="0"/>
              </a:rPr>
              <a:t>Even if you can, the amount of time required to parse/process/manipulate that can be high. If the tool is not responsive enough, what's the acceptable amount of time for you to wait?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E1F35A43-0CB8-47E1-8830-733033B30132}" type="slidenum">
              <a:rPr lang="en-GB"/>
              <a:pPr/>
              <a:t>44</a:t>
            </a:fld>
            <a:endParaRPr lang="en-GB"/>
          </a:p>
        </p:txBody>
      </p:sp>
      <p:sp>
        <p:nvSpPr>
          <p:cNvPr id="53249" name="Text Box 1"/>
          <p:cNvSpPr txBox="1">
            <a:spLocks noChangeArrowheads="1"/>
          </p:cNvSpPr>
          <p:nvPr/>
        </p:nvSpPr>
        <p:spPr bwMode="auto">
          <a:xfrm>
            <a:off x="924332" y="-2696119"/>
            <a:ext cx="5010937" cy="10192329"/>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53250" name="Rectangle 2"/>
          <p:cNvSpPr txBox="1">
            <a:spLocks noGrp="1" noChangeArrowheads="1"/>
          </p:cNvSpPr>
          <p:nvPr>
            <p:ph type="body"/>
          </p:nvPr>
        </p:nvSpPr>
        <p:spPr bwMode="auto">
          <a:xfrm>
            <a:off x="685641" y="4342452"/>
            <a:ext cx="5480313" cy="4108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bwMode="auto">
          <a:xfrm>
            <a:off x="1144588" y="687388"/>
            <a:ext cx="4570412" cy="3427412"/>
          </a:xfrm>
          <a:prstGeom prst="rect">
            <a:avLst/>
          </a:prstGeom>
          <a:solidFill>
            <a:srgbClr val="FFFFFF"/>
          </a:solidFill>
          <a:ln>
            <a:solidFill>
              <a:srgbClr val="000000"/>
            </a:solidFill>
            <a:miter lim="800000"/>
            <a:headEnd/>
            <a:tailEnd/>
          </a:ln>
        </p:spPr>
      </p:sp>
      <p:sp>
        <p:nvSpPr>
          <p:cNvPr id="176131"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Rot="1" noChangeAspect="1" noChangeArrowheads="1" noTextEdit="1"/>
          </p:cNvSpPr>
          <p:nvPr>
            <p:ph type="sldImg"/>
          </p:nvPr>
        </p:nvSpPr>
        <p:spPr bwMode="auto">
          <a:xfrm>
            <a:off x="1146175" y="687388"/>
            <a:ext cx="4567238" cy="3425825"/>
          </a:xfrm>
          <a:prstGeom prst="rect">
            <a:avLst/>
          </a:prstGeom>
          <a:solidFill>
            <a:srgbClr val="FFFFFF"/>
          </a:solidFill>
          <a:ln>
            <a:solidFill>
              <a:srgbClr val="000000"/>
            </a:solidFill>
            <a:miter lim="800000"/>
            <a:headEnd/>
            <a:tailEnd/>
          </a:ln>
        </p:spPr>
      </p:sp>
      <p:sp>
        <p:nvSpPr>
          <p:cNvPr id="438275"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Text Box 2"/>
          <p:cNvSpPr txBox="1">
            <a:spLocks noChangeArrowheads="1"/>
          </p:cNvSpPr>
          <p:nvPr/>
        </p:nvSpPr>
        <p:spPr bwMode="auto">
          <a:xfrm>
            <a:off x="1004889" y="696914"/>
            <a:ext cx="4851400" cy="3429000"/>
          </a:xfrm>
          <a:prstGeom prst="rect">
            <a:avLst/>
          </a:prstGeom>
          <a:solidFill>
            <a:srgbClr val="FFFFFF"/>
          </a:solidFill>
          <a:ln w="9360">
            <a:solidFill>
              <a:srgbClr val="000000"/>
            </a:solidFill>
            <a:miter lim="800000"/>
            <a:headEnd/>
            <a:tailEnd/>
          </a:ln>
        </p:spPr>
        <p:txBody>
          <a:bodyPr wrap="none" lIns="88120" tIns="44060" rIns="88120" bIns="44060" anchor="ctr"/>
          <a:lstStyle/>
          <a:p>
            <a:pPr defTabSz="433388"/>
            <a:endParaRPr lang="en-US">
              <a:solidFill>
                <a:schemeClr val="bg1"/>
              </a:solidFill>
              <a:cs typeface="Arial" charset="0"/>
            </a:endParaRPr>
          </a:p>
        </p:txBody>
      </p:sp>
      <p:sp>
        <p:nvSpPr>
          <p:cNvPr id="101379" name="Text Box 3"/>
          <p:cNvSpPr>
            <a:spLocks noGrp="1" noChangeArrowheads="1"/>
          </p:cNvSpPr>
          <p:nvPr>
            <p:ph type="body"/>
          </p:nvPr>
        </p:nvSpPr>
        <p:spPr bwMode="auto">
          <a:noFill/>
        </p:spPr>
        <p:txBody>
          <a:bodyPr wrap="square" lIns="0" tIns="0" rIns="0" bIns="0" numCol="1" anchor="t" anchorCtr="0" compatLnSpc="1">
            <a:prstTxWarp prst="textNoShape">
              <a:avLst/>
            </a:prstTxWarp>
          </a:bodyPr>
          <a:lstStyle/>
          <a:p>
            <a:pPr defTabSz="449263">
              <a:lnSpc>
                <a:spcPct val="76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smtClean="0">
                <a:latin typeface="Arial" charset="0"/>
                <a:cs typeface="Arial" charset="0"/>
              </a:rPr>
              <a:t>We present an alternative to deal with the traces scalability problem. Nowadays, is not surprising to have 10k processes that run for hours. Quickly evolving to the Petascale.</a:t>
            </a:r>
          </a:p>
          <a:p>
            <a:pPr defTabSz="449263">
              <a:lnSpc>
                <a:spcPct val="76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000" smtClean="0">
              <a:latin typeface="Arial" charset="0"/>
              <a:cs typeface="Arial" charset="0"/>
            </a:endParaRPr>
          </a:p>
          <a:p>
            <a:pPr defTabSz="449263">
              <a:lnSpc>
                <a:spcPct val="76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smtClean="0">
                <a:latin typeface="Arial" charset="0"/>
                <a:cs typeface="Arial" charset="0"/>
              </a:rPr>
              <a:t>Blind tracing produces huge data volumes. </a:t>
            </a:r>
          </a:p>
          <a:p>
            <a:pPr defTabSz="449263">
              <a:lnSpc>
                <a:spcPct val="76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smtClean="0">
                <a:latin typeface="Arial" charset="0"/>
                <a:cs typeface="Arial" charset="0"/>
              </a:rPr>
              <a:t>Even profilers can face scalability issues.</a:t>
            </a:r>
          </a:p>
          <a:p>
            <a:pPr defTabSz="449263">
              <a:lnSpc>
                <a:spcPct val="76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000" smtClean="0">
              <a:latin typeface="Arial" charset="0"/>
              <a:cs typeface="Arial" charset="0"/>
            </a:endParaRPr>
          </a:p>
          <a:p>
            <a:pPr defTabSz="449263">
              <a:lnSpc>
                <a:spcPct val="76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smtClean="0">
                <a:latin typeface="Arial" charset="0"/>
                <a:cs typeface="Arial" charset="0"/>
              </a:rPr>
              <a:t>Once you try to gather such data volume, the first question is... can you store it?</a:t>
            </a:r>
          </a:p>
          <a:p>
            <a:pPr defTabSz="449263">
              <a:lnSpc>
                <a:spcPct val="76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000" smtClean="0">
              <a:latin typeface="Arial" charset="0"/>
              <a:cs typeface="Arial" charset="0"/>
            </a:endParaRPr>
          </a:p>
          <a:p>
            <a:pPr defTabSz="449263">
              <a:lnSpc>
                <a:spcPct val="76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smtClean="0">
                <a:latin typeface="Arial" charset="0"/>
                <a:cs typeface="Arial" charset="0"/>
              </a:rPr>
              <a:t>Even if you can, the amount of time required to parse/process/manipulate that can be high. If the tool is not responsive enough, what's the acceptable amount of time for you to wait?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7FAE9D-A0A7-8442-9C01-C9B544F09495}" type="slidenum">
              <a:rPr lang="en-US" smtClean="0"/>
              <a:pPr>
                <a:defRPr/>
              </a:pPr>
              <a:t>56</a:t>
            </a:fld>
            <a:endParaRPr lang="en-US" dirty="0"/>
          </a:p>
        </p:txBody>
      </p:sp>
    </p:spTree>
    <p:extLst>
      <p:ext uri="{BB962C8B-B14F-4D97-AF65-F5344CB8AC3E}">
        <p14:creationId xmlns:p14="http://schemas.microsoft.com/office/powerpoint/2010/main" val="3235055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7FAE9D-A0A7-8442-9C01-C9B544F09495}" type="slidenum">
              <a:rPr lang="en-US" smtClean="0"/>
              <a:pPr>
                <a:defRPr/>
              </a:pPr>
              <a:t>64</a:t>
            </a:fld>
            <a:endParaRPr lang="en-US" dirty="0"/>
          </a:p>
        </p:txBody>
      </p:sp>
    </p:spTree>
    <p:extLst>
      <p:ext uri="{BB962C8B-B14F-4D97-AF65-F5344CB8AC3E}">
        <p14:creationId xmlns:p14="http://schemas.microsoft.com/office/powerpoint/2010/main" val="3626306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7FAE9D-A0A7-8442-9C01-C9B544F09495}" type="slidenum">
              <a:rPr lang="en-US" smtClean="0"/>
              <a:pPr>
                <a:defRPr/>
              </a:pPr>
              <a:t>65</a:t>
            </a:fld>
            <a:endParaRPr lang="en-US" dirty="0"/>
          </a:p>
        </p:txBody>
      </p:sp>
    </p:spTree>
    <p:extLst>
      <p:ext uri="{BB962C8B-B14F-4D97-AF65-F5344CB8AC3E}">
        <p14:creationId xmlns:p14="http://schemas.microsoft.com/office/powerpoint/2010/main" val="1053276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85800"/>
            <a:ext cx="4572000" cy="34290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799" y="4343400"/>
            <a:ext cx="5486399" cy="4115520"/>
          </a:xfrm>
        </p:spPr>
        <p:txBody>
          <a:bodyPr>
            <a:spAutoFit/>
          </a:bodyPr>
          <a:lstStyle>
            <a:defPPr lvl="0">
              <a:buClr>
                <a:srgbClr val="000000"/>
              </a:buClr>
              <a:buSzPct val="100000"/>
              <a:buFont typeface="Arial" pitchFamily="34"/>
              <a:buNone/>
            </a:defPPr>
            <a:lvl1pPr lvl="0">
              <a:buClr>
                <a:srgbClr val="000000"/>
              </a:buClr>
              <a:buSzPct val="100000"/>
              <a:buFont typeface="Arial" pitchFamily="34"/>
              <a:buChar char="•"/>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E62631-0833-9846-A1F9-FE8CAD716683}" type="slidenum">
              <a:rPr lang="en-US" sz="1200"/>
              <a:pPr eaLnBrk="1" hangingPunct="1"/>
              <a:t>71</a:t>
            </a:fld>
            <a:endParaRPr lang="en-US" sz="120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3838" indent="-223838">
              <a:buFontTx/>
              <a:buAutoNum type="arabicPeriod"/>
            </a:pPr>
            <a:r>
              <a:rPr lang="en-US">
                <a:latin typeface="Times" charset="0"/>
              </a:rPr>
              <a:t>Existing debugging tools are insufficient. LLNL application developers lose substantial productivity (measured in days and weeks) as a result</a:t>
            </a:r>
          </a:p>
          <a:p>
            <a:pPr marL="223838" indent="-223838">
              <a:buFontTx/>
              <a:buAutoNum type="arabicPeriod"/>
            </a:pPr>
            <a:r>
              <a:rPr lang="en-US">
                <a:latin typeface="Times" charset="0"/>
              </a:rPr>
              <a:t>No one has previously figured out how to do better. Industry is not motivated to solve at extreme scales and spends all of their resources just trying to port existing capabilities to new platforms</a:t>
            </a:r>
          </a:p>
          <a:p>
            <a:pPr marL="223838" indent="-223838">
              <a:buFontTx/>
              <a:buAutoNum type="arabicPeriod"/>
            </a:pPr>
            <a:r>
              <a:rPr lang="en-US">
                <a:latin typeface="Times" charset="0"/>
              </a:rPr>
              <a:t>We provide an initial paradigm shift by enabling application of existing techniques on a small subset of the cores, reducing the scaling barrier. More importantly, we will build on the mechanisms of this initial shift to create a truly new debugging paradigm that automates the key debugging activities: finding the error in the source code and understanding what type of error it is.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5DAC78-C670-B240-B1C6-668580BA98F6}" type="slidenum">
              <a:rPr lang="en-US" sz="1200"/>
              <a:pPr eaLnBrk="1" hangingPunct="1"/>
              <a:t>72</a:t>
            </a:fld>
            <a:endParaRPr lang="en-US" sz="1200"/>
          </a:p>
        </p:txBody>
      </p:sp>
      <p:sp>
        <p:nvSpPr>
          <p:cNvPr id="11266" name="Rectangle 2"/>
          <p:cNvSpPr>
            <a:spLocks noGrp="1" noRot="1" noChangeAspect="1" noChangeArrowheads="1" noTextEdit="1"/>
          </p:cNvSpPr>
          <p:nvPr>
            <p:ph type="sldImg"/>
          </p:nvPr>
        </p:nvSpPr>
        <p:spPr>
          <a:xfrm>
            <a:off x="1144588" y="685800"/>
            <a:ext cx="4572000" cy="3429000"/>
          </a:xfrm>
          <a:ln/>
        </p:spPr>
      </p:sp>
      <p:sp>
        <p:nvSpPr>
          <p:cNvPr id="11267" name="Rectangle 3"/>
          <p:cNvSpPr>
            <a:spLocks noGrp="1" noChangeArrowheads="1"/>
          </p:cNvSpPr>
          <p:nvPr>
            <p:ph type="body" idx="1"/>
          </p:nvPr>
        </p:nvSpPr>
        <p:spPr>
          <a:xfrm>
            <a:off x="685800" y="4342123"/>
            <a:ext cx="5486400" cy="41158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Times"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35660B9-9F4B-654E-84EF-6B59127FE7C9}" type="slidenum">
              <a:rPr lang="en-US" sz="1200"/>
              <a:pPr eaLnBrk="1" hangingPunct="1"/>
              <a:t>73</a:t>
            </a:fld>
            <a:endParaRPr lang="en-US" sz="1200"/>
          </a:p>
        </p:txBody>
      </p:sp>
      <p:sp>
        <p:nvSpPr>
          <p:cNvPr id="13314" name="Rectangle 2"/>
          <p:cNvSpPr>
            <a:spLocks noGrp="1" noRot="1" noChangeAspect="1" noChangeArrowheads="1" noTextEdit="1"/>
          </p:cNvSpPr>
          <p:nvPr>
            <p:ph type="sldImg"/>
          </p:nvPr>
        </p:nvSpPr>
        <p:spPr>
          <a:xfrm>
            <a:off x="1144588" y="685800"/>
            <a:ext cx="4572000" cy="3429000"/>
          </a:xfrm>
          <a:ln/>
        </p:spPr>
      </p:sp>
      <p:sp>
        <p:nvSpPr>
          <p:cNvPr id="13315" name="Rectangle 3"/>
          <p:cNvSpPr>
            <a:spLocks noGrp="1" noChangeArrowheads="1"/>
          </p:cNvSpPr>
          <p:nvPr>
            <p:ph type="body" idx="1"/>
          </p:nvPr>
        </p:nvSpPr>
        <p:spPr>
          <a:xfrm>
            <a:off x="685800" y="4342123"/>
            <a:ext cx="5486400" cy="41158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charset="0"/>
              </a:rPr>
              <a:t>Single sample, multiple processes:</a:t>
            </a:r>
          </a:p>
          <a:p>
            <a:pPr lvl="1" eaLnBrk="1" hangingPunct="1"/>
            <a:r>
              <a:rPr lang="en-US">
                <a:latin typeface="Times" charset="0"/>
              </a:rPr>
              <a:t>- Loosely synchronized distributed snapshot</a:t>
            </a:r>
          </a:p>
          <a:p>
            <a:pPr lvl="1" eaLnBrk="1" hangingPunct="1"/>
            <a:r>
              <a:rPr lang="en-US">
                <a:latin typeface="Times" charset="0"/>
              </a:rPr>
              <a:t>- Inconclusive information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a:ln/>
        </p:spPr>
      </p:sp>
      <p:sp>
        <p:nvSpPr>
          <p:cNvPr id="153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153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AFD1C9E-ACAC-3B4E-9846-0DE10D84462A}" type="slidenum">
              <a:rPr lang="de-DE" sz="1200"/>
              <a:pPr eaLnBrk="1" hangingPunct="1"/>
              <a:t>74</a:t>
            </a:fld>
            <a:endParaRPr lang="de-DE"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1143000" y="685800"/>
            <a:ext cx="4572000" cy="3429000"/>
          </a:xfrm>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TW" smtClean="0">
                <a:latin typeface="Helvetica" pitchFamily="-106" charset="0"/>
                <a:ea typeface="ＭＳ Ｐゴシック" pitchFamily="-110" charset="-128"/>
              </a:rPr>
              <a:t>To solve those problems, we developed the Active Harmony system. The Harmony is a real time performance optimization system. It helps the application to selection the appropriate underlying programming library. That is, it select the “right code” to use. In order to do so, it monitors the performance for all underlying programming libraries. Then during execution, it will switch among those programming libraries if necessary.</a:t>
            </a:r>
          </a:p>
          <a:p>
            <a:pPr algn="just"/>
            <a:endParaRPr lang="en-US" altLang="zh-TW" smtClean="0">
              <a:latin typeface="Helvetica" pitchFamily="-106" charset="0"/>
              <a:ea typeface="ＭＳ Ｐゴシック" pitchFamily="-110" charset="-128"/>
            </a:endParaRPr>
          </a:p>
          <a:p>
            <a:pPr algn="just"/>
            <a:r>
              <a:rPr lang="en-US" altLang="zh-TW" smtClean="0">
                <a:latin typeface="Helvetica" pitchFamily="-106" charset="0"/>
                <a:ea typeface="ＭＳ Ｐゴシック" pitchFamily="-110" charset="-128"/>
              </a:rPr>
              <a:t>After selecting the appropriate underlying programming library, it will also tune the library together with all other parameters. The system monitors the whole system performance and adjust the tunable parameters during runtime.</a:t>
            </a:r>
          </a:p>
          <a:p>
            <a:pPr algn="just"/>
            <a:r>
              <a:rPr lang="en-US" altLang="zh-TW" smtClean="0">
                <a:latin typeface="Helvetica" pitchFamily="-106" charset="0"/>
                <a:ea typeface="ＭＳ Ｐゴシック" pitchFamily="-110" charset="-128"/>
              </a:rPr>
              <a:t>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1143000" y="685800"/>
            <a:ext cx="4572000" cy="3429000"/>
          </a:xfrm>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TW" smtClean="0">
                <a:latin typeface="Helvetica" pitchFamily="-106" charset="0"/>
                <a:ea typeface="ＭＳ Ｐゴシック" pitchFamily="-110" charset="-128"/>
              </a:rPr>
              <a:t>To solve those problems, we developed the Active Harmony system. The Harmony is a real time performance optimization system. It helps the application to selection the appropriate underlying programming library. That is, it select the “right code” to use. In order to do so, it monitors the performance for all underlying programming libraries. Then during execution, it will switch among those programming libraries if necessary.</a:t>
            </a:r>
          </a:p>
          <a:p>
            <a:pPr algn="just"/>
            <a:endParaRPr lang="en-US" altLang="zh-TW" smtClean="0">
              <a:latin typeface="Helvetica" pitchFamily="-106" charset="0"/>
              <a:ea typeface="ＭＳ Ｐゴシック" pitchFamily="-110" charset="-128"/>
            </a:endParaRPr>
          </a:p>
          <a:p>
            <a:pPr algn="just"/>
            <a:r>
              <a:rPr lang="en-US" altLang="zh-TW" smtClean="0">
                <a:latin typeface="Helvetica" pitchFamily="-106" charset="0"/>
                <a:ea typeface="ＭＳ Ｐゴシック" pitchFamily="-110" charset="-128"/>
              </a:rPr>
              <a:t>After selecting the appropriate underlying programming library, it will also tune the library together with all other parameters. The system monitors the whole system performance and adjust the tunable parameters during runtime.</a:t>
            </a:r>
          </a:p>
          <a:p>
            <a:pPr algn="just"/>
            <a:r>
              <a:rPr lang="en-US" altLang="zh-TW" smtClean="0">
                <a:latin typeface="Helvetica" pitchFamily="-106" charset="0"/>
                <a:ea typeface="ＭＳ Ｐゴシック" pitchFamily="-110" charset="-128"/>
              </a:rPr>
              <a:t>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dirty="0" err="1" smtClean="0"/>
              <a:t>harmony_init</a:t>
            </a:r>
            <a:r>
              <a:rPr lang="en-US" dirty="0" smtClean="0"/>
              <a:t>() returns an opaque handle</a:t>
            </a:r>
          </a:p>
          <a:p>
            <a:r>
              <a:rPr lang="en-US" baseline="0" dirty="0" smtClean="0"/>
              <a:t>  </a:t>
            </a:r>
            <a:r>
              <a:rPr lang="en-US" baseline="0" dirty="0" err="1" smtClean="0"/>
              <a:t>appName</a:t>
            </a:r>
            <a:r>
              <a:rPr lang="en-US" baseline="0" dirty="0" smtClean="0"/>
              <a:t> is a string used as a server-side client identifier</a:t>
            </a:r>
          </a:p>
          <a:p>
            <a:r>
              <a:rPr lang="en-US" baseline="0" dirty="0" smtClean="0"/>
              <a:t>  </a:t>
            </a:r>
            <a:r>
              <a:rPr lang="en-US" baseline="0" dirty="0" err="1" smtClean="0"/>
              <a:t>iomethod</a:t>
            </a:r>
            <a:r>
              <a:rPr lang="en-US" baseline="0" dirty="0" smtClean="0"/>
              <a:t> determines how values from server are received (polling, or via signals)</a:t>
            </a:r>
          </a:p>
        </p:txBody>
      </p:sp>
      <p:sp>
        <p:nvSpPr>
          <p:cNvPr id="4" name="Slide Number Placeholder 3"/>
          <p:cNvSpPr>
            <a:spLocks noGrp="1"/>
          </p:cNvSpPr>
          <p:nvPr>
            <p:ph type="sldNum" sz="quarter" idx="10"/>
          </p:nvPr>
        </p:nvSpPr>
        <p:spPr>
          <a:xfrm>
            <a:off x="3884548" y="8685709"/>
            <a:ext cx="2971903" cy="456733"/>
          </a:xfrm>
          <a:prstGeom prst="rect">
            <a:avLst/>
          </a:prstGeom>
        </p:spPr>
        <p:txBody>
          <a:bodyPr lIns="89556" tIns="44778" rIns="89556" bIns="44778"/>
          <a:lstStyle/>
          <a:p>
            <a:fld id="{5F0C22AE-63ED-4055-9803-ADA812BCBD14}" type="slidenum">
              <a:rPr lang="en-US" smtClean="0"/>
              <a:t>80</a:t>
            </a:fld>
            <a:endParaRPr lang="en-US"/>
          </a:p>
        </p:txBody>
      </p:sp>
    </p:spTree>
    <p:extLst>
      <p:ext uri="{BB962C8B-B14F-4D97-AF65-F5344CB8AC3E}">
        <p14:creationId xmlns:p14="http://schemas.microsoft.com/office/powerpoint/2010/main" val="3864427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bg1"/>
                </a:solidFill>
                <a:latin typeface="Arial" charset="0"/>
                <a:ea typeface="ＭＳ Ｐゴシック" pitchFamily="-110" charset="-128"/>
              </a:defRPr>
            </a:lvl1pPr>
            <a:lvl2pPr marL="742950" indent="-285750" eaLnBrk="0" hangingPunct="0">
              <a:defRPr sz="2800">
                <a:solidFill>
                  <a:schemeClr val="bg1"/>
                </a:solidFill>
                <a:latin typeface="Arial" charset="0"/>
                <a:ea typeface="ＭＳ Ｐゴシック" pitchFamily="-110" charset="-128"/>
              </a:defRPr>
            </a:lvl2pPr>
            <a:lvl3pPr marL="1143000" indent="-228600" eaLnBrk="0" hangingPunct="0">
              <a:defRPr sz="2800">
                <a:solidFill>
                  <a:schemeClr val="bg1"/>
                </a:solidFill>
                <a:latin typeface="Arial" charset="0"/>
                <a:ea typeface="ＭＳ Ｐゴシック" pitchFamily="-110" charset="-128"/>
              </a:defRPr>
            </a:lvl3pPr>
            <a:lvl4pPr marL="1600200" indent="-228600" eaLnBrk="0" hangingPunct="0">
              <a:defRPr sz="2800">
                <a:solidFill>
                  <a:schemeClr val="bg1"/>
                </a:solidFill>
                <a:latin typeface="Arial" charset="0"/>
                <a:ea typeface="ＭＳ Ｐゴシック" pitchFamily="-110" charset="-128"/>
              </a:defRPr>
            </a:lvl4pPr>
            <a:lvl5pPr marL="2057400" indent="-228600" eaLnBrk="0" hangingPunct="0">
              <a:defRPr sz="2800">
                <a:solidFill>
                  <a:schemeClr val="bg1"/>
                </a:solidFill>
                <a:latin typeface="Arial" charset="0"/>
                <a:ea typeface="ＭＳ Ｐゴシック" pitchFamily="-110" charset="-128"/>
              </a:defRPr>
            </a:lvl5pPr>
            <a:lvl6pPr marL="2514600" indent="-228600" eaLnBrk="0" fontAlgn="base" hangingPunct="0">
              <a:spcBef>
                <a:spcPct val="0"/>
              </a:spcBef>
              <a:spcAft>
                <a:spcPct val="0"/>
              </a:spcAft>
              <a:defRPr sz="2800">
                <a:solidFill>
                  <a:schemeClr val="bg1"/>
                </a:solidFill>
                <a:latin typeface="Arial" charset="0"/>
                <a:ea typeface="ＭＳ Ｐゴシック" pitchFamily="-110" charset="-128"/>
              </a:defRPr>
            </a:lvl6pPr>
            <a:lvl7pPr marL="2971800" indent="-228600" eaLnBrk="0" fontAlgn="base" hangingPunct="0">
              <a:spcBef>
                <a:spcPct val="0"/>
              </a:spcBef>
              <a:spcAft>
                <a:spcPct val="0"/>
              </a:spcAft>
              <a:defRPr sz="2800">
                <a:solidFill>
                  <a:schemeClr val="bg1"/>
                </a:solidFill>
                <a:latin typeface="Arial" charset="0"/>
                <a:ea typeface="ＭＳ Ｐゴシック" pitchFamily="-110" charset="-128"/>
              </a:defRPr>
            </a:lvl7pPr>
            <a:lvl8pPr marL="3429000" indent="-228600" eaLnBrk="0" fontAlgn="base" hangingPunct="0">
              <a:spcBef>
                <a:spcPct val="0"/>
              </a:spcBef>
              <a:spcAft>
                <a:spcPct val="0"/>
              </a:spcAft>
              <a:defRPr sz="2800">
                <a:solidFill>
                  <a:schemeClr val="bg1"/>
                </a:solidFill>
                <a:latin typeface="Arial" charset="0"/>
                <a:ea typeface="ＭＳ Ｐゴシック" pitchFamily="-110" charset="-128"/>
              </a:defRPr>
            </a:lvl8pPr>
            <a:lvl9pPr marL="3886200" indent="-228600" eaLnBrk="0" fontAlgn="base" hangingPunct="0">
              <a:spcBef>
                <a:spcPct val="0"/>
              </a:spcBef>
              <a:spcAft>
                <a:spcPct val="0"/>
              </a:spcAft>
              <a:defRPr sz="2800">
                <a:solidFill>
                  <a:schemeClr val="bg1"/>
                </a:solidFill>
                <a:latin typeface="Arial" charset="0"/>
                <a:ea typeface="ＭＳ Ｐゴシック" pitchFamily="-110" charset="-128"/>
              </a:defRPr>
            </a:lvl9pPr>
          </a:lstStyle>
          <a:p>
            <a:pPr eaLnBrk="1" hangingPunct="1"/>
            <a:fld id="{539525B6-09E5-4473-AA05-9EEDED2C0D9C}" type="slidenum">
              <a:rPr lang="en-US" altLang="zh-TW"/>
              <a:pPr eaLnBrk="1" hangingPunct="1"/>
              <a:t>82</a:t>
            </a:fld>
            <a:endParaRPr lang="en-US" altLang="zh-TW"/>
          </a:p>
        </p:txBody>
      </p:sp>
      <p:sp>
        <p:nvSpPr>
          <p:cNvPr id="31747" name="Rectangle 2"/>
          <p:cNvSpPr>
            <a:spLocks noGrp="1" noRot="1" noChangeAspect="1" noChangeArrowheads="1" noTextEdit="1"/>
          </p:cNvSpPr>
          <p:nvPr>
            <p:ph type="sldImg"/>
          </p:nvPr>
        </p:nvSpPr>
        <p:spPr>
          <a:xfrm>
            <a:off x="1150938" y="692150"/>
            <a:ext cx="4556125" cy="3416300"/>
          </a:xfrm>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Helvetica" pitchFamily="-106" charset="0"/>
              <a:ea typeface="ＭＳ Ｐゴシック" pitchFamily="-110"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bg1"/>
                </a:solidFill>
                <a:latin typeface="Arial" charset="0"/>
                <a:ea typeface="ＭＳ Ｐゴシック" pitchFamily="-110" charset="-128"/>
              </a:defRPr>
            </a:lvl1pPr>
            <a:lvl2pPr marL="742950" indent="-285750" eaLnBrk="0" hangingPunct="0">
              <a:defRPr sz="2800">
                <a:solidFill>
                  <a:schemeClr val="bg1"/>
                </a:solidFill>
                <a:latin typeface="Arial" charset="0"/>
                <a:ea typeface="ＭＳ Ｐゴシック" pitchFamily="-110" charset="-128"/>
              </a:defRPr>
            </a:lvl2pPr>
            <a:lvl3pPr marL="1143000" indent="-228600" eaLnBrk="0" hangingPunct="0">
              <a:defRPr sz="2800">
                <a:solidFill>
                  <a:schemeClr val="bg1"/>
                </a:solidFill>
                <a:latin typeface="Arial" charset="0"/>
                <a:ea typeface="ＭＳ Ｐゴシック" pitchFamily="-110" charset="-128"/>
              </a:defRPr>
            </a:lvl3pPr>
            <a:lvl4pPr marL="1600200" indent="-228600" eaLnBrk="0" hangingPunct="0">
              <a:defRPr sz="2800">
                <a:solidFill>
                  <a:schemeClr val="bg1"/>
                </a:solidFill>
                <a:latin typeface="Arial" charset="0"/>
                <a:ea typeface="ＭＳ Ｐゴシック" pitchFamily="-110" charset="-128"/>
              </a:defRPr>
            </a:lvl4pPr>
            <a:lvl5pPr marL="2057400" indent="-228600" eaLnBrk="0" hangingPunct="0">
              <a:defRPr sz="2800">
                <a:solidFill>
                  <a:schemeClr val="bg1"/>
                </a:solidFill>
                <a:latin typeface="Arial" charset="0"/>
                <a:ea typeface="ＭＳ Ｐゴシック" pitchFamily="-110" charset="-128"/>
              </a:defRPr>
            </a:lvl5pPr>
            <a:lvl6pPr marL="2514600" indent="-228600" eaLnBrk="0" fontAlgn="base" hangingPunct="0">
              <a:spcBef>
                <a:spcPct val="0"/>
              </a:spcBef>
              <a:spcAft>
                <a:spcPct val="0"/>
              </a:spcAft>
              <a:defRPr sz="2800">
                <a:solidFill>
                  <a:schemeClr val="bg1"/>
                </a:solidFill>
                <a:latin typeface="Arial" charset="0"/>
                <a:ea typeface="ＭＳ Ｐゴシック" pitchFamily="-110" charset="-128"/>
              </a:defRPr>
            </a:lvl6pPr>
            <a:lvl7pPr marL="2971800" indent="-228600" eaLnBrk="0" fontAlgn="base" hangingPunct="0">
              <a:spcBef>
                <a:spcPct val="0"/>
              </a:spcBef>
              <a:spcAft>
                <a:spcPct val="0"/>
              </a:spcAft>
              <a:defRPr sz="2800">
                <a:solidFill>
                  <a:schemeClr val="bg1"/>
                </a:solidFill>
                <a:latin typeface="Arial" charset="0"/>
                <a:ea typeface="ＭＳ Ｐゴシック" pitchFamily="-110" charset="-128"/>
              </a:defRPr>
            </a:lvl7pPr>
            <a:lvl8pPr marL="3429000" indent="-228600" eaLnBrk="0" fontAlgn="base" hangingPunct="0">
              <a:spcBef>
                <a:spcPct val="0"/>
              </a:spcBef>
              <a:spcAft>
                <a:spcPct val="0"/>
              </a:spcAft>
              <a:defRPr sz="2800">
                <a:solidFill>
                  <a:schemeClr val="bg1"/>
                </a:solidFill>
                <a:latin typeface="Arial" charset="0"/>
                <a:ea typeface="ＭＳ Ｐゴシック" pitchFamily="-110" charset="-128"/>
              </a:defRPr>
            </a:lvl8pPr>
            <a:lvl9pPr marL="3886200" indent="-228600" eaLnBrk="0" fontAlgn="base" hangingPunct="0">
              <a:spcBef>
                <a:spcPct val="0"/>
              </a:spcBef>
              <a:spcAft>
                <a:spcPct val="0"/>
              </a:spcAft>
              <a:defRPr sz="2800">
                <a:solidFill>
                  <a:schemeClr val="bg1"/>
                </a:solidFill>
                <a:latin typeface="Arial" charset="0"/>
                <a:ea typeface="ＭＳ Ｐゴシック" pitchFamily="-110" charset="-128"/>
              </a:defRPr>
            </a:lvl9pPr>
          </a:lstStyle>
          <a:p>
            <a:pPr eaLnBrk="1" hangingPunct="1"/>
            <a:fld id="{B11308B0-4CA9-4D69-A8E2-18C835AA9850}" type="slidenum">
              <a:rPr lang="en-US" altLang="zh-TW"/>
              <a:pPr eaLnBrk="1" hangingPunct="1"/>
              <a:t>83</a:t>
            </a:fld>
            <a:endParaRPr lang="en-US" altLang="zh-TW"/>
          </a:p>
        </p:txBody>
      </p:sp>
      <p:sp>
        <p:nvSpPr>
          <p:cNvPr id="33795" name="Rectangle 2"/>
          <p:cNvSpPr>
            <a:spLocks noGrp="1" noRot="1" noChangeAspect="1" noChangeArrowheads="1" noTextEdit="1"/>
          </p:cNvSpPr>
          <p:nvPr>
            <p:ph type="sldImg"/>
          </p:nvPr>
        </p:nvSpPr>
        <p:spPr>
          <a:xfrm>
            <a:off x="1150938" y="692150"/>
            <a:ext cx="4556125" cy="3416300"/>
          </a:xfrm>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Helvetica" pitchFamily="-106" charset="0"/>
              <a:ea typeface="ＭＳ Ｐゴシック" pitchFamily="-110"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xfrm>
            <a:off x="1144588" y="685800"/>
            <a:ext cx="4572000" cy="3429000"/>
          </a:xfrm>
          <a:ln/>
        </p:spPr>
      </p:sp>
      <p:sp>
        <p:nvSpPr>
          <p:cNvPr id="34819" name="Notes Placeholder 2"/>
          <p:cNvSpPr>
            <a:spLocks noGrp="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p>
            <a:r>
              <a:rPr lang="en-US" smtClean="0">
                <a:latin typeface="Helvetica" pitchFamily="-106" charset="0"/>
                <a:ea typeface="ＭＳ Ｐゴシック" pitchFamily="-110" charset="-128"/>
              </a:rPr>
              <a:t>Here we present our system workflow. </a:t>
            </a:r>
          </a:p>
          <a:p>
            <a:endParaRPr lang="en-US" smtClean="0">
              <a:latin typeface="Helvetica" pitchFamily="-106" charset="0"/>
              <a:ea typeface="ＭＳ Ｐゴシック" pitchFamily="-110" charset="-128"/>
            </a:endParaRPr>
          </a:p>
          <a:p>
            <a:r>
              <a:rPr lang="en-US" smtClean="0">
                <a:latin typeface="Helvetica" pitchFamily="-106" charset="0"/>
                <a:ea typeface="ＭＳ Ｐゴシック" pitchFamily="-110" charset="-128"/>
              </a:rPr>
              <a:t>The horizontal arrow at the top of the figure shows the search timeline. The two horizontal arrows at the bottom represent the application timeline.</a:t>
            </a:r>
          </a:p>
          <a:p>
            <a:endParaRPr lang="en-US" smtClean="0">
              <a:latin typeface="Helvetica" pitchFamily="-106" charset="0"/>
              <a:ea typeface="ＭＳ Ｐゴシック" pitchFamily="-110" charset="-128"/>
            </a:endParaRPr>
          </a:p>
          <a:p>
            <a:r>
              <a:rPr lang="en-US" smtClean="0">
                <a:latin typeface="Helvetica" pitchFamily="-106" charset="0"/>
                <a:ea typeface="ＭＳ Ｐゴシック" pitchFamily="-110" charset="-128"/>
              </a:rPr>
              <a:t>At each search step, Active Harmony will issue a request to the code-server to generate code-variants with a given set of parameters. Once the generated code-variants are compiled into a shared library, the code server sends a ready signal to the application, which then uses a simple dlopen-dlsym mechanism to load and evaluate the code. Measured performance numbers are consumed by the Harmony server.</a:t>
            </a:r>
          </a:p>
          <a:p>
            <a:endParaRPr lang="en-US" smtClean="0">
              <a:latin typeface="Helvetica" pitchFamily="-106" charset="0"/>
              <a:ea typeface="ＭＳ Ｐゴシック" pitchFamily="-110" charset="-128"/>
            </a:endParaRPr>
          </a:p>
          <a:p>
            <a:r>
              <a:rPr lang="en-US" smtClean="0">
                <a:latin typeface="Helvetica" pitchFamily="-106" charset="0"/>
                <a:ea typeface="ＭＳ Ｐゴシック" pitchFamily="-110" charset="-128"/>
              </a:rPr>
              <a:t>When the new code is not ready, the application keeps running utilizing the best code-variant seen so-far. We call this phase, for lack of a better name, an stall_phase. Next we describe our proposed strategies to control the number of code-variants that we need to maintain at any given point in the search process. </a:t>
            </a:r>
          </a:p>
          <a:p>
            <a:pPr eaLnBrk="1" hangingPunct="1"/>
            <a:endParaRPr lang="en-US" smtClean="0">
              <a:latin typeface="Helvetica" pitchFamily="-106" charset="0"/>
              <a:ea typeface="ＭＳ Ｐゴシック" pitchFamily="-110" charset="-128"/>
            </a:endParaRPr>
          </a:p>
        </p:txBody>
      </p:sp>
      <p:sp>
        <p:nvSpPr>
          <p:cNvPr id="34820"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defTabSz="865188" eaLnBrk="0" hangingPunct="0">
              <a:defRPr sz="2800">
                <a:solidFill>
                  <a:schemeClr val="bg1"/>
                </a:solidFill>
                <a:latin typeface="Arial" charset="0"/>
                <a:ea typeface="ＭＳ Ｐゴシック" pitchFamily="-110" charset="-128"/>
              </a:defRPr>
            </a:lvl1pPr>
            <a:lvl2pPr marL="742950" indent="-285750" defTabSz="865188" eaLnBrk="0" hangingPunct="0">
              <a:defRPr sz="2800">
                <a:solidFill>
                  <a:schemeClr val="bg1"/>
                </a:solidFill>
                <a:latin typeface="Arial" charset="0"/>
                <a:ea typeface="ＭＳ Ｐゴシック" pitchFamily="-110" charset="-128"/>
              </a:defRPr>
            </a:lvl2pPr>
            <a:lvl3pPr marL="1143000" indent="-228600" defTabSz="865188" eaLnBrk="0" hangingPunct="0">
              <a:defRPr sz="2800">
                <a:solidFill>
                  <a:schemeClr val="bg1"/>
                </a:solidFill>
                <a:latin typeface="Arial" charset="0"/>
                <a:ea typeface="ＭＳ Ｐゴシック" pitchFamily="-110" charset="-128"/>
              </a:defRPr>
            </a:lvl3pPr>
            <a:lvl4pPr marL="1600200" indent="-228600" defTabSz="865188" eaLnBrk="0" hangingPunct="0">
              <a:defRPr sz="2800">
                <a:solidFill>
                  <a:schemeClr val="bg1"/>
                </a:solidFill>
                <a:latin typeface="Arial" charset="0"/>
                <a:ea typeface="ＭＳ Ｐゴシック" pitchFamily="-110" charset="-128"/>
              </a:defRPr>
            </a:lvl4pPr>
            <a:lvl5pPr marL="2057400" indent="-228600" defTabSz="865188" eaLnBrk="0" hangingPunct="0">
              <a:defRPr sz="2800">
                <a:solidFill>
                  <a:schemeClr val="bg1"/>
                </a:solidFill>
                <a:latin typeface="Arial" charset="0"/>
                <a:ea typeface="ＭＳ Ｐゴシック" pitchFamily="-110" charset="-128"/>
              </a:defRPr>
            </a:lvl5pPr>
            <a:lvl6pPr marL="2514600" indent="-228600" defTabSz="865188" eaLnBrk="0" fontAlgn="base" hangingPunct="0">
              <a:spcBef>
                <a:spcPct val="0"/>
              </a:spcBef>
              <a:spcAft>
                <a:spcPct val="0"/>
              </a:spcAft>
              <a:defRPr sz="2800">
                <a:solidFill>
                  <a:schemeClr val="bg1"/>
                </a:solidFill>
                <a:latin typeface="Arial" charset="0"/>
                <a:ea typeface="ＭＳ Ｐゴシック" pitchFamily="-110" charset="-128"/>
              </a:defRPr>
            </a:lvl6pPr>
            <a:lvl7pPr marL="2971800" indent="-228600" defTabSz="865188" eaLnBrk="0" fontAlgn="base" hangingPunct="0">
              <a:spcBef>
                <a:spcPct val="0"/>
              </a:spcBef>
              <a:spcAft>
                <a:spcPct val="0"/>
              </a:spcAft>
              <a:defRPr sz="2800">
                <a:solidFill>
                  <a:schemeClr val="bg1"/>
                </a:solidFill>
                <a:latin typeface="Arial" charset="0"/>
                <a:ea typeface="ＭＳ Ｐゴシック" pitchFamily="-110" charset="-128"/>
              </a:defRPr>
            </a:lvl7pPr>
            <a:lvl8pPr marL="3429000" indent="-228600" defTabSz="865188" eaLnBrk="0" fontAlgn="base" hangingPunct="0">
              <a:spcBef>
                <a:spcPct val="0"/>
              </a:spcBef>
              <a:spcAft>
                <a:spcPct val="0"/>
              </a:spcAft>
              <a:defRPr sz="2800">
                <a:solidFill>
                  <a:schemeClr val="bg1"/>
                </a:solidFill>
                <a:latin typeface="Arial" charset="0"/>
                <a:ea typeface="ＭＳ Ｐゴシック" pitchFamily="-110" charset="-128"/>
              </a:defRPr>
            </a:lvl8pPr>
            <a:lvl9pPr marL="3886200" indent="-228600" defTabSz="865188" eaLnBrk="0" fontAlgn="base" hangingPunct="0">
              <a:spcBef>
                <a:spcPct val="0"/>
              </a:spcBef>
              <a:spcAft>
                <a:spcPct val="0"/>
              </a:spcAft>
              <a:defRPr sz="2800">
                <a:solidFill>
                  <a:schemeClr val="bg1"/>
                </a:solidFill>
                <a:latin typeface="Arial" charset="0"/>
                <a:ea typeface="ＭＳ Ｐゴシック" pitchFamily="-110" charset="-128"/>
              </a:defRPr>
            </a:lvl9pPr>
          </a:lstStyle>
          <a:p>
            <a:pPr algn="r" eaLnBrk="1" hangingPunct="1"/>
            <a:fld id="{4FD8B89F-5E03-4607-A61B-9570CD124120}" type="slidenum">
              <a:rPr kumimoji="1" lang="en-US" altLang="zh-TW" sz="1200">
                <a:solidFill>
                  <a:schemeClr val="tx1"/>
                </a:solidFill>
                <a:ea typeface="新細明體" charset="-120"/>
              </a:rPr>
              <a:pPr algn="r" eaLnBrk="1" hangingPunct="1"/>
              <a:t>86</a:t>
            </a:fld>
            <a:endParaRPr kumimoji="1" lang="en-US" altLang="zh-TW" sz="1200">
              <a:solidFill>
                <a:schemeClr val="tx1"/>
              </a:solidFill>
              <a:ea typeface="新細明體" charset="-12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85800"/>
            <a:ext cx="4572000" cy="34290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799" y="4343400"/>
            <a:ext cx="5486399" cy="4115520"/>
          </a:xfrm>
        </p:spPr>
        <p:txBody>
          <a:bodyPr>
            <a:spAutoFit/>
          </a:bodyPr>
          <a:lstStyle>
            <a:defPPr lvl="0">
              <a:buClr>
                <a:srgbClr val="000000"/>
              </a:buClr>
              <a:buSzPct val="100000"/>
              <a:buFont typeface="Arial" pitchFamily="34"/>
              <a:buNone/>
            </a:defPPr>
            <a:lvl1pPr lvl="0">
              <a:buClr>
                <a:srgbClr val="000000"/>
              </a:buClr>
              <a:buSzPct val="100000"/>
              <a:buFont typeface="Arial" pitchFamily="34"/>
              <a:buChar char="•"/>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85800"/>
            <a:ext cx="4572000" cy="34290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799" y="4343400"/>
            <a:ext cx="5486399" cy="4115520"/>
          </a:xfrm>
        </p:spPr>
        <p:txBody>
          <a:bodyPr>
            <a:spAutoFit/>
          </a:bodyPr>
          <a:lstStyle>
            <a:defPPr lvl="0">
              <a:buClr>
                <a:srgbClr val="000000"/>
              </a:buClr>
              <a:buSzPct val="100000"/>
              <a:buFont typeface="Arial" pitchFamily="34"/>
              <a:buNone/>
            </a:defPPr>
            <a:lvl1pPr lvl="0">
              <a:buClr>
                <a:srgbClr val="000000"/>
              </a:buClr>
              <a:buSzPct val="100000"/>
              <a:buFont typeface="Arial" pitchFamily="34"/>
              <a:buChar char="•"/>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85800"/>
            <a:ext cx="4572000" cy="34290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799" y="4343400"/>
            <a:ext cx="5486399" cy="4025159"/>
          </a:xfrm>
        </p:spPr>
        <p:txBody>
          <a:bodyPr/>
          <a:lstStyle>
            <a:defPPr lvl="0">
              <a:buClr>
                <a:srgbClr val="000000"/>
              </a:buClr>
              <a:buSzPct val="100000"/>
              <a:buFont typeface="Arial" pitchFamily="34"/>
              <a:buNone/>
            </a:defPPr>
            <a:lvl1pPr lvl="0">
              <a:buClr>
                <a:srgbClr val="000000"/>
              </a:buClr>
              <a:buSzPct val="100000"/>
              <a:buFont typeface="Arial" pitchFamily="34"/>
              <a:buChar char="•"/>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85800"/>
            <a:ext cx="4572000" cy="34290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799" y="4343400"/>
            <a:ext cx="5486399" cy="4025159"/>
          </a:xfrm>
        </p:spPr>
        <p:txBody>
          <a:bodyPr/>
          <a:lstStyle>
            <a:defPPr lvl="0">
              <a:buClr>
                <a:srgbClr val="000000"/>
              </a:buClr>
              <a:buSzPct val="100000"/>
              <a:buFont typeface="Arial" pitchFamily="34"/>
              <a:buNone/>
            </a:defPPr>
            <a:lvl1pPr lvl="0">
              <a:buClr>
                <a:srgbClr val="000000"/>
              </a:buClr>
              <a:buSzPct val="100000"/>
              <a:buFont typeface="Arial" pitchFamily="34"/>
              <a:buChar char="•"/>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85800"/>
            <a:ext cx="4572000" cy="34290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799" y="4343400"/>
            <a:ext cx="5486399" cy="4025159"/>
          </a:xfrm>
        </p:spPr>
        <p:txBody>
          <a:bodyPr/>
          <a:lstStyle>
            <a:defPPr lvl="0">
              <a:buClr>
                <a:srgbClr val="000000"/>
              </a:buClr>
              <a:buSzPct val="100000"/>
              <a:buFont typeface="Arial" pitchFamily="34"/>
              <a:buNone/>
            </a:defPPr>
            <a:lvl1pPr lvl="0">
              <a:buClr>
                <a:srgbClr val="000000"/>
              </a:buClr>
              <a:buSzPct val="100000"/>
              <a:buFont typeface="Arial" pitchFamily="34"/>
              <a:buChar char="•"/>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85800"/>
            <a:ext cx="4572000" cy="34290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799" y="4343400"/>
            <a:ext cx="5486399" cy="4025159"/>
          </a:xfrm>
        </p:spPr>
        <p:txBody>
          <a:bodyPr/>
          <a:lstStyle>
            <a:defPPr lvl="0">
              <a:buClr>
                <a:srgbClr val="000000"/>
              </a:buClr>
              <a:buSzPct val="100000"/>
              <a:buFont typeface="Arial" pitchFamily="34"/>
              <a:buNone/>
            </a:defPPr>
            <a:lvl1pPr lvl="0">
              <a:buClr>
                <a:srgbClr val="000000"/>
              </a:buClr>
              <a:buSzPct val="100000"/>
              <a:buFont typeface="Arial" pitchFamily="34"/>
              <a:buChar char="•"/>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nSpc>
                <a:spcPct val="76000"/>
              </a:lnSpc>
              <a:spcBef>
                <a:spcPts val="400"/>
              </a:spcBef>
            </a:pPr>
            <a:r>
              <a:rPr lang="en-GB" sz="1100">
                <a:latin typeface="Arial" charset="0"/>
                <a:cs typeface="Arial" charset="0"/>
              </a:rPr>
              <a:t>Read what Extrae can instrument.</a:t>
            </a:r>
          </a:p>
          <a:p>
            <a:pPr>
              <a:lnSpc>
                <a:spcPct val="76000"/>
              </a:lnSpc>
              <a:spcBef>
                <a:spcPts val="400"/>
              </a:spcBef>
            </a:pPr>
            <a:endParaRPr lang="en-GB" sz="1100">
              <a:latin typeface="Arial" charset="0"/>
              <a:cs typeface="Arial" charset="0"/>
            </a:endParaRPr>
          </a:p>
          <a:p>
            <a:pPr>
              <a:lnSpc>
                <a:spcPct val="76000"/>
              </a:lnSpc>
              <a:spcBef>
                <a:spcPts val="400"/>
              </a:spcBef>
            </a:pPr>
            <a:r>
              <a:rPr lang="en-GB" sz="1100">
                <a:latin typeface="Arial" charset="0"/>
                <a:cs typeface="Arial" charset="0"/>
              </a:rPr>
              <a:t>* Counters, frequently like PAPI or at some points like network counters or OS counters.</a:t>
            </a:r>
          </a:p>
          <a:p>
            <a:pPr>
              <a:lnSpc>
                <a:spcPct val="76000"/>
              </a:lnSpc>
              <a:spcBef>
                <a:spcPts val="400"/>
              </a:spcBef>
            </a:pPr>
            <a:r>
              <a:rPr lang="en-GB" sz="1100">
                <a:latin typeface="Arial" charset="0"/>
                <a:cs typeface="Arial" charset="0"/>
              </a:rPr>
              <a:t>* As opposite to other tools, we default to no instrument user functions because we are confident that callstack at MPI calls provides a good initial insight to study the application.</a:t>
            </a:r>
          </a:p>
          <a:p>
            <a:endParaRPr lang="es-ES" smtClean="0"/>
          </a:p>
          <a:p>
            <a:endParaRPr lang="en-US"/>
          </a:p>
        </p:txBody>
      </p:sp>
      <p:sp>
        <p:nvSpPr>
          <p:cNvPr id="4" name="3 Marcador de número de diapositiva"/>
          <p:cNvSpPr>
            <a:spLocks noGrp="1"/>
          </p:cNvSpPr>
          <p:nvPr>
            <p:ph type="sldNum" sz="quarter" idx="10"/>
          </p:nvPr>
        </p:nvSpPr>
        <p:spPr/>
        <p:txBody>
          <a:bodyPr/>
          <a:lstStyle/>
          <a:p>
            <a:fld id="{90799E72-CB38-4F12-87EF-E621BD195274}" type="slidenum">
              <a:rPr lang="es-ES" smtClean="0"/>
              <a:t>38</a:t>
            </a:fld>
            <a:endParaRPr lang="es-ES"/>
          </a:p>
        </p:txBody>
      </p:sp>
    </p:spTree>
    <p:extLst>
      <p:ext uri="{BB962C8B-B14F-4D97-AF65-F5344CB8AC3E}">
        <p14:creationId xmlns:p14="http://schemas.microsoft.com/office/powerpoint/2010/main" val="615164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6356350"/>
            <a:ext cx="9144000" cy="501650"/>
          </a:xfrm>
          <a:prstGeom prst="rect">
            <a:avLst/>
          </a:prstGeom>
          <a:solidFill>
            <a:srgbClr val="00533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Times New Roman"/>
            </a:endParaRPr>
          </a:p>
        </p:txBody>
      </p:sp>
      <p:sp>
        <p:nvSpPr>
          <p:cNvPr id="2" name="Title 1"/>
          <p:cNvSpPr>
            <a:spLocks noGrp="1"/>
          </p:cNvSpPr>
          <p:nvPr>
            <p:ph type="ctrTitle"/>
          </p:nvPr>
        </p:nvSpPr>
        <p:spPr>
          <a:xfrm>
            <a:off x="0" y="1322778"/>
            <a:ext cx="9144000" cy="1470025"/>
          </a:xfrm>
        </p:spPr>
        <p:txBody>
          <a:bodyPr/>
          <a:lstStyle>
            <a:lvl1pPr algn="ctr">
              <a:defRPr sz="4400" b="1"/>
            </a:lvl1pPr>
          </a:lstStyle>
          <a:p>
            <a:r>
              <a:rPr lang="en-US" dirty="0" smtClean="0"/>
              <a:t>Click to edit Master title style</a:t>
            </a:r>
            <a:endParaRPr lang="en-US" dirty="0"/>
          </a:p>
        </p:txBody>
      </p:sp>
      <p:sp>
        <p:nvSpPr>
          <p:cNvPr id="3" name="Subtitle 2"/>
          <p:cNvSpPr>
            <a:spLocks noGrp="1"/>
          </p:cNvSpPr>
          <p:nvPr>
            <p:ph type="subTitle" idx="1"/>
          </p:nvPr>
        </p:nvSpPr>
        <p:spPr>
          <a:xfrm>
            <a:off x="0" y="3365500"/>
            <a:ext cx="91440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latin typeface="Times New Roman"/>
              </a:rPr>
              <a:t>Parallel Performance Tools: A Short Course, </a:t>
            </a:r>
            <a:r>
              <a:rPr lang="en-US" dirty="0" err="1" smtClean="0">
                <a:latin typeface="Times New Roman"/>
              </a:rPr>
              <a:t>Beihang</a:t>
            </a:r>
            <a:r>
              <a:rPr lang="en-US" dirty="0" smtClean="0">
                <a:latin typeface="Times New Roman"/>
              </a:rPr>
              <a:t> University, December 2-4, 2013</a:t>
            </a:r>
            <a:endParaRPr lang="en-US" dirty="0">
              <a:latin typeface="Times New Roman"/>
            </a:endParaRPr>
          </a:p>
        </p:txBody>
      </p:sp>
      <p:sp>
        <p:nvSpPr>
          <p:cNvPr id="7" name="Slide Number Placeholder 5"/>
          <p:cNvSpPr>
            <a:spLocks noGrp="1"/>
          </p:cNvSpPr>
          <p:nvPr>
            <p:ph type="sldNum" sz="quarter" idx="12"/>
          </p:nvPr>
        </p:nvSpPr>
        <p:spPr/>
        <p:txBody>
          <a:bodyPr/>
          <a:lstStyle>
            <a:lvl1pPr>
              <a:defRPr/>
            </a:lvl1pPr>
          </a:lstStyle>
          <a:p>
            <a:pPr>
              <a:defRPr/>
            </a:pPr>
            <a:fld id="{9B668E9D-7EE0-A64C-88B9-5C80C428C524}" type="slidenum">
              <a:rPr lang="en-US"/>
              <a:pPr>
                <a:defRPr/>
              </a:pPr>
              <a:t>‹#›</a:t>
            </a:fld>
            <a:endParaRPr lang="en-US"/>
          </a:p>
        </p:txBody>
      </p:sp>
      <p:pic>
        <p:nvPicPr>
          <p:cNvPr id="8" name="Picture 7" descr="three-sisters.png"/>
          <p:cNvPicPr>
            <a:picLocks noChangeAspect="1"/>
          </p:cNvPicPr>
          <p:nvPr userDrawn="1"/>
        </p:nvPicPr>
        <p:blipFill>
          <a:blip r:embed="rId2"/>
          <a:srcRect b="19512"/>
          <a:stretch>
            <a:fillRect/>
          </a:stretch>
        </p:blipFill>
        <p:spPr>
          <a:xfrm>
            <a:off x="0" y="-3009"/>
            <a:ext cx="9144000" cy="1281768"/>
          </a:xfrm>
          <a:prstGeom prst="rect">
            <a:avLst/>
          </a:prstGeom>
        </p:spPr>
      </p:pic>
    </p:spTree>
    <p:extLst>
      <p:ext uri="{BB962C8B-B14F-4D97-AF65-F5344CB8AC3E}">
        <p14:creationId xmlns:p14="http://schemas.microsoft.com/office/powerpoint/2010/main" val="1351964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latin typeface="Times New Roman"/>
              </a:rPr>
              <a:t>Parallel Performance Tools: A Short Course, </a:t>
            </a:r>
            <a:r>
              <a:rPr lang="en-US" dirty="0" err="1" smtClean="0">
                <a:latin typeface="Times New Roman"/>
              </a:rPr>
              <a:t>Beihang</a:t>
            </a:r>
            <a:r>
              <a:rPr lang="en-US" dirty="0" smtClean="0">
                <a:latin typeface="Times New Roman"/>
              </a:rPr>
              <a:t> University, December 2-4, 2013</a:t>
            </a:r>
            <a:endParaRPr lang="en-US" dirty="0">
              <a:latin typeface="Times New Roman"/>
            </a:endParaRPr>
          </a:p>
        </p:txBody>
      </p:sp>
      <p:sp>
        <p:nvSpPr>
          <p:cNvPr id="6" name="Slide Number Placeholder 5"/>
          <p:cNvSpPr>
            <a:spLocks noGrp="1"/>
          </p:cNvSpPr>
          <p:nvPr>
            <p:ph type="sldNum" sz="quarter" idx="12"/>
          </p:nvPr>
        </p:nvSpPr>
        <p:spPr/>
        <p:txBody>
          <a:bodyPr/>
          <a:lstStyle>
            <a:lvl1pPr>
              <a:defRPr/>
            </a:lvl1pPr>
          </a:lstStyle>
          <a:p>
            <a:pPr>
              <a:defRPr/>
            </a:pPr>
            <a:fld id="{C0E97ACE-2A84-A441-B7E5-D72799696307}" type="slidenum">
              <a:rPr lang="en-US"/>
              <a:pPr>
                <a:defRPr/>
              </a:pPr>
              <a:t>‹#›</a:t>
            </a:fld>
            <a:endParaRPr lang="en-US"/>
          </a:p>
        </p:txBody>
      </p:sp>
    </p:spTree>
    <p:extLst>
      <p:ext uri="{BB962C8B-B14F-4D97-AF65-F5344CB8AC3E}">
        <p14:creationId xmlns:p14="http://schemas.microsoft.com/office/powerpoint/2010/main" val="40779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latin typeface="Times New Roman"/>
              </a:rPr>
              <a:t>Parallel Performance Tools: A Short Course, </a:t>
            </a:r>
            <a:r>
              <a:rPr lang="en-US" dirty="0" err="1" smtClean="0">
                <a:latin typeface="Times New Roman"/>
              </a:rPr>
              <a:t>Beihang</a:t>
            </a:r>
            <a:r>
              <a:rPr lang="en-US" dirty="0" smtClean="0">
                <a:latin typeface="Times New Roman"/>
              </a:rPr>
              <a:t> University, December 2-4, 2013</a:t>
            </a:r>
            <a:endParaRPr lang="en-US" dirty="0">
              <a:latin typeface="Times New Roman"/>
            </a:endParaRPr>
          </a:p>
        </p:txBody>
      </p:sp>
      <p:sp>
        <p:nvSpPr>
          <p:cNvPr id="6" name="Slide Number Placeholder 5"/>
          <p:cNvSpPr>
            <a:spLocks noGrp="1"/>
          </p:cNvSpPr>
          <p:nvPr>
            <p:ph type="sldNum" sz="quarter" idx="12"/>
          </p:nvPr>
        </p:nvSpPr>
        <p:spPr/>
        <p:txBody>
          <a:bodyPr/>
          <a:lstStyle>
            <a:lvl1pPr>
              <a:defRPr/>
            </a:lvl1pPr>
          </a:lstStyle>
          <a:p>
            <a:pPr>
              <a:defRPr/>
            </a:pPr>
            <a:fld id="{DADED27D-FC7F-E54B-9AF3-B188FB6C3E37}" type="slidenum">
              <a:rPr lang="en-US"/>
              <a:pPr>
                <a:defRPr/>
              </a:pPr>
              <a:t>‹#›</a:t>
            </a:fld>
            <a:endParaRPr lang="en-US"/>
          </a:p>
        </p:txBody>
      </p:sp>
    </p:spTree>
    <p:extLst>
      <p:ext uri="{BB962C8B-B14F-4D97-AF65-F5344CB8AC3E}">
        <p14:creationId xmlns:p14="http://schemas.microsoft.com/office/powerpoint/2010/main" val="816869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a:xfrm>
            <a:off x="457200" y="6356350"/>
            <a:ext cx="2133600" cy="365125"/>
          </a:xfrm>
          <a:prstGeom prst="rect">
            <a:avLst/>
          </a:prstGeom>
        </p:spPr>
        <p:txBody>
          <a:bodyPr/>
          <a:lstStyle/>
          <a:p>
            <a:endParaRPr lang="de-DE" dirty="0"/>
          </a:p>
        </p:txBody>
      </p:sp>
      <p:sp>
        <p:nvSpPr>
          <p:cNvPr id="4" name="Fußzeilenplatzhalter 3"/>
          <p:cNvSpPr>
            <a:spLocks noGrp="1"/>
          </p:cNvSpPr>
          <p:nvPr>
            <p:ph type="ftr" sz="quarter" idx="11"/>
          </p:nvPr>
        </p:nvSpPr>
        <p:spPr>
          <a:xfrm>
            <a:off x="3124200" y="6356350"/>
            <a:ext cx="2895600" cy="365125"/>
          </a:xfrm>
          <a:prstGeom prst="rect">
            <a:avLst/>
          </a:prstGeom>
        </p:spPr>
        <p:txBody>
          <a:bodyPr/>
          <a:lstStyle/>
          <a:p>
            <a:r>
              <a:rPr lang="de-DE" smtClean="0"/>
              <a:t>Parallel Performance Tools: A Short Course, Beihang University, December 2-4, 2013</a:t>
            </a:r>
            <a:endParaRPr lang="de-DE" dirty="0"/>
          </a:p>
        </p:txBody>
      </p:sp>
      <p:sp>
        <p:nvSpPr>
          <p:cNvPr id="5" name="Foliennummernplatzhalter 4"/>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a:t>
            </a:fld>
            <a:endParaRPr lang="de-DE" dirty="0"/>
          </a:p>
        </p:txBody>
      </p:sp>
    </p:spTree>
    <p:extLst>
      <p:ext uri="{BB962C8B-B14F-4D97-AF65-F5344CB8AC3E}">
        <p14:creationId xmlns:p14="http://schemas.microsoft.com/office/powerpoint/2010/main" val="21237537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10600"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193800"/>
            <a:ext cx="4152900" cy="5130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193800"/>
            <a:ext cx="4152900" cy="5130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48797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8125" y="5024"/>
            <a:ext cx="8905875" cy="874346"/>
          </a:xfrm>
        </p:spPr>
        <p:txBody>
          <a:bodyPr/>
          <a:lstStyle>
            <a:lvl1pPr>
              <a:defRPr sz="3600" b="1" i="1"/>
            </a:lvl1pPr>
          </a:lstStyle>
          <a:p>
            <a:r>
              <a:rPr lang="en-US" dirty="0" smtClean="0"/>
              <a:t>Click to edit Master title style</a:t>
            </a:r>
            <a:endParaRPr lang="en-US" dirty="0"/>
          </a:p>
        </p:txBody>
      </p:sp>
      <p:sp>
        <p:nvSpPr>
          <p:cNvPr id="3" name="Content Placeholder 2"/>
          <p:cNvSpPr>
            <a:spLocks noGrp="1"/>
          </p:cNvSpPr>
          <p:nvPr>
            <p:ph idx="1"/>
          </p:nvPr>
        </p:nvSpPr>
        <p:spPr>
          <a:xfrm>
            <a:off x="238125" y="914400"/>
            <a:ext cx="8905875" cy="5461853"/>
          </a:xfrm>
        </p:spPr>
        <p:txBody>
          <a:bodyPr/>
          <a:lstStyle>
            <a:lvl1pPr>
              <a:buSzPct val="65000"/>
              <a:buFont typeface="Wingdings" charset="2"/>
              <a:buChar char="q"/>
              <a:defRPr/>
            </a:lvl1pPr>
            <a:lvl2pPr>
              <a:buSzPct val="65000"/>
              <a:buFont typeface="Lucida Grande"/>
              <a:buChar char="❍"/>
              <a:defRPr/>
            </a:lvl2pPr>
            <a:lvl3pPr>
              <a:buSzPct val="90000"/>
              <a:buFont typeface="Lucida Grande"/>
              <a:buChar char="◆"/>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latin typeface="Times New Roman"/>
              </a:rPr>
              <a:t>Parallel Performance Tools: A Short Course, </a:t>
            </a:r>
            <a:r>
              <a:rPr lang="en-US" dirty="0" err="1" smtClean="0">
                <a:latin typeface="Times New Roman"/>
              </a:rPr>
              <a:t>Beihang</a:t>
            </a:r>
            <a:r>
              <a:rPr lang="en-US" dirty="0" smtClean="0">
                <a:latin typeface="Times New Roman"/>
              </a:rPr>
              <a:t> University, December 2-4, 2013</a:t>
            </a:r>
            <a:endParaRPr lang="en-US" dirty="0">
              <a:latin typeface="Times New Roman"/>
            </a:endParaRPr>
          </a:p>
        </p:txBody>
      </p:sp>
      <p:sp>
        <p:nvSpPr>
          <p:cNvPr id="6" name="Slide Number Placeholder 5"/>
          <p:cNvSpPr>
            <a:spLocks noGrp="1"/>
          </p:cNvSpPr>
          <p:nvPr>
            <p:ph type="sldNum" sz="quarter" idx="12"/>
          </p:nvPr>
        </p:nvSpPr>
        <p:spPr/>
        <p:txBody>
          <a:bodyPr/>
          <a:lstStyle>
            <a:lvl1pPr>
              <a:defRPr/>
            </a:lvl1pPr>
          </a:lstStyle>
          <a:p>
            <a:pPr>
              <a:defRPr/>
            </a:pPr>
            <a:fld id="{F2F21A90-E327-C84D-81B5-071D4C5C9FC6}" type="slidenum">
              <a:rPr lang="en-US"/>
              <a:pPr>
                <a:defRPr/>
              </a:pPr>
              <a:t>‹#›</a:t>
            </a:fld>
            <a:endParaRPr lang="en-US"/>
          </a:p>
        </p:txBody>
      </p:sp>
    </p:spTree>
    <p:extLst>
      <p:ext uri="{BB962C8B-B14F-4D97-AF65-F5344CB8AC3E}">
        <p14:creationId xmlns:p14="http://schemas.microsoft.com/office/powerpoint/2010/main" val="247923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lvl1pPr>
          </a:lstStyle>
          <a:p>
            <a:pPr>
              <a:defRPr/>
            </a:pPr>
            <a:r>
              <a:rPr lang="en-US" dirty="0" smtClean="0">
                <a:latin typeface="Times New Roman"/>
              </a:rPr>
              <a:t>Parallel Performance Tools: A Short Course, </a:t>
            </a:r>
            <a:r>
              <a:rPr lang="en-US" dirty="0" err="1" smtClean="0">
                <a:latin typeface="Times New Roman"/>
              </a:rPr>
              <a:t>Beihang</a:t>
            </a:r>
            <a:r>
              <a:rPr lang="en-US" dirty="0" smtClean="0">
                <a:latin typeface="Times New Roman"/>
              </a:rPr>
              <a:t> University, December 2-4, 2013</a:t>
            </a:r>
            <a:endParaRPr lang="en-US" dirty="0">
              <a:latin typeface="Times New Roman"/>
            </a:endParaRPr>
          </a:p>
        </p:txBody>
      </p:sp>
      <p:sp>
        <p:nvSpPr>
          <p:cNvPr id="6" name="Slide Number Placeholder 5"/>
          <p:cNvSpPr>
            <a:spLocks noGrp="1"/>
          </p:cNvSpPr>
          <p:nvPr>
            <p:ph type="sldNum" sz="quarter" idx="12"/>
          </p:nvPr>
        </p:nvSpPr>
        <p:spPr/>
        <p:txBody>
          <a:bodyPr/>
          <a:lstStyle>
            <a:lvl1pPr>
              <a:defRPr/>
            </a:lvl1pPr>
          </a:lstStyle>
          <a:p>
            <a:pPr>
              <a:defRPr/>
            </a:pPr>
            <a:fld id="{15D44090-53BA-A642-97F1-42151C567A00}" type="slidenum">
              <a:rPr lang="en-US"/>
              <a:pPr>
                <a:defRPr/>
              </a:pPr>
              <a:t>‹#›</a:t>
            </a:fld>
            <a:endParaRPr lang="en-US"/>
          </a:p>
        </p:txBody>
      </p:sp>
    </p:spTree>
    <p:extLst>
      <p:ext uri="{BB962C8B-B14F-4D97-AF65-F5344CB8AC3E}">
        <p14:creationId xmlns:p14="http://schemas.microsoft.com/office/powerpoint/2010/main" val="2877800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lvl1pPr>
              <a:defRPr/>
            </a:lvl1pPr>
          </a:lstStyle>
          <a:p>
            <a:pPr>
              <a:defRPr/>
            </a:pPr>
            <a:r>
              <a:rPr lang="en-US" dirty="0" smtClean="0">
                <a:latin typeface="Times New Roman"/>
              </a:rPr>
              <a:t>Parallel Performance Tools: A Short Course, </a:t>
            </a:r>
            <a:r>
              <a:rPr lang="en-US" dirty="0" err="1" smtClean="0">
                <a:latin typeface="Times New Roman"/>
              </a:rPr>
              <a:t>Beihang</a:t>
            </a:r>
            <a:r>
              <a:rPr lang="en-US" dirty="0" smtClean="0">
                <a:latin typeface="Times New Roman"/>
              </a:rPr>
              <a:t> University, December 2-4, 2013</a:t>
            </a:r>
            <a:endParaRPr lang="en-US" dirty="0">
              <a:latin typeface="Times New Roman"/>
            </a:endParaRPr>
          </a:p>
        </p:txBody>
      </p:sp>
      <p:sp>
        <p:nvSpPr>
          <p:cNvPr id="7" name="Slide Number Placeholder 6"/>
          <p:cNvSpPr>
            <a:spLocks noGrp="1"/>
          </p:cNvSpPr>
          <p:nvPr>
            <p:ph type="sldNum" sz="quarter" idx="12"/>
          </p:nvPr>
        </p:nvSpPr>
        <p:spPr/>
        <p:txBody>
          <a:bodyPr/>
          <a:lstStyle>
            <a:lvl1pPr>
              <a:defRPr/>
            </a:lvl1pPr>
          </a:lstStyle>
          <a:p>
            <a:pPr>
              <a:defRPr/>
            </a:pPr>
            <a:fld id="{B211E1AC-38F6-0C44-A89D-462547A2D242}" type="slidenum">
              <a:rPr lang="en-US"/>
              <a:pPr>
                <a:defRPr/>
              </a:pPr>
              <a:t>‹#›</a:t>
            </a:fld>
            <a:endParaRPr lang="en-US"/>
          </a:p>
        </p:txBody>
      </p:sp>
    </p:spTree>
    <p:extLst>
      <p:ext uri="{BB962C8B-B14F-4D97-AF65-F5344CB8AC3E}">
        <p14:creationId xmlns:p14="http://schemas.microsoft.com/office/powerpoint/2010/main" val="3914701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lvl1pPr>
              <a:defRPr/>
            </a:lvl1pPr>
          </a:lstStyle>
          <a:p>
            <a:pPr>
              <a:defRPr/>
            </a:pPr>
            <a:r>
              <a:rPr lang="en-US" dirty="0" smtClean="0">
                <a:latin typeface="Times New Roman"/>
              </a:rPr>
              <a:t>Parallel Performance Tools: A Short Course, </a:t>
            </a:r>
            <a:r>
              <a:rPr lang="en-US" dirty="0" err="1" smtClean="0">
                <a:latin typeface="Times New Roman"/>
              </a:rPr>
              <a:t>Beihang</a:t>
            </a:r>
            <a:r>
              <a:rPr lang="en-US" dirty="0" smtClean="0">
                <a:latin typeface="Times New Roman"/>
              </a:rPr>
              <a:t> University, December 2-4, 2013</a:t>
            </a:r>
            <a:endParaRPr lang="en-US" dirty="0">
              <a:latin typeface="Times New Roman"/>
            </a:endParaRPr>
          </a:p>
        </p:txBody>
      </p:sp>
      <p:sp>
        <p:nvSpPr>
          <p:cNvPr id="9" name="Slide Number Placeholder 8"/>
          <p:cNvSpPr>
            <a:spLocks noGrp="1"/>
          </p:cNvSpPr>
          <p:nvPr>
            <p:ph type="sldNum" sz="quarter" idx="12"/>
          </p:nvPr>
        </p:nvSpPr>
        <p:spPr/>
        <p:txBody>
          <a:bodyPr/>
          <a:lstStyle>
            <a:lvl1pPr>
              <a:defRPr/>
            </a:lvl1pPr>
          </a:lstStyle>
          <a:p>
            <a:pPr>
              <a:defRPr/>
            </a:pPr>
            <a:fld id="{192ABFDE-B9DE-0347-8949-80A077F7341C}" type="slidenum">
              <a:rPr lang="en-US"/>
              <a:pPr>
                <a:defRPr/>
              </a:pPr>
              <a:t>‹#›</a:t>
            </a:fld>
            <a:endParaRPr lang="en-US"/>
          </a:p>
        </p:txBody>
      </p:sp>
    </p:spTree>
    <p:extLst>
      <p:ext uri="{BB962C8B-B14F-4D97-AF65-F5344CB8AC3E}">
        <p14:creationId xmlns:p14="http://schemas.microsoft.com/office/powerpoint/2010/main" val="89691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pPr>
              <a:defRPr/>
            </a:pPr>
            <a:r>
              <a:rPr lang="en-US" dirty="0" smtClean="0">
                <a:latin typeface="Times New Roman"/>
              </a:rPr>
              <a:t>Parallel Performance Tools: A Short Course, </a:t>
            </a:r>
            <a:r>
              <a:rPr lang="en-US" dirty="0" err="1" smtClean="0">
                <a:latin typeface="Times New Roman"/>
              </a:rPr>
              <a:t>Beihang</a:t>
            </a:r>
            <a:r>
              <a:rPr lang="en-US" dirty="0" smtClean="0">
                <a:latin typeface="Times New Roman"/>
              </a:rPr>
              <a:t>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lvl1pPr>
              <a:defRPr/>
            </a:lvl1pPr>
          </a:lstStyle>
          <a:p>
            <a:pPr>
              <a:defRPr/>
            </a:pPr>
            <a:fld id="{F8E865A7-7678-F840-B2ED-A6879803B906}" type="slidenum">
              <a:rPr lang="en-US"/>
              <a:pPr>
                <a:defRPr/>
              </a:pPr>
              <a:t>‹#›</a:t>
            </a:fld>
            <a:endParaRPr lang="en-US"/>
          </a:p>
        </p:txBody>
      </p:sp>
      <p:sp>
        <p:nvSpPr>
          <p:cNvPr id="8" name="Title 1"/>
          <p:cNvSpPr>
            <a:spLocks noGrp="1"/>
          </p:cNvSpPr>
          <p:nvPr>
            <p:ph type="title"/>
          </p:nvPr>
        </p:nvSpPr>
        <p:spPr>
          <a:xfrm>
            <a:off x="238125" y="5024"/>
            <a:ext cx="8905875" cy="874346"/>
          </a:xfrm>
        </p:spPr>
        <p:txBody>
          <a:bodyPr/>
          <a:lstStyle>
            <a:lvl1pPr>
              <a:defRPr sz="3600" b="1" i="1"/>
            </a:lvl1pPr>
          </a:lstStyle>
          <a:p>
            <a:r>
              <a:rPr lang="en-US" dirty="0" smtClean="0"/>
              <a:t>Click to edit Master title style</a:t>
            </a:r>
            <a:endParaRPr lang="en-US" dirty="0"/>
          </a:p>
        </p:txBody>
      </p:sp>
    </p:spTree>
    <p:extLst>
      <p:ext uri="{BB962C8B-B14F-4D97-AF65-F5344CB8AC3E}">
        <p14:creationId xmlns:p14="http://schemas.microsoft.com/office/powerpoint/2010/main" val="4204310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lvl1pPr>
          </a:lstStyle>
          <a:p>
            <a:pPr>
              <a:defRPr/>
            </a:pPr>
            <a:r>
              <a:rPr lang="en-US" dirty="0" smtClean="0">
                <a:latin typeface="Times New Roman"/>
              </a:rPr>
              <a:t>Parallel Performance Tools: A Short Course, </a:t>
            </a:r>
            <a:r>
              <a:rPr lang="en-US" dirty="0" err="1" smtClean="0">
                <a:latin typeface="Times New Roman"/>
              </a:rPr>
              <a:t>Beihang</a:t>
            </a:r>
            <a:r>
              <a:rPr lang="en-US" dirty="0" smtClean="0">
                <a:latin typeface="Times New Roman"/>
              </a:rPr>
              <a:t> University, December 2-4, 2013</a:t>
            </a:r>
            <a:endParaRPr lang="en-US" dirty="0">
              <a:latin typeface="Times New Roman"/>
            </a:endParaRPr>
          </a:p>
        </p:txBody>
      </p:sp>
      <p:sp>
        <p:nvSpPr>
          <p:cNvPr id="4" name="Slide Number Placeholder 3"/>
          <p:cNvSpPr>
            <a:spLocks noGrp="1"/>
          </p:cNvSpPr>
          <p:nvPr>
            <p:ph type="sldNum" sz="quarter" idx="12"/>
          </p:nvPr>
        </p:nvSpPr>
        <p:spPr/>
        <p:txBody>
          <a:bodyPr/>
          <a:lstStyle>
            <a:lvl1pPr>
              <a:defRPr/>
            </a:lvl1pPr>
          </a:lstStyle>
          <a:p>
            <a:pPr>
              <a:defRPr/>
            </a:pPr>
            <a:fld id="{3ABBC19F-FBA3-6448-9956-C92266020824}" type="slidenum">
              <a:rPr lang="en-US"/>
              <a:pPr>
                <a:defRPr/>
              </a:pPr>
              <a:t>‹#›</a:t>
            </a:fld>
            <a:endParaRPr lang="en-US"/>
          </a:p>
        </p:txBody>
      </p:sp>
    </p:spTree>
    <p:extLst>
      <p:ext uri="{BB962C8B-B14F-4D97-AF65-F5344CB8AC3E}">
        <p14:creationId xmlns:p14="http://schemas.microsoft.com/office/powerpoint/2010/main" val="184769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lvl1pPr>
              <a:defRPr/>
            </a:lvl1pPr>
          </a:lstStyle>
          <a:p>
            <a:pPr>
              <a:defRPr/>
            </a:pPr>
            <a:r>
              <a:rPr lang="en-US" dirty="0" smtClean="0">
                <a:latin typeface="Times New Roman"/>
              </a:rPr>
              <a:t>Parallel Performance Tools: A Short Course, </a:t>
            </a:r>
            <a:r>
              <a:rPr lang="en-US" dirty="0" err="1" smtClean="0">
                <a:latin typeface="Times New Roman"/>
              </a:rPr>
              <a:t>Beihang</a:t>
            </a:r>
            <a:r>
              <a:rPr lang="en-US" dirty="0" smtClean="0">
                <a:latin typeface="Times New Roman"/>
              </a:rPr>
              <a:t> University, December 2-4, 2013</a:t>
            </a:r>
            <a:endParaRPr lang="en-US" dirty="0">
              <a:latin typeface="Times New Roman"/>
            </a:endParaRPr>
          </a:p>
        </p:txBody>
      </p:sp>
      <p:sp>
        <p:nvSpPr>
          <p:cNvPr id="7" name="Slide Number Placeholder 6"/>
          <p:cNvSpPr>
            <a:spLocks noGrp="1"/>
          </p:cNvSpPr>
          <p:nvPr>
            <p:ph type="sldNum" sz="quarter" idx="12"/>
          </p:nvPr>
        </p:nvSpPr>
        <p:spPr/>
        <p:txBody>
          <a:bodyPr/>
          <a:lstStyle>
            <a:lvl1pPr>
              <a:defRPr/>
            </a:lvl1pPr>
          </a:lstStyle>
          <a:p>
            <a:pPr>
              <a:defRPr/>
            </a:pPr>
            <a:fld id="{113A6B1A-0B04-9641-AD35-E9E87377D31D}" type="slidenum">
              <a:rPr lang="en-US"/>
              <a:pPr>
                <a:defRPr/>
              </a:pPr>
              <a:t>‹#›</a:t>
            </a:fld>
            <a:endParaRPr lang="en-US"/>
          </a:p>
        </p:txBody>
      </p:sp>
    </p:spTree>
    <p:extLst>
      <p:ext uri="{BB962C8B-B14F-4D97-AF65-F5344CB8AC3E}">
        <p14:creationId xmlns:p14="http://schemas.microsoft.com/office/powerpoint/2010/main" val="90149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lvl1pPr>
              <a:defRPr/>
            </a:lvl1pPr>
          </a:lstStyle>
          <a:p>
            <a:pPr>
              <a:defRPr/>
            </a:pPr>
            <a:r>
              <a:rPr lang="en-US" dirty="0" smtClean="0">
                <a:latin typeface="Times New Roman"/>
              </a:rPr>
              <a:t>Parallel Performance Tools: A Short Course, </a:t>
            </a:r>
            <a:r>
              <a:rPr lang="en-US" dirty="0" err="1" smtClean="0">
                <a:latin typeface="Times New Roman"/>
              </a:rPr>
              <a:t>Beihang</a:t>
            </a:r>
            <a:r>
              <a:rPr lang="en-US" dirty="0" smtClean="0">
                <a:latin typeface="Times New Roman"/>
              </a:rPr>
              <a:t> University, December 2-4, 2013</a:t>
            </a:r>
            <a:endParaRPr lang="en-US" dirty="0">
              <a:latin typeface="Times New Roman"/>
            </a:endParaRPr>
          </a:p>
        </p:txBody>
      </p:sp>
      <p:sp>
        <p:nvSpPr>
          <p:cNvPr id="7" name="Slide Number Placeholder 6"/>
          <p:cNvSpPr>
            <a:spLocks noGrp="1"/>
          </p:cNvSpPr>
          <p:nvPr>
            <p:ph type="sldNum" sz="quarter" idx="12"/>
          </p:nvPr>
        </p:nvSpPr>
        <p:spPr/>
        <p:txBody>
          <a:bodyPr/>
          <a:lstStyle>
            <a:lvl1pPr>
              <a:defRPr/>
            </a:lvl1pPr>
          </a:lstStyle>
          <a:p>
            <a:pPr>
              <a:defRPr/>
            </a:pPr>
            <a:fld id="{ABC3C330-DDAB-D147-AB28-D77F6DACB534}" type="slidenum">
              <a:rPr lang="en-US"/>
              <a:pPr>
                <a:defRPr/>
              </a:pPr>
              <a:t>‹#›</a:t>
            </a:fld>
            <a:endParaRPr lang="en-US"/>
          </a:p>
        </p:txBody>
      </p:sp>
    </p:spTree>
    <p:extLst>
      <p:ext uri="{BB962C8B-B14F-4D97-AF65-F5344CB8AC3E}">
        <p14:creationId xmlns:p14="http://schemas.microsoft.com/office/powerpoint/2010/main" val="5326571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356350"/>
            <a:ext cx="8686800" cy="501650"/>
          </a:xfrm>
          <a:prstGeom prst="rect">
            <a:avLst/>
          </a:prstGeom>
          <a:solidFill>
            <a:srgbClr val="00533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Times New Roman"/>
            </a:endParaRPr>
          </a:p>
        </p:txBody>
      </p:sp>
      <p:sp>
        <p:nvSpPr>
          <p:cNvPr id="1027" name="Title Placeholder 1"/>
          <p:cNvSpPr>
            <a:spLocks noGrp="1"/>
          </p:cNvSpPr>
          <p:nvPr>
            <p:ph type="title"/>
          </p:nvPr>
        </p:nvSpPr>
        <p:spPr bwMode="auto">
          <a:xfrm>
            <a:off x="238125" y="274638"/>
            <a:ext cx="8651875" cy="87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US" dirty="0"/>
          </a:p>
        </p:txBody>
      </p:sp>
      <p:sp>
        <p:nvSpPr>
          <p:cNvPr id="1028" name="Text Placeholder 2"/>
          <p:cNvSpPr>
            <a:spLocks noGrp="1"/>
          </p:cNvSpPr>
          <p:nvPr>
            <p:ph type="body" idx="1"/>
          </p:nvPr>
        </p:nvSpPr>
        <p:spPr bwMode="auto">
          <a:xfrm>
            <a:off x="238125" y="1315283"/>
            <a:ext cx="8651875" cy="510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0" y="6369050"/>
            <a:ext cx="6019800" cy="488950"/>
          </a:xfrm>
          <a:prstGeom prst="rect">
            <a:avLst/>
          </a:prstGeom>
        </p:spPr>
        <p:txBody>
          <a:bodyPr vert="horz" lIns="91440" tIns="91440" rIns="91440" bIns="91440" rtlCol="0" anchor="ctr"/>
          <a:lstStyle>
            <a:lvl1pPr algn="l" fontAlgn="auto">
              <a:spcBef>
                <a:spcPts val="0"/>
              </a:spcBef>
              <a:spcAft>
                <a:spcPts val="0"/>
              </a:spcAft>
              <a:defRPr sz="1200" dirty="0" err="1" smtClean="0">
                <a:ln>
                  <a:noFill/>
                </a:ln>
                <a:solidFill>
                  <a:schemeClr val="bg1"/>
                </a:solidFill>
                <a:latin typeface="+mn-lt"/>
                <a:ea typeface="+mn-ea"/>
                <a:cs typeface="+mn-cs"/>
              </a:defRPr>
            </a:lvl1pPr>
          </a:lstStyle>
          <a:p>
            <a:pPr>
              <a:defRPr/>
            </a:pPr>
            <a:r>
              <a:rPr lang="en-US" dirty="0" smtClean="0">
                <a:latin typeface="Times New Roman"/>
              </a:rPr>
              <a:t>Parallel Performance Tools: A Short Course, </a:t>
            </a:r>
            <a:r>
              <a:rPr lang="en-US" dirty="0" err="1" smtClean="0">
                <a:latin typeface="Times New Roman"/>
              </a:rPr>
              <a:t>Beihang</a:t>
            </a:r>
            <a:r>
              <a:rPr lang="en-US" dirty="0" smtClean="0">
                <a:latin typeface="Times New Roman"/>
              </a:rPr>
              <a:t> University, December 2-4, 2013</a:t>
            </a:r>
            <a:endParaRPr lang="en-US" dirty="0">
              <a:latin typeface="Times New Roman"/>
            </a:endParaRPr>
          </a:p>
        </p:txBody>
      </p:sp>
      <p:sp>
        <p:nvSpPr>
          <p:cNvPr id="6" name="Slide Number Placeholder 5"/>
          <p:cNvSpPr>
            <a:spLocks noGrp="1"/>
          </p:cNvSpPr>
          <p:nvPr>
            <p:ph type="sldNum" sz="quarter" idx="4"/>
          </p:nvPr>
        </p:nvSpPr>
        <p:spPr>
          <a:xfrm>
            <a:off x="6553200" y="6369050"/>
            <a:ext cx="2133600" cy="488950"/>
          </a:xfrm>
          <a:prstGeom prst="rect">
            <a:avLst/>
          </a:prstGeom>
        </p:spPr>
        <p:txBody>
          <a:bodyPr vert="horz" lIns="91440" tIns="91440" rIns="91440" bIns="91440" rtlCol="0" anchor="ctr"/>
          <a:lstStyle>
            <a:lvl1pPr algn="r" fontAlgn="auto">
              <a:spcBef>
                <a:spcPts val="0"/>
              </a:spcBef>
              <a:spcAft>
                <a:spcPts val="0"/>
              </a:spcAft>
              <a:defRPr sz="1200" smtClean="0">
                <a:solidFill>
                  <a:srgbClr val="FFFFFF"/>
                </a:solidFill>
                <a:latin typeface="Times New Roman"/>
                <a:ea typeface="+mn-ea"/>
                <a:cs typeface="+mn-cs"/>
              </a:defRPr>
            </a:lvl1pPr>
          </a:lstStyle>
          <a:p>
            <a:pPr>
              <a:defRPr/>
            </a:pPr>
            <a:fld id="{35D977DA-7179-4E4A-8476-A426C303D23A}" type="slidenum">
              <a:rPr lang="en-US" smtClean="0"/>
              <a:pPr>
                <a:defRPr/>
              </a:pPr>
              <a:t>‹#›</a:t>
            </a:fld>
            <a:endParaRPr lang="en-US" dirty="0"/>
          </a:p>
        </p:txBody>
      </p:sp>
      <p:pic>
        <p:nvPicPr>
          <p:cNvPr id="1031" name="Picture 7" descr="UO_Signature_stckd_4c.pdf"/>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8728075" y="6369050"/>
            <a:ext cx="3778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hf hdr="0" dt="0"/>
  <p:txStyles>
    <p:titleStyle>
      <a:lvl1pPr algn="l" defTabSz="457200" rtl="0" eaLnBrk="1" fontAlgn="base" hangingPunct="1">
        <a:spcBef>
          <a:spcPct val="0"/>
        </a:spcBef>
        <a:spcAft>
          <a:spcPct val="0"/>
        </a:spcAft>
        <a:defRPr sz="4000" kern="1200">
          <a:solidFill>
            <a:schemeClr val="tx1"/>
          </a:solidFill>
          <a:latin typeface="Times New Roman"/>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Times New Roman"/>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Times New Roman"/>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Times New Roman"/>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imes New Roman"/>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imes New Roman"/>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mpip.sourceforge.ne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lrr.in.tum.de/~periscope" TargetMode="Externa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bsc.es/paraver"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8.wmf"/><Relationship Id="rId5" Type="http://schemas.openxmlformats.org/officeDocument/2006/relationships/image" Target="../media/image19.png"/><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19.png"/><Relationship Id="rId7" Type="http://schemas.openxmlformats.org/officeDocument/2006/relationships/image" Target="../media/image23.png"/><Relationship Id="rId8"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jpeg"/><Relationship Id="rId8"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2.bin"/><Relationship Id="rId5" Type="http://schemas.openxmlformats.org/officeDocument/2006/relationships/image" Target="../media/image31.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 Id="rId3" Type="http://schemas.openxmlformats.org/officeDocument/2006/relationships/image" Target="../media/image36.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prophesy.cs.tamu.edu" TargetMode="Externa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ummi.or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8.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72.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jpeg"/><Relationship Id="rId5" Type="http://schemas.openxmlformats.org/officeDocument/2006/relationships/image" Target="../media/image56.jpe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57.jpe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dyninst.org/harmony" TargetMode="External"/><Relationship Id="rId3" Type="http://schemas.openxmlformats.org/officeDocument/2006/relationships/image" Target="../media/image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61.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ctrTitle"/>
          </p:nvPr>
        </p:nvSpPr>
        <p:spPr/>
        <p:txBody>
          <a:bodyPr/>
          <a:lstStyle/>
          <a:p>
            <a:r>
              <a:rPr lang="en-US" dirty="0" smtClean="0"/>
              <a:t>Lecture 5:</a:t>
            </a:r>
            <a:br>
              <a:rPr lang="en-US" dirty="0" smtClean="0"/>
            </a:br>
            <a:r>
              <a:rPr lang="en-US" dirty="0" smtClean="0"/>
              <a:t>Parallel Tools Landscape – Part 2</a:t>
            </a:r>
            <a:endParaRPr lang="en-US" dirty="0"/>
          </a:p>
        </p:txBody>
      </p:sp>
      <p:sp>
        <p:nvSpPr>
          <p:cNvPr id="3" name="Subtitle 2"/>
          <p:cNvSpPr>
            <a:spLocks noGrp="1"/>
          </p:cNvSpPr>
          <p:nvPr>
            <p:ph type="subTitle" idx="1"/>
          </p:nvPr>
        </p:nvSpPr>
        <p:spPr/>
        <p:txBody>
          <a:bodyPr/>
          <a:lstStyle/>
          <a:p>
            <a:r>
              <a:rPr lang="en-US" dirty="0" smtClean="0"/>
              <a:t>Allen D. Malony</a:t>
            </a:r>
          </a:p>
          <a:p>
            <a:r>
              <a:rPr lang="en-US" dirty="0" smtClean="0"/>
              <a:t>Department of Computer and Information Science</a:t>
            </a:r>
          </a:p>
        </p:txBody>
      </p:sp>
      <p:pic>
        <p:nvPicPr>
          <p:cNvPr id="13315" name="Picture 5" descr="UO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49488" y="5299075"/>
            <a:ext cx="4725987"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238125" y="119031"/>
            <a:ext cx="8905875" cy="646331"/>
          </a:xfrm>
        </p:spPr>
        <p:txBody>
          <a:bodyPr>
            <a:spAutoFit/>
          </a:bodyPr>
          <a:lstStyle>
            <a:defPPr lvl="0">
              <a:buClr>
                <a:srgbClr val="FFFFFF"/>
              </a:buClr>
              <a:buSzPct val="100000"/>
              <a:buFont typeface="Arial" pitchFamily="34"/>
              <a:buNone/>
            </a:defPPr>
            <a:lvl1pPr lvl="0">
              <a:buClr>
                <a:srgbClr val="FFFFFF"/>
              </a:buClr>
              <a:buSzPct val="100000"/>
              <a:buFont typeface="Arial" pitchFamily="34"/>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dirty="0" smtClean="0"/>
              <a:t>Creating Fortran Project</a:t>
            </a:r>
            <a:endParaRPr lang="en-GB" dirty="0"/>
          </a:p>
        </p:txBody>
      </p:sp>
      <p:sp>
        <p:nvSpPr>
          <p:cNvPr id="3" name="Text Placeholder 2"/>
          <p:cNvSpPr txBox="1">
            <a:spLocks noGrp="1"/>
          </p:cNvSpPr>
          <p:nvPr>
            <p:ph idx="1"/>
          </p:nvPr>
        </p:nvSpPr>
        <p:spPr/>
        <p:txBody>
          <a:bodyPr lIns="0" tIns="0" rIns="0" bIns="0"/>
          <a:lstStyle>
            <a:defPPr marL="270000" marR="0" lvl="0" indent="-270000" algn="l" hangingPunct="0">
              <a:lnSpc>
                <a:spcPct val="100000"/>
              </a:lnSpc>
              <a:spcBef>
                <a:spcPts val="598"/>
              </a:spcBef>
              <a:spcAft>
                <a:spcPts val="0"/>
              </a:spcAft>
              <a:buClr>
                <a:srgbClr val="000000"/>
              </a:buClr>
              <a:buSzPct val="70000"/>
              <a:buFont typeface="Albany AMT" pitchFamily="34"/>
              <a:buNone/>
              <a:tabLst>
                <a:tab pos="571320" algn="l"/>
                <a:tab pos="1485719" algn="l"/>
                <a:tab pos="2400119" algn="l"/>
                <a:tab pos="3314519" algn="l"/>
                <a:tab pos="4228919" algn="l"/>
                <a:tab pos="5143320" algn="l"/>
                <a:tab pos="6057720" algn="l"/>
                <a:tab pos="6972120" algn="l"/>
                <a:tab pos="7886520" algn="l"/>
                <a:tab pos="8800920" algn="l"/>
                <a:tab pos="9715320" algn="l"/>
              </a:tabLst>
              <a:defRPr lang="en-GB" sz="2400" b="0" i="0" u="none" strike="noStrike" baseline="0">
                <a:ln>
                  <a:noFill/>
                </a:ln>
                <a:solidFill>
                  <a:srgbClr val="000000"/>
                </a:solidFill>
                <a:latin typeface="Arial" pitchFamily="2"/>
                <a:ea typeface="Albany AMT" pitchFamily="2"/>
                <a:cs typeface="Albany AMT" pitchFamily="2"/>
              </a:defRPr>
            </a:defPPr>
            <a:lvl1pPr marL="270000" marR="0" lvl="0" indent="-270000" algn="l" hangingPunct="0">
              <a:lnSpc>
                <a:spcPct val="100000"/>
              </a:lnSpc>
              <a:spcBef>
                <a:spcPts val="598"/>
              </a:spcBef>
              <a:spcAft>
                <a:spcPts val="0"/>
              </a:spcAft>
              <a:buClr>
                <a:srgbClr val="000000"/>
              </a:buClr>
              <a:buSzPct val="70000"/>
              <a:buFont typeface="Albany AMT"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defRPr lang="en-GB" sz="2400" b="0" i="0" u="none" strike="noStrike" baseline="0">
                <a:ln>
                  <a:noFill/>
                </a:ln>
                <a:solidFill>
                  <a:srgbClr val="000000"/>
                </a:solidFill>
                <a:latin typeface="Arial" pitchFamily="2"/>
                <a:ea typeface="Albany AMT" pitchFamily="2"/>
                <a:cs typeface="Albany AMT" pitchFamily="2"/>
              </a:defRPr>
            </a:lvl1pPr>
            <a:lvl2pPr marL="576000" marR="0" lvl="1" indent="-252000" algn="l" hangingPunct="0">
              <a:lnSpc>
                <a:spcPct val="100000"/>
              </a:lnSpc>
              <a:spcBef>
                <a:spcPts val="499"/>
              </a:spcBef>
              <a:spcAft>
                <a:spcPts val="0"/>
              </a:spcAft>
              <a:buClr>
                <a:srgbClr val="000000"/>
              </a:buClr>
              <a:buSzPct val="80000"/>
              <a:buFont typeface="Albany AMT" pitchFamily="34"/>
              <a:buChar char="■"/>
              <a:tabLst>
                <a:tab pos="171360" algn="l"/>
                <a:tab pos="1085759" algn="l"/>
                <a:tab pos="2000160" algn="l"/>
                <a:tab pos="2914560" algn="l"/>
                <a:tab pos="3828959" algn="l"/>
                <a:tab pos="4743360" algn="l"/>
                <a:tab pos="5657760" algn="l"/>
                <a:tab pos="6572160" algn="l"/>
                <a:tab pos="7486560" algn="l"/>
                <a:tab pos="8400960" algn="l"/>
                <a:tab pos="9315360" algn="l"/>
              </a:tabLst>
              <a:defRPr lang="en-GB" sz="2200" b="0" i="0" u="none" strike="noStrike" baseline="0">
                <a:ln>
                  <a:noFill/>
                </a:ln>
                <a:solidFill>
                  <a:srgbClr val="000000"/>
                </a:solidFill>
                <a:latin typeface="Arial" pitchFamily="2"/>
                <a:ea typeface="Albany AMT" pitchFamily="2"/>
                <a:cs typeface="Albany AMT" pitchFamily="2"/>
              </a:defRPr>
            </a:lvl2pPr>
            <a:lvl3pPr marL="882000" marR="0" lvl="2" indent="-234000" algn="l" hangingPunct="0">
              <a:lnSpc>
                <a:spcPct val="100000"/>
              </a:lnSpc>
              <a:spcBef>
                <a:spcPts val="598"/>
              </a:spcBef>
              <a:spcAft>
                <a:spcPts val="0"/>
              </a:spcAft>
              <a:buClr>
                <a:srgbClr val="000000"/>
              </a:buClr>
              <a:buSzPct val="67000"/>
              <a:buFont typeface="Albany AMT" pitchFamily="34"/>
              <a:buChar char="►"/>
              <a:tabLst>
                <a:tab pos="685799" algn="l"/>
                <a:tab pos="1600200" algn="l"/>
                <a:tab pos="2514600" algn="l"/>
                <a:tab pos="3429000" algn="l"/>
                <a:tab pos="4343400" algn="l"/>
                <a:tab pos="5257800" algn="l"/>
                <a:tab pos="6172200" algn="l"/>
                <a:tab pos="7086600" algn="l"/>
                <a:tab pos="8000999" algn="l"/>
                <a:tab pos="8915399" algn="l"/>
              </a:tabLst>
              <a:defRPr lang="en-GB" sz="2000" b="0" i="0" u="none" strike="noStrike" baseline="0">
                <a:ln>
                  <a:noFill/>
                </a:ln>
                <a:solidFill>
                  <a:srgbClr val="000000"/>
                </a:solidFill>
                <a:latin typeface="Arial" pitchFamily="2"/>
                <a:ea typeface="Albany AMT" pitchFamily="2"/>
                <a:cs typeface="Albany AMT" pitchFamily="2"/>
              </a:defRPr>
            </a:lvl3pPr>
            <a:lvl4pPr marL="1242000" marR="0" lvl="3" indent="-270000" algn="l" hangingPunct="0">
              <a:lnSpc>
                <a:spcPct val="100000"/>
              </a:lnSpc>
              <a:spcBef>
                <a:spcPts val="499"/>
              </a:spcBef>
              <a:spcAft>
                <a:spcPts val="0"/>
              </a:spcAft>
              <a:buClr>
                <a:srgbClr val="000000"/>
              </a:buClr>
              <a:buSzPct val="60000"/>
              <a:buFont typeface="Albany AMT" pitchFamily="34"/>
              <a:buChar char="▬"/>
              <a:tabLst>
                <a:tab pos="228600" algn="l"/>
                <a:tab pos="1143000" algn="l"/>
                <a:tab pos="2057400" algn="l"/>
                <a:tab pos="2971800" algn="l"/>
                <a:tab pos="3886200" algn="l"/>
                <a:tab pos="4800600" algn="l"/>
                <a:tab pos="5715000" algn="l"/>
                <a:tab pos="6629400" algn="l"/>
                <a:tab pos="7543799" algn="l"/>
                <a:tab pos="8458200" algn="l"/>
              </a:tabLst>
              <a:defRPr lang="en-GB" sz="1800" b="0" i="0" u="none" strike="noStrike" baseline="0">
                <a:ln>
                  <a:noFill/>
                </a:ln>
                <a:solidFill>
                  <a:srgbClr val="000000"/>
                </a:solidFill>
                <a:latin typeface="Arial" pitchFamily="2"/>
                <a:ea typeface="Albany AMT" pitchFamily="2"/>
                <a:cs typeface="Albany AMT" pitchFamily="2"/>
              </a:defRPr>
            </a:lvl4pPr>
            <a:lvl5pPr marL="1458000" marR="0" lvl="4" indent="-162000" algn="l" hangingPunct="0">
              <a:lnSpc>
                <a:spcPct val="100000"/>
              </a:lnSpc>
              <a:spcBef>
                <a:spcPts val="499"/>
              </a:spcBef>
              <a:spcAft>
                <a:spcPts val="0"/>
              </a:spcAft>
              <a:buClr>
                <a:srgbClr val="000000"/>
              </a:buClr>
              <a:buSzPct val="100000"/>
              <a:buFont typeface="Albany AMT" pitchFamily="34"/>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5pPr>
            <a:lvl6pPr marL="2057400" marR="0" lvl="5" indent="-228600" algn="l" hangingPunct="0">
              <a:lnSpc>
                <a:spcPct val="100000"/>
              </a:lnSpc>
              <a:spcBef>
                <a:spcPts val="499"/>
              </a:spcBef>
              <a:spcAft>
                <a:spcPts val="0"/>
              </a:spcAft>
              <a:buClr>
                <a:srgbClr val="000000"/>
              </a:buClr>
              <a:buSzPct val="100000"/>
              <a:buFont typeface="Arial" pitchFamily="34"/>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6pPr>
            <a:lvl7pPr marL="2057400" marR="0" lvl="6" indent="-228600" algn="l" hangingPunct="0">
              <a:lnSpc>
                <a:spcPct val="100000"/>
              </a:lnSpc>
              <a:spcBef>
                <a:spcPts val="499"/>
              </a:spcBef>
              <a:spcAft>
                <a:spcPts val="0"/>
              </a:spcAft>
              <a:buClr>
                <a:srgbClr val="000000"/>
              </a:buClr>
              <a:buSzPct val="100000"/>
              <a:buFont typeface="Arial" pitchFamily="34"/>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7pPr>
            <a:lvl8pPr marL="2057400" marR="0" lvl="7" indent="-228600" algn="l" hangingPunct="0">
              <a:lnSpc>
                <a:spcPct val="100000"/>
              </a:lnSpc>
              <a:spcBef>
                <a:spcPts val="499"/>
              </a:spcBef>
              <a:spcAft>
                <a:spcPts val="0"/>
              </a:spcAft>
              <a:buClr>
                <a:srgbClr val="000000"/>
              </a:buClr>
              <a:buSzPct val="100000"/>
              <a:buFont typeface="Arial" pitchFamily="34"/>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8pPr>
            <a:lvl9pPr marL="1944000" marR="0" lvl="8" indent="-216000" algn="l" hangingPunct="0">
              <a:lnSpc>
                <a:spcPct val="100000"/>
              </a:lnSpc>
              <a:spcBef>
                <a:spcPts val="499"/>
              </a:spcBef>
              <a:spcAft>
                <a:spcPts val="0"/>
              </a:spcAft>
              <a:buSzPct val="45000"/>
              <a:buFont typeface="StarSymbol"/>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9pPr>
          </a:lstStyle>
          <a:p>
            <a:pPr lvl="0">
              <a:buFont typeface="Wingdings" charset="2"/>
              <a:buChar char="q"/>
            </a:pPr>
            <a:r>
              <a:rPr lang="en-GB" dirty="0">
                <a:latin typeface="Times New Roman"/>
                <a:cs typeface="Times New Roman"/>
              </a:rPr>
              <a:t>File-&gt;New-&gt;Project... → Fortran-&gt;Fortran Project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2036" y="1464164"/>
            <a:ext cx="5666049" cy="4860000"/>
          </a:xfrm>
          <a:prstGeom prst="rect">
            <a:avLst/>
          </a:prstGeom>
          <a:noFill/>
          <a:ln>
            <a:solidFill>
              <a:schemeClr val="tx1"/>
            </a:solidFill>
          </a:ln>
        </p:spPr>
      </p:pic>
      <p:sp>
        <p:nvSpPr>
          <p:cNvPr id="6" name="Freeform 5"/>
          <p:cNvSpPr/>
          <p:nvPr/>
        </p:nvSpPr>
        <p:spPr>
          <a:xfrm>
            <a:off x="221812" y="1447800"/>
            <a:ext cx="1260000" cy="900000"/>
          </a:xfrm>
          <a:custGeom>
            <a:avLst>
              <a:gd name="f0" fmla="val 39479"/>
              <a:gd name="f1" fmla="val 17825"/>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99CCFF"/>
          </a:solidFill>
          <a:ln w="0">
            <a:solidFill>
              <a:srgbClr val="000000"/>
            </a:solidFill>
            <a:prstDash val="solid"/>
          </a:ln>
        </p:spPr>
        <p:txBody>
          <a:bodyPr vert="horz" wrap="none" lIns="90000" tIns="45000" rIns="90000" bIns="45000" anchor="ctr" anchorCtr="0" compatLnSpc="0"/>
          <a:lstStyle/>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dirty="0">
                <a:ln>
                  <a:noFill/>
                </a:ln>
                <a:solidFill>
                  <a:srgbClr val="000000"/>
                </a:solidFill>
                <a:latin typeface="Arial" pitchFamily="18"/>
                <a:ea typeface="Albany AMT" pitchFamily="2"/>
                <a:cs typeface="Albany AMT" pitchFamily="2"/>
              </a:rPr>
              <a:t>Input</a:t>
            </a:r>
          </a:p>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dirty="0">
                <a:ln>
                  <a:noFill/>
                </a:ln>
                <a:solidFill>
                  <a:srgbClr val="000000"/>
                </a:solidFill>
                <a:latin typeface="Arial" pitchFamily="18"/>
                <a:ea typeface="Albany AMT" pitchFamily="2"/>
                <a:cs typeface="Albany AMT" pitchFamily="2"/>
              </a:rPr>
              <a:t>project</a:t>
            </a:r>
          </a:p>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dirty="0">
                <a:ln>
                  <a:noFill/>
                </a:ln>
                <a:solidFill>
                  <a:srgbClr val="000000"/>
                </a:solidFill>
                <a:latin typeface="Arial" pitchFamily="18"/>
                <a:ea typeface="Albany AMT" pitchFamily="2"/>
                <a:cs typeface="Albany AMT" pitchFamily="2"/>
              </a:rPr>
              <a:t>name</a:t>
            </a:r>
          </a:p>
        </p:txBody>
      </p:sp>
      <p:sp>
        <p:nvSpPr>
          <p:cNvPr id="7" name="Freeform 6"/>
          <p:cNvSpPr/>
          <p:nvPr/>
        </p:nvSpPr>
        <p:spPr>
          <a:xfrm>
            <a:off x="7560000" y="2724164"/>
            <a:ext cx="1440000" cy="1980000"/>
          </a:xfrm>
          <a:custGeom>
            <a:avLst>
              <a:gd name="f0" fmla="val -18846"/>
              <a:gd name="f1" fmla="val 1590"/>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99CCFF"/>
          </a:solidFill>
          <a:ln w="0">
            <a:solidFill>
              <a:srgbClr val="000000"/>
            </a:solidFill>
            <a:prstDash val="solid"/>
          </a:ln>
        </p:spPr>
        <p:txBody>
          <a:bodyPr vert="horz" wrap="none" lIns="90000" tIns="45000" rIns="90000" bIns="45000" anchor="ctr" anchorCtr="0" compatLnSpc="0"/>
          <a:lstStyle/>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a:ln>
                  <a:noFill/>
                </a:ln>
                <a:solidFill>
                  <a:srgbClr val="000000"/>
                </a:solidFill>
                <a:latin typeface="Arial" pitchFamily="18"/>
                <a:ea typeface="Albany AMT" pitchFamily="2"/>
                <a:cs typeface="Albany AMT" pitchFamily="2"/>
              </a:rPr>
              <a:t>Unmark</a:t>
            </a:r>
          </a:p>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a:ln>
                  <a:noFill/>
                </a:ln>
                <a:solidFill>
                  <a:srgbClr val="000000"/>
                </a:solidFill>
                <a:latin typeface="Arial" pitchFamily="18"/>
                <a:ea typeface="Albany AMT" pitchFamily="2"/>
                <a:cs typeface="Albany AMT" pitchFamily="2"/>
              </a:rPr>
              <a:t>“Use default</a:t>
            </a:r>
          </a:p>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a:ln>
                  <a:noFill/>
                </a:ln>
                <a:solidFill>
                  <a:srgbClr val="000000"/>
                </a:solidFill>
                <a:latin typeface="Arial" pitchFamily="18"/>
                <a:ea typeface="Albany AMT" pitchFamily="2"/>
                <a:cs typeface="Albany AMT" pitchFamily="2"/>
              </a:rPr>
              <a:t> location”</a:t>
            </a:r>
          </a:p>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a:ln>
                  <a:noFill/>
                </a:ln>
                <a:solidFill>
                  <a:srgbClr val="000000"/>
                </a:solidFill>
                <a:latin typeface="Arial" pitchFamily="18"/>
                <a:ea typeface="Albany AMT" pitchFamily="2"/>
                <a:cs typeface="Albany AMT" pitchFamily="2"/>
              </a:rPr>
              <a:t>and provide</a:t>
            </a:r>
            <a:br>
              <a:rPr lang="en-GB" sz="1600" b="0" i="0" u="none" strike="noStrike" baseline="0">
                <a:ln>
                  <a:noFill/>
                </a:ln>
                <a:solidFill>
                  <a:srgbClr val="000000"/>
                </a:solidFill>
                <a:latin typeface="Arial" pitchFamily="18"/>
                <a:ea typeface="Albany AMT" pitchFamily="2"/>
                <a:cs typeface="Albany AMT" pitchFamily="2"/>
              </a:rPr>
            </a:br>
            <a:r>
              <a:rPr lang="en-GB" sz="1600" b="0" i="0" u="none" strike="noStrike" baseline="0">
                <a:ln>
                  <a:noFill/>
                </a:ln>
                <a:solidFill>
                  <a:srgbClr val="000000"/>
                </a:solidFill>
                <a:latin typeface="Arial" pitchFamily="18"/>
                <a:ea typeface="Albany AMT" pitchFamily="2"/>
                <a:cs typeface="Albany AMT" pitchFamily="2"/>
              </a:rPr>
              <a:t>path to </a:t>
            </a:r>
            <a:br>
              <a:rPr lang="en-GB" sz="1600" b="0" i="0" u="none" strike="noStrike" baseline="0">
                <a:ln>
                  <a:noFill/>
                </a:ln>
                <a:solidFill>
                  <a:srgbClr val="000000"/>
                </a:solidFill>
                <a:latin typeface="Arial" pitchFamily="18"/>
                <a:ea typeface="Albany AMT" pitchFamily="2"/>
                <a:cs typeface="Albany AMT" pitchFamily="2"/>
              </a:rPr>
            </a:br>
            <a:r>
              <a:rPr lang="en-GB" sz="1600" b="0" i="1" u="none" strike="noStrike" baseline="0">
                <a:ln>
                  <a:noFill/>
                </a:ln>
                <a:solidFill>
                  <a:srgbClr val="000000"/>
                </a:solidFill>
                <a:latin typeface="Arial" pitchFamily="18"/>
                <a:ea typeface="Albany AMT" pitchFamily="2"/>
                <a:cs typeface="Albany AMT" pitchFamily="2"/>
              </a:rPr>
              <a:t>BT</a:t>
            </a:r>
            <a:br>
              <a:rPr lang="en-GB" sz="1600" b="0" i="1" u="none" strike="noStrike" baseline="0">
                <a:ln>
                  <a:noFill/>
                </a:ln>
                <a:solidFill>
                  <a:srgbClr val="000000"/>
                </a:solidFill>
                <a:latin typeface="Arial" pitchFamily="18"/>
                <a:ea typeface="Albany AMT" pitchFamily="2"/>
                <a:cs typeface="Albany AMT" pitchFamily="2"/>
              </a:rPr>
            </a:br>
            <a:r>
              <a:rPr lang="en-GB" sz="1600" b="0" i="0" u="none" strike="noStrike" baseline="0">
                <a:ln>
                  <a:noFill/>
                </a:ln>
                <a:solidFill>
                  <a:srgbClr val="000000"/>
                </a:solidFill>
                <a:latin typeface="Arial" pitchFamily="18"/>
                <a:ea typeface="Albany AMT" pitchFamily="2"/>
                <a:cs typeface="Albany AMT" pitchFamily="2"/>
              </a:rPr>
              <a:t> folder</a:t>
            </a:r>
          </a:p>
        </p:txBody>
      </p:sp>
      <p:sp>
        <p:nvSpPr>
          <p:cNvPr id="8" name="Freeform 7"/>
          <p:cNvSpPr/>
          <p:nvPr/>
        </p:nvSpPr>
        <p:spPr>
          <a:xfrm>
            <a:off x="7380000" y="4884164"/>
            <a:ext cx="1620000" cy="900000"/>
          </a:xfrm>
          <a:custGeom>
            <a:avLst>
              <a:gd name="f0" fmla="val -2029"/>
              <a:gd name="f1" fmla="val 27956"/>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99CCFF"/>
          </a:solidFill>
          <a:ln w="0">
            <a:solidFill>
              <a:srgbClr val="000000"/>
            </a:solidFill>
            <a:prstDash val="solid"/>
          </a:ln>
        </p:spPr>
        <p:txBody>
          <a:bodyPr vert="horz" wrap="none" lIns="90000" tIns="45000" rIns="90000" bIns="45000" anchor="ctr" anchorCtr="0" compatLnSpc="0"/>
          <a:lstStyle/>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a:ln>
                  <a:noFill/>
                </a:ln>
                <a:solidFill>
                  <a:srgbClr val="000000"/>
                </a:solidFill>
                <a:latin typeface="Arial" pitchFamily="18"/>
                <a:ea typeface="Albany AMT" pitchFamily="2"/>
                <a:cs typeface="Albany AMT" pitchFamily="2"/>
              </a:rPr>
              <a:t>Press</a:t>
            </a:r>
          </a:p>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a:ln>
                  <a:noFill/>
                </a:ln>
                <a:solidFill>
                  <a:srgbClr val="000000"/>
                </a:solidFill>
                <a:latin typeface="Arial" pitchFamily="18"/>
                <a:ea typeface="Albany AMT" pitchFamily="2"/>
                <a:cs typeface="Albany AMT" pitchFamily="2"/>
              </a:rPr>
              <a:t>Finish</a:t>
            </a:r>
          </a:p>
        </p:txBody>
      </p:sp>
      <p:sp>
        <p:nvSpPr>
          <p:cNvPr id="9" name="Freeform 8"/>
          <p:cNvSpPr/>
          <p:nvPr/>
        </p:nvSpPr>
        <p:spPr>
          <a:xfrm>
            <a:off x="251520" y="3444164"/>
            <a:ext cx="1260000" cy="900000"/>
          </a:xfrm>
          <a:custGeom>
            <a:avLst>
              <a:gd name="f0" fmla="val 29318"/>
              <a:gd name="f1" fmla="val 18689"/>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99CCFF"/>
          </a:solidFill>
          <a:ln w="0">
            <a:solidFill>
              <a:srgbClr val="000000"/>
            </a:solidFill>
            <a:prstDash val="solid"/>
          </a:ln>
        </p:spPr>
        <p:txBody>
          <a:bodyPr vert="horz" wrap="none" lIns="90000" tIns="45000" rIns="90000" bIns="45000" anchor="ctr" anchorCtr="0" compatLnSpc="0"/>
          <a:lstStyle/>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a:ln>
                  <a:noFill/>
                </a:ln>
                <a:solidFill>
                  <a:srgbClr val="000000"/>
                </a:solidFill>
                <a:latin typeface="Arial" pitchFamily="18"/>
                <a:ea typeface="Albany AMT" pitchFamily="2"/>
                <a:cs typeface="Albany AMT" pitchFamily="2"/>
              </a:rPr>
              <a:t>Project</a:t>
            </a:r>
          </a:p>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a:ln>
                  <a:noFill/>
                </a:ln>
                <a:solidFill>
                  <a:srgbClr val="000000"/>
                </a:solidFill>
                <a:latin typeface="Arial" pitchFamily="18"/>
                <a:ea typeface="Albany AMT" pitchFamily="2"/>
                <a:cs typeface="Albany AMT" pitchFamily="2"/>
              </a:rPr>
              <a:t>type</a:t>
            </a:r>
          </a:p>
        </p:txBody>
      </p:sp>
      <p:sp>
        <p:nvSpPr>
          <p:cNvPr id="10" name="Footer Placeholder 9"/>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11" name="Slide Number Placeholder 10"/>
          <p:cNvSpPr>
            <a:spLocks noGrp="1"/>
          </p:cNvSpPr>
          <p:nvPr>
            <p:ph type="sldNum" sz="quarter" idx="12"/>
          </p:nvPr>
        </p:nvSpPr>
        <p:spPr/>
        <p:txBody>
          <a:bodyPr/>
          <a:lstStyle/>
          <a:p>
            <a:pPr>
              <a:defRPr/>
            </a:pPr>
            <a:fld id="{F2F21A90-E327-C84D-81B5-071D4C5C9FC6}" type="slidenum">
              <a:rPr lang="en-US" smtClean="0"/>
              <a:pPr>
                <a:defRPr/>
              </a:pPr>
              <a:t>10</a:t>
            </a:fld>
            <a:endParaRPr lang="en-US"/>
          </a:p>
        </p:txBody>
      </p:sp>
    </p:spTree>
    <p:extLst>
      <p:ext uri="{BB962C8B-B14F-4D97-AF65-F5344CB8AC3E}">
        <p14:creationId xmlns:p14="http://schemas.microsoft.com/office/powerpoint/2010/main" val="3304734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238125" y="119031"/>
            <a:ext cx="8905875" cy="646331"/>
          </a:xfrm>
        </p:spPr>
        <p:txBody>
          <a:bodyPr>
            <a:spAutoFit/>
          </a:bodyPr>
          <a:lstStyle>
            <a:defPPr lvl="0">
              <a:buClr>
                <a:srgbClr val="FFFFFF"/>
              </a:buClr>
              <a:buSzPct val="100000"/>
              <a:buFont typeface="Arial" pitchFamily="34"/>
              <a:buNone/>
            </a:defPPr>
            <a:lvl1pPr lvl="0">
              <a:buClr>
                <a:srgbClr val="FFFFFF"/>
              </a:buClr>
              <a:buSzPct val="100000"/>
              <a:buFont typeface="Arial" pitchFamily="34"/>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a:t>Add BT-MZ as a Source Folder</a:t>
            </a:r>
          </a:p>
        </p:txBody>
      </p:sp>
      <p:sp>
        <p:nvSpPr>
          <p:cNvPr id="3" name="Text Placeholder 2"/>
          <p:cNvSpPr txBox="1">
            <a:spLocks noGrp="1"/>
          </p:cNvSpPr>
          <p:nvPr>
            <p:ph idx="1"/>
          </p:nvPr>
        </p:nvSpPr>
        <p:spPr/>
        <p:txBody>
          <a:bodyPr lIns="0" tIns="0" rIns="0" bIns="0"/>
          <a:lstStyle>
            <a:defPPr marL="270000" marR="0" lvl="0" indent="-270000" algn="l" hangingPunct="0">
              <a:lnSpc>
                <a:spcPct val="100000"/>
              </a:lnSpc>
              <a:spcBef>
                <a:spcPts val="598"/>
              </a:spcBef>
              <a:spcAft>
                <a:spcPts val="0"/>
              </a:spcAft>
              <a:buClr>
                <a:srgbClr val="000000"/>
              </a:buClr>
              <a:buSzPct val="70000"/>
              <a:buFont typeface="Albany AMT" pitchFamily="34"/>
              <a:buNone/>
              <a:tabLst>
                <a:tab pos="571320" algn="l"/>
                <a:tab pos="1485719" algn="l"/>
                <a:tab pos="2400119" algn="l"/>
                <a:tab pos="3314519" algn="l"/>
                <a:tab pos="4228919" algn="l"/>
                <a:tab pos="5143320" algn="l"/>
                <a:tab pos="6057720" algn="l"/>
                <a:tab pos="6972120" algn="l"/>
                <a:tab pos="7886520" algn="l"/>
                <a:tab pos="8800920" algn="l"/>
                <a:tab pos="9715320" algn="l"/>
              </a:tabLst>
              <a:defRPr lang="en-GB" sz="2400" b="0" i="0" u="none" strike="noStrike" baseline="0">
                <a:ln>
                  <a:noFill/>
                </a:ln>
                <a:solidFill>
                  <a:srgbClr val="000000"/>
                </a:solidFill>
                <a:latin typeface="Arial" pitchFamily="2"/>
                <a:ea typeface="Albany AMT" pitchFamily="2"/>
                <a:cs typeface="Albany AMT" pitchFamily="2"/>
              </a:defRPr>
            </a:defPPr>
            <a:lvl1pPr marL="270000" marR="0" lvl="0" indent="-270000" algn="l" hangingPunct="0">
              <a:lnSpc>
                <a:spcPct val="100000"/>
              </a:lnSpc>
              <a:spcBef>
                <a:spcPts val="598"/>
              </a:spcBef>
              <a:spcAft>
                <a:spcPts val="0"/>
              </a:spcAft>
              <a:buClr>
                <a:srgbClr val="000000"/>
              </a:buClr>
              <a:buSzPct val="70000"/>
              <a:buFont typeface="Albany AMT"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defRPr lang="en-GB" sz="2400" b="0" i="0" u="none" strike="noStrike" baseline="0">
                <a:ln>
                  <a:noFill/>
                </a:ln>
                <a:solidFill>
                  <a:srgbClr val="000000"/>
                </a:solidFill>
                <a:latin typeface="Arial" pitchFamily="2"/>
                <a:ea typeface="Albany AMT" pitchFamily="2"/>
                <a:cs typeface="Albany AMT" pitchFamily="2"/>
              </a:defRPr>
            </a:lvl1pPr>
            <a:lvl2pPr marL="576000" marR="0" lvl="1" indent="-252000" algn="l" hangingPunct="0">
              <a:lnSpc>
                <a:spcPct val="100000"/>
              </a:lnSpc>
              <a:spcBef>
                <a:spcPts val="499"/>
              </a:spcBef>
              <a:spcAft>
                <a:spcPts val="0"/>
              </a:spcAft>
              <a:buClr>
                <a:srgbClr val="000000"/>
              </a:buClr>
              <a:buSzPct val="80000"/>
              <a:buFont typeface="Albany AMT" pitchFamily="34"/>
              <a:buChar char="■"/>
              <a:tabLst>
                <a:tab pos="171360" algn="l"/>
                <a:tab pos="1085759" algn="l"/>
                <a:tab pos="2000160" algn="l"/>
                <a:tab pos="2914560" algn="l"/>
                <a:tab pos="3828959" algn="l"/>
                <a:tab pos="4743360" algn="l"/>
                <a:tab pos="5657760" algn="l"/>
                <a:tab pos="6572160" algn="l"/>
                <a:tab pos="7486560" algn="l"/>
                <a:tab pos="8400960" algn="l"/>
                <a:tab pos="9315360" algn="l"/>
              </a:tabLst>
              <a:defRPr lang="en-GB" sz="2200" b="0" i="0" u="none" strike="noStrike" baseline="0">
                <a:ln>
                  <a:noFill/>
                </a:ln>
                <a:solidFill>
                  <a:srgbClr val="000000"/>
                </a:solidFill>
                <a:latin typeface="Arial" pitchFamily="2"/>
                <a:ea typeface="Albany AMT" pitchFamily="2"/>
                <a:cs typeface="Albany AMT" pitchFamily="2"/>
              </a:defRPr>
            </a:lvl2pPr>
            <a:lvl3pPr marL="882000" marR="0" lvl="2" indent="-234000" algn="l" hangingPunct="0">
              <a:lnSpc>
                <a:spcPct val="100000"/>
              </a:lnSpc>
              <a:spcBef>
                <a:spcPts val="598"/>
              </a:spcBef>
              <a:spcAft>
                <a:spcPts val="0"/>
              </a:spcAft>
              <a:buClr>
                <a:srgbClr val="000000"/>
              </a:buClr>
              <a:buSzPct val="67000"/>
              <a:buFont typeface="Albany AMT" pitchFamily="34"/>
              <a:buChar char="►"/>
              <a:tabLst>
                <a:tab pos="685799" algn="l"/>
                <a:tab pos="1600200" algn="l"/>
                <a:tab pos="2514600" algn="l"/>
                <a:tab pos="3429000" algn="l"/>
                <a:tab pos="4343400" algn="l"/>
                <a:tab pos="5257800" algn="l"/>
                <a:tab pos="6172200" algn="l"/>
                <a:tab pos="7086600" algn="l"/>
                <a:tab pos="8000999" algn="l"/>
                <a:tab pos="8915399" algn="l"/>
              </a:tabLst>
              <a:defRPr lang="en-GB" sz="2000" b="0" i="0" u="none" strike="noStrike" baseline="0">
                <a:ln>
                  <a:noFill/>
                </a:ln>
                <a:solidFill>
                  <a:srgbClr val="000000"/>
                </a:solidFill>
                <a:latin typeface="Arial" pitchFamily="2"/>
                <a:ea typeface="Albany AMT" pitchFamily="2"/>
                <a:cs typeface="Albany AMT" pitchFamily="2"/>
              </a:defRPr>
            </a:lvl3pPr>
            <a:lvl4pPr marL="1242000" marR="0" lvl="3" indent="-270000" algn="l" hangingPunct="0">
              <a:lnSpc>
                <a:spcPct val="100000"/>
              </a:lnSpc>
              <a:spcBef>
                <a:spcPts val="499"/>
              </a:spcBef>
              <a:spcAft>
                <a:spcPts val="0"/>
              </a:spcAft>
              <a:buClr>
                <a:srgbClr val="000000"/>
              </a:buClr>
              <a:buSzPct val="60000"/>
              <a:buFont typeface="Albany AMT" pitchFamily="34"/>
              <a:buChar char="▬"/>
              <a:tabLst>
                <a:tab pos="228600" algn="l"/>
                <a:tab pos="1143000" algn="l"/>
                <a:tab pos="2057400" algn="l"/>
                <a:tab pos="2971800" algn="l"/>
                <a:tab pos="3886200" algn="l"/>
                <a:tab pos="4800600" algn="l"/>
                <a:tab pos="5715000" algn="l"/>
                <a:tab pos="6629400" algn="l"/>
                <a:tab pos="7543799" algn="l"/>
                <a:tab pos="8458200" algn="l"/>
              </a:tabLst>
              <a:defRPr lang="en-GB" sz="1800" b="0" i="0" u="none" strike="noStrike" baseline="0">
                <a:ln>
                  <a:noFill/>
                </a:ln>
                <a:solidFill>
                  <a:srgbClr val="000000"/>
                </a:solidFill>
                <a:latin typeface="Arial" pitchFamily="2"/>
                <a:ea typeface="Albany AMT" pitchFamily="2"/>
                <a:cs typeface="Albany AMT" pitchFamily="2"/>
              </a:defRPr>
            </a:lvl4pPr>
            <a:lvl5pPr marL="1458000" marR="0" lvl="4" indent="-162000" algn="l" hangingPunct="0">
              <a:lnSpc>
                <a:spcPct val="100000"/>
              </a:lnSpc>
              <a:spcBef>
                <a:spcPts val="499"/>
              </a:spcBef>
              <a:spcAft>
                <a:spcPts val="0"/>
              </a:spcAft>
              <a:buClr>
                <a:srgbClr val="000000"/>
              </a:buClr>
              <a:buSzPct val="100000"/>
              <a:buFont typeface="Albany AMT" pitchFamily="34"/>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5pPr>
            <a:lvl6pPr marL="2057400" marR="0" lvl="5" indent="-228600" algn="l" hangingPunct="0">
              <a:lnSpc>
                <a:spcPct val="100000"/>
              </a:lnSpc>
              <a:spcBef>
                <a:spcPts val="499"/>
              </a:spcBef>
              <a:spcAft>
                <a:spcPts val="0"/>
              </a:spcAft>
              <a:buClr>
                <a:srgbClr val="000000"/>
              </a:buClr>
              <a:buSzPct val="100000"/>
              <a:buFont typeface="Arial" pitchFamily="34"/>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6pPr>
            <a:lvl7pPr marL="2057400" marR="0" lvl="6" indent="-228600" algn="l" hangingPunct="0">
              <a:lnSpc>
                <a:spcPct val="100000"/>
              </a:lnSpc>
              <a:spcBef>
                <a:spcPts val="499"/>
              </a:spcBef>
              <a:spcAft>
                <a:spcPts val="0"/>
              </a:spcAft>
              <a:buClr>
                <a:srgbClr val="000000"/>
              </a:buClr>
              <a:buSzPct val="100000"/>
              <a:buFont typeface="Arial" pitchFamily="34"/>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7pPr>
            <a:lvl8pPr marL="2057400" marR="0" lvl="7" indent="-228600" algn="l" hangingPunct="0">
              <a:lnSpc>
                <a:spcPct val="100000"/>
              </a:lnSpc>
              <a:spcBef>
                <a:spcPts val="499"/>
              </a:spcBef>
              <a:spcAft>
                <a:spcPts val="0"/>
              </a:spcAft>
              <a:buClr>
                <a:srgbClr val="000000"/>
              </a:buClr>
              <a:buSzPct val="100000"/>
              <a:buFont typeface="Arial" pitchFamily="34"/>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8pPr>
            <a:lvl9pPr marL="1944000" marR="0" lvl="8" indent="-216000" algn="l" hangingPunct="0">
              <a:lnSpc>
                <a:spcPct val="100000"/>
              </a:lnSpc>
              <a:spcBef>
                <a:spcPts val="499"/>
              </a:spcBef>
              <a:spcAft>
                <a:spcPts val="0"/>
              </a:spcAft>
              <a:buSzPct val="45000"/>
              <a:buFont typeface="StarSymbol"/>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9pPr>
          </a:lstStyle>
          <a:p>
            <a:pPr lvl="0">
              <a:buFont typeface="Wingdings" charset="2"/>
              <a:buChar char="q"/>
            </a:pPr>
            <a:r>
              <a:rPr lang="en-GB" dirty="0" smtClean="0">
                <a:latin typeface="Times New Roman"/>
                <a:cs typeface="Times New Roman"/>
              </a:rPr>
              <a:t>Right-click -&gt; File-&gt; New -&gt; Fortran Source Folder</a:t>
            </a:r>
            <a:endParaRPr lang="en-GB" dirty="0">
              <a:latin typeface="Times New Roman"/>
              <a:cs typeface="Times New Roman"/>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 t="1" r="40946" b="39980"/>
          <a:stretch/>
        </p:blipFill>
        <p:spPr>
          <a:xfrm>
            <a:off x="809784" y="1524000"/>
            <a:ext cx="7524433" cy="4464497"/>
          </a:xfrm>
          <a:prstGeom prst="rect">
            <a:avLst/>
          </a:prstGeom>
        </p:spPr>
      </p:pic>
      <p:sp>
        <p:nvSpPr>
          <p:cNvPr id="5" name="Footer Placeholder 4"/>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6" name="Slide Number Placeholder 5"/>
          <p:cNvSpPr>
            <a:spLocks noGrp="1"/>
          </p:cNvSpPr>
          <p:nvPr>
            <p:ph type="sldNum" sz="quarter" idx="12"/>
          </p:nvPr>
        </p:nvSpPr>
        <p:spPr/>
        <p:txBody>
          <a:bodyPr/>
          <a:lstStyle/>
          <a:p>
            <a:pPr>
              <a:defRPr/>
            </a:pPr>
            <a:fld id="{F2F21A90-E327-C84D-81B5-071D4C5C9FC6}" type="slidenum">
              <a:rPr lang="en-US" smtClean="0"/>
              <a:pPr>
                <a:defRPr/>
              </a:pPr>
              <a:t>11</a:t>
            </a:fld>
            <a:endParaRPr lang="en-US"/>
          </a:p>
        </p:txBody>
      </p:sp>
    </p:spTree>
    <p:extLst>
      <p:ext uri="{BB962C8B-B14F-4D97-AF65-F5344CB8AC3E}">
        <p14:creationId xmlns:p14="http://schemas.microsoft.com/office/powerpoint/2010/main" val="3946906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238125" y="119031"/>
            <a:ext cx="8905875" cy="646331"/>
          </a:xfrm>
        </p:spPr>
        <p:txBody>
          <a:bodyPr>
            <a:spAutoFit/>
          </a:bodyPr>
          <a:lstStyle>
            <a:defPPr lvl="0">
              <a:buClr>
                <a:srgbClr val="FFFFFF"/>
              </a:buClr>
              <a:buSzPct val="100000"/>
              <a:buFont typeface="Arial" pitchFamily="34"/>
              <a:buNone/>
            </a:defPPr>
            <a:lvl1pPr lvl="0">
              <a:buClr>
                <a:srgbClr val="FFFFFF"/>
              </a:buClr>
              <a:buSzPct val="100000"/>
              <a:buFont typeface="Arial" pitchFamily="34"/>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dirty="0"/>
              <a:t>Loading </a:t>
            </a:r>
            <a:r>
              <a:rPr lang="en-GB" dirty="0" smtClean="0"/>
              <a:t>Properties</a:t>
            </a:r>
            <a:endParaRPr lang="en-GB"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31101"/>
          <a:stretch/>
        </p:blipFill>
        <p:spPr>
          <a:xfrm>
            <a:off x="914400" y="990600"/>
            <a:ext cx="5905145" cy="5003742"/>
          </a:xfrm>
          <a:prstGeom prst="rect">
            <a:avLst/>
          </a:prstGeom>
          <a:noFill/>
          <a:ln>
            <a:noFill/>
          </a:ln>
        </p:spPr>
      </p:pic>
      <p:sp>
        <p:nvSpPr>
          <p:cNvPr id="4" name="Freeform 3"/>
          <p:cNvSpPr/>
          <p:nvPr/>
        </p:nvSpPr>
        <p:spPr>
          <a:xfrm>
            <a:off x="5257800" y="2819400"/>
            <a:ext cx="2880000" cy="1800000"/>
          </a:xfrm>
          <a:custGeom>
            <a:avLst>
              <a:gd name="f0" fmla="val 835"/>
              <a:gd name="f1" fmla="val 34967"/>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99CCFF"/>
          </a:solidFill>
          <a:ln w="0">
            <a:solidFill>
              <a:srgbClr val="000000"/>
            </a:solidFill>
            <a:prstDash val="solid"/>
          </a:ln>
        </p:spPr>
        <p:txBody>
          <a:bodyPr vert="horz" wrap="none" lIns="90000" tIns="45000" rIns="90000" bIns="45000" anchor="ctr" anchorCtr="0" compatLnSpc="0"/>
          <a:lstStyle/>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dirty="0">
                <a:ln>
                  <a:noFill/>
                </a:ln>
                <a:solidFill>
                  <a:srgbClr val="000000"/>
                </a:solidFill>
                <a:latin typeface="Arial" pitchFamily="18"/>
                <a:ea typeface="Albany AMT" pitchFamily="2"/>
                <a:cs typeface="Albany AMT" pitchFamily="2"/>
              </a:rPr>
              <a:t>Expand BT project,</a:t>
            </a:r>
          </a:p>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dirty="0">
                <a:ln>
                  <a:noFill/>
                </a:ln>
                <a:solidFill>
                  <a:srgbClr val="000000"/>
                </a:solidFill>
                <a:latin typeface="Arial" pitchFamily="18"/>
                <a:ea typeface="Albany AMT" pitchFamily="2"/>
                <a:cs typeface="Albany AMT" pitchFamily="2"/>
              </a:rPr>
              <a:t>search for </a:t>
            </a:r>
            <a:r>
              <a:rPr lang="en-GB" sz="1800" b="0" i="0" u="none" strike="noStrike" baseline="0" dirty="0" smtClean="0">
                <a:ln>
                  <a:noFill/>
                </a:ln>
                <a:solidFill>
                  <a:srgbClr val="000000"/>
                </a:solidFill>
                <a:latin typeface="Arial" pitchFamily="18"/>
                <a:ea typeface="Albany AMT" pitchFamily="2"/>
                <a:cs typeface="Albany AMT" pitchFamily="2"/>
              </a:rPr>
              <a:t>*.</a:t>
            </a:r>
            <a:r>
              <a:rPr lang="en-GB" sz="1800" b="0" i="0" u="none" strike="noStrike" baseline="0" dirty="0" err="1">
                <a:ln>
                  <a:noFill/>
                </a:ln>
                <a:solidFill>
                  <a:srgbClr val="000000"/>
                </a:solidFill>
                <a:latin typeface="Arial" pitchFamily="18"/>
                <a:ea typeface="Albany AMT" pitchFamily="2"/>
                <a:cs typeface="Albany AMT" pitchFamily="2"/>
              </a:rPr>
              <a:t>psc</a:t>
            </a:r>
            <a:endParaRPr lang="en-GB" sz="1800" b="0" i="0" u="none" strike="noStrike" baseline="0" dirty="0">
              <a:ln>
                <a:noFill/>
              </a:ln>
              <a:solidFill>
                <a:srgbClr val="000000"/>
              </a:solidFill>
              <a:latin typeface="Arial" pitchFamily="18"/>
              <a:ea typeface="Albany AMT" pitchFamily="2"/>
              <a:cs typeface="Albany AMT" pitchFamily="2"/>
            </a:endParaRPr>
          </a:p>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dirty="0">
                <a:ln>
                  <a:noFill/>
                </a:ln>
                <a:solidFill>
                  <a:srgbClr val="000000"/>
                </a:solidFill>
                <a:latin typeface="Arial" pitchFamily="18"/>
                <a:ea typeface="Albany AMT" pitchFamily="2"/>
                <a:cs typeface="Albany AMT" pitchFamily="2"/>
              </a:rPr>
              <a:t>and</a:t>
            </a:r>
          </a:p>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dirty="0">
                <a:ln>
                  <a:noFill/>
                </a:ln>
                <a:solidFill>
                  <a:srgbClr val="000000"/>
                </a:solidFill>
                <a:latin typeface="Arial" pitchFamily="18"/>
                <a:ea typeface="Albany AMT" pitchFamily="2"/>
                <a:cs typeface="Albany AMT" pitchFamily="2"/>
              </a:rPr>
              <a:t>Right click-&gt;Periscope-&gt;</a:t>
            </a:r>
          </a:p>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dirty="0">
                <a:ln>
                  <a:noFill/>
                </a:ln>
                <a:solidFill>
                  <a:srgbClr val="000000"/>
                </a:solidFill>
                <a:latin typeface="Arial" pitchFamily="18"/>
                <a:ea typeface="Albany AMT" pitchFamily="2"/>
                <a:cs typeface="Albany AMT" pitchFamily="2"/>
              </a:rPr>
              <a:t>Load all properties</a:t>
            </a:r>
          </a:p>
        </p:txBody>
      </p:sp>
      <p:sp>
        <p:nvSpPr>
          <p:cNvPr id="5" name="Footer Placeholder 4"/>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6" name="Slide Number Placeholder 5"/>
          <p:cNvSpPr>
            <a:spLocks noGrp="1"/>
          </p:cNvSpPr>
          <p:nvPr>
            <p:ph type="sldNum" sz="quarter" idx="12"/>
          </p:nvPr>
        </p:nvSpPr>
        <p:spPr/>
        <p:txBody>
          <a:bodyPr/>
          <a:lstStyle/>
          <a:p>
            <a:pPr>
              <a:defRPr/>
            </a:pPr>
            <a:fld id="{F8E865A7-7678-F840-B2ED-A6879803B906}" type="slidenum">
              <a:rPr lang="en-US" smtClean="0"/>
              <a:pPr>
                <a:defRPr/>
              </a:pPr>
              <a:t>12</a:t>
            </a:fld>
            <a:endParaRPr lang="en-US"/>
          </a:p>
        </p:txBody>
      </p:sp>
    </p:spTree>
    <p:extLst>
      <p:ext uri="{BB962C8B-B14F-4D97-AF65-F5344CB8AC3E}">
        <p14:creationId xmlns:p14="http://schemas.microsoft.com/office/powerpoint/2010/main" val="3432630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p:txBody>
          <a:bodyPr>
            <a:spAutoFit/>
          </a:bodyPr>
          <a:lstStyle>
            <a:defPPr lvl="0">
              <a:buClr>
                <a:srgbClr val="FFFFFF"/>
              </a:buClr>
              <a:buSzPct val="100000"/>
              <a:buFont typeface="Arial" pitchFamily="34"/>
              <a:buNone/>
            </a:defPPr>
            <a:lvl1pPr lvl="0">
              <a:buClr>
                <a:srgbClr val="FFFFFF"/>
              </a:buClr>
              <a:buSzPct val="100000"/>
              <a:buFont typeface="Arial" pitchFamily="34"/>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Periscope GUI</a:t>
            </a:r>
          </a:p>
        </p:txBody>
      </p:sp>
      <p:pic>
        <p:nvPicPr>
          <p:cNvPr id="5" name="Picture 4"/>
          <p:cNvPicPr>
            <a:picLocks noChangeAspect="1"/>
          </p:cNvPicPr>
          <p:nvPr/>
        </p:nvPicPr>
        <p:blipFill>
          <a:blip r:embed="rId3">
            <a:lum/>
            <a:alphaModFix/>
          </a:blip>
          <a:srcRect/>
          <a:stretch>
            <a:fillRect/>
          </a:stretch>
        </p:blipFill>
        <p:spPr>
          <a:xfrm>
            <a:off x="360" y="1114200"/>
            <a:ext cx="9143640" cy="5185800"/>
          </a:xfrm>
          <a:prstGeom prst="rect">
            <a:avLst/>
          </a:prstGeom>
          <a:noFill/>
          <a:ln>
            <a:noFill/>
          </a:ln>
        </p:spPr>
      </p:pic>
      <p:sp>
        <p:nvSpPr>
          <p:cNvPr id="6" name="Freeform 5"/>
          <p:cNvSpPr/>
          <p:nvPr/>
        </p:nvSpPr>
        <p:spPr>
          <a:xfrm>
            <a:off x="6120000" y="5040000"/>
            <a:ext cx="2340000" cy="720000"/>
          </a:xfrm>
          <a:custGeom>
            <a:avLst>
              <a:gd name="f0" fmla="val -12658"/>
              <a:gd name="f1" fmla="val -23024"/>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99CCFF"/>
          </a:solidFill>
          <a:ln w="0">
            <a:solidFill>
              <a:srgbClr val="000000"/>
            </a:solidFill>
            <a:prstDash val="solid"/>
          </a:ln>
        </p:spPr>
        <p:txBody>
          <a:bodyPr vert="horz" wrap="none" lIns="90000" tIns="45000" rIns="90000" bIns="45000" anchor="ctr" anchorCtr="0" compatLnSpc="0"/>
          <a:lstStyle/>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a:ln>
                  <a:noFill/>
                </a:ln>
                <a:solidFill>
                  <a:srgbClr val="000000"/>
                </a:solidFill>
                <a:latin typeface="Arial" pitchFamily="18"/>
                <a:ea typeface="Albany AMT" pitchFamily="2"/>
                <a:cs typeface="Albany AMT" pitchFamily="2"/>
              </a:rPr>
              <a:t>Periscope properties</a:t>
            </a:r>
          </a:p>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a:ln>
                  <a:noFill/>
                </a:ln>
                <a:solidFill>
                  <a:srgbClr val="000000"/>
                </a:solidFill>
                <a:latin typeface="Arial" pitchFamily="18"/>
                <a:ea typeface="Albany AMT" pitchFamily="2"/>
                <a:cs typeface="Albany AMT" pitchFamily="2"/>
              </a:rPr>
              <a:t> view</a:t>
            </a:r>
          </a:p>
        </p:txBody>
      </p:sp>
      <p:sp>
        <p:nvSpPr>
          <p:cNvPr id="7" name="Freeform 6"/>
          <p:cNvSpPr/>
          <p:nvPr/>
        </p:nvSpPr>
        <p:spPr>
          <a:xfrm>
            <a:off x="4320000" y="1080000"/>
            <a:ext cx="1800000" cy="720000"/>
          </a:xfrm>
          <a:custGeom>
            <a:avLst>
              <a:gd name="f0" fmla="val 25474"/>
              <a:gd name="f1" fmla="val 31876"/>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99CCFF"/>
          </a:solidFill>
          <a:ln w="0">
            <a:solidFill>
              <a:srgbClr val="000000"/>
            </a:solidFill>
            <a:prstDash val="solid"/>
          </a:ln>
        </p:spPr>
        <p:txBody>
          <a:bodyPr vert="horz" wrap="none" lIns="90000" tIns="45000" rIns="90000" bIns="45000" anchor="ctr" anchorCtr="0" compatLnSpc="0"/>
          <a:lstStyle/>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a:ln>
                  <a:noFill/>
                </a:ln>
                <a:solidFill>
                  <a:srgbClr val="000000"/>
                </a:solidFill>
                <a:latin typeface="Arial" pitchFamily="18"/>
                <a:ea typeface="Albany AMT" pitchFamily="2"/>
                <a:cs typeface="Albany AMT" pitchFamily="2"/>
              </a:rPr>
              <a:t>SIR outline view</a:t>
            </a:r>
          </a:p>
        </p:txBody>
      </p:sp>
      <p:sp>
        <p:nvSpPr>
          <p:cNvPr id="8" name="Freeform 7"/>
          <p:cNvSpPr/>
          <p:nvPr/>
        </p:nvSpPr>
        <p:spPr>
          <a:xfrm>
            <a:off x="540000" y="1440000"/>
            <a:ext cx="1980000" cy="720000"/>
          </a:xfrm>
          <a:custGeom>
            <a:avLst>
              <a:gd name="f0" fmla="val 4250"/>
              <a:gd name="f1" fmla="val 45000"/>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99CCFF"/>
          </a:solidFill>
          <a:ln w="0">
            <a:solidFill>
              <a:srgbClr val="000000"/>
            </a:solidFill>
            <a:prstDash val="solid"/>
          </a:ln>
        </p:spPr>
        <p:txBody>
          <a:bodyPr vert="horz" wrap="none" lIns="90000" tIns="45000" rIns="90000" bIns="45000" anchor="ctr" anchorCtr="0" compatLnSpc="0"/>
          <a:lstStyle/>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a:ln>
                  <a:noFill/>
                </a:ln>
                <a:solidFill>
                  <a:srgbClr val="000000"/>
                </a:solidFill>
                <a:latin typeface="Arial" pitchFamily="18"/>
                <a:ea typeface="Albany AMT" pitchFamily="2"/>
                <a:cs typeface="Albany AMT" pitchFamily="2"/>
              </a:rPr>
              <a:t>Project explorer</a:t>
            </a:r>
          </a:p>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a:ln>
                  <a:noFill/>
                </a:ln>
                <a:solidFill>
                  <a:srgbClr val="000000"/>
                </a:solidFill>
                <a:latin typeface="Arial" pitchFamily="18"/>
                <a:ea typeface="Albany AMT" pitchFamily="2"/>
                <a:cs typeface="Albany AMT" pitchFamily="2"/>
              </a:rPr>
              <a:t>view</a:t>
            </a:r>
          </a:p>
        </p:txBody>
      </p:sp>
      <p:sp>
        <p:nvSpPr>
          <p:cNvPr id="9" name="Freeform 8"/>
          <p:cNvSpPr/>
          <p:nvPr/>
        </p:nvSpPr>
        <p:spPr>
          <a:xfrm>
            <a:off x="180000" y="3420000"/>
            <a:ext cx="1620000" cy="900000"/>
          </a:xfrm>
          <a:custGeom>
            <a:avLst>
              <a:gd name="f0" fmla="val 34571"/>
              <a:gd name="f1" fmla="val -10476"/>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99CCFF"/>
          </a:solidFill>
          <a:ln w="0">
            <a:solidFill>
              <a:srgbClr val="000000"/>
            </a:solidFill>
            <a:prstDash val="solid"/>
          </a:ln>
        </p:spPr>
        <p:txBody>
          <a:bodyPr vert="horz" wrap="none" lIns="90000" tIns="45000" rIns="90000" bIns="45000" anchor="ctr" anchorCtr="0" compatLnSpc="0"/>
          <a:lstStyle/>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a:ln>
                  <a:noFill/>
                </a:ln>
                <a:solidFill>
                  <a:srgbClr val="000000"/>
                </a:solidFill>
                <a:latin typeface="Arial" pitchFamily="18"/>
                <a:ea typeface="Albany AMT" pitchFamily="2"/>
                <a:cs typeface="Albany AMT" pitchFamily="2"/>
              </a:rPr>
              <a:t>Source code</a:t>
            </a:r>
          </a:p>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a:ln>
                  <a:noFill/>
                </a:ln>
                <a:solidFill>
                  <a:srgbClr val="000000"/>
                </a:solidFill>
                <a:latin typeface="Arial" pitchFamily="18"/>
                <a:ea typeface="Albany AMT" pitchFamily="2"/>
                <a:cs typeface="Albany AMT" pitchFamily="2"/>
              </a:rPr>
              <a:t>view</a:t>
            </a:r>
          </a:p>
        </p:txBody>
      </p:sp>
      <p:sp>
        <p:nvSpPr>
          <p:cNvPr id="10" name="Footer Placeholder 9"/>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11" name="Slide Number Placeholder 10"/>
          <p:cNvSpPr>
            <a:spLocks noGrp="1"/>
          </p:cNvSpPr>
          <p:nvPr>
            <p:ph type="sldNum" sz="quarter" idx="12"/>
          </p:nvPr>
        </p:nvSpPr>
        <p:spPr/>
        <p:txBody>
          <a:bodyPr/>
          <a:lstStyle/>
          <a:p>
            <a:pPr>
              <a:defRPr/>
            </a:pPr>
            <a:fld id="{F8E865A7-7678-F840-B2ED-A6879803B906}" type="slidenum">
              <a:rPr lang="en-US" smtClean="0"/>
              <a:pPr>
                <a:defRPr/>
              </a:pPr>
              <a:t>13</a:t>
            </a:fld>
            <a:endParaRPr lang="en-US"/>
          </a:p>
        </p:txBody>
      </p:sp>
    </p:spTree>
    <p:extLst>
      <p:ext uri="{BB962C8B-B14F-4D97-AF65-F5344CB8AC3E}">
        <p14:creationId xmlns:p14="http://schemas.microsoft.com/office/powerpoint/2010/main" val="413739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p:txBody>
          <a:bodyPr>
            <a:spAutoFit/>
          </a:bodyPr>
          <a:lstStyle>
            <a:defPPr lvl="0">
              <a:buClr>
                <a:srgbClr val="FFFFFF"/>
              </a:buClr>
              <a:buSzPct val="100000"/>
              <a:buFont typeface="Arial" pitchFamily="34"/>
              <a:buNone/>
            </a:defPPr>
            <a:lvl1pPr lvl="0">
              <a:buClr>
                <a:srgbClr val="FFFFFF"/>
              </a:buClr>
              <a:buSzPct val="100000"/>
              <a:buFont typeface="Arial" pitchFamily="34"/>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dirty="0"/>
              <a:t>Periscope GUI </a:t>
            </a:r>
            <a:r>
              <a:rPr lang="en-GB" dirty="0" smtClean="0"/>
              <a:t>Report </a:t>
            </a:r>
            <a:r>
              <a:rPr lang="en-GB" dirty="0"/>
              <a:t>E</a:t>
            </a:r>
            <a:r>
              <a:rPr lang="en-GB" dirty="0" smtClean="0"/>
              <a:t>xploration </a:t>
            </a:r>
            <a:r>
              <a:rPr lang="en-GB" dirty="0"/>
              <a:t>F</a:t>
            </a:r>
            <a:r>
              <a:rPr lang="en-GB" dirty="0" smtClean="0"/>
              <a:t>eatures</a:t>
            </a:r>
            <a:endParaRPr lang="en-GB" dirty="0"/>
          </a:p>
        </p:txBody>
      </p:sp>
      <p:sp>
        <p:nvSpPr>
          <p:cNvPr id="3" name="Text Placeholder 2"/>
          <p:cNvSpPr txBox="1">
            <a:spLocks noGrp="1"/>
          </p:cNvSpPr>
          <p:nvPr>
            <p:ph idx="1"/>
          </p:nvPr>
        </p:nvSpPr>
        <p:spPr/>
        <p:txBody>
          <a:bodyPr lIns="0" tIns="0" rIns="0" bIns="0">
            <a:normAutofit/>
          </a:bodyPr>
          <a:lstStyle>
            <a:defPPr marL="270000" marR="0" lvl="0" indent="-270000" algn="l" hangingPunct="0">
              <a:lnSpc>
                <a:spcPct val="100000"/>
              </a:lnSpc>
              <a:spcBef>
                <a:spcPts val="598"/>
              </a:spcBef>
              <a:spcAft>
                <a:spcPts val="0"/>
              </a:spcAft>
              <a:buClr>
                <a:srgbClr val="000000"/>
              </a:buClr>
              <a:buSzPct val="70000"/>
              <a:buFont typeface="Albany AMT" pitchFamily="34"/>
              <a:buNone/>
              <a:tabLst>
                <a:tab pos="571320" algn="l"/>
                <a:tab pos="1485719" algn="l"/>
                <a:tab pos="2400119" algn="l"/>
                <a:tab pos="3314519" algn="l"/>
                <a:tab pos="4228919" algn="l"/>
                <a:tab pos="5143320" algn="l"/>
                <a:tab pos="6057720" algn="l"/>
                <a:tab pos="6972120" algn="l"/>
                <a:tab pos="7886520" algn="l"/>
                <a:tab pos="8800920" algn="l"/>
                <a:tab pos="9715320" algn="l"/>
              </a:tabLst>
              <a:defRPr lang="en-GB" sz="2400" b="0" i="0" u="none" strike="noStrike" baseline="0">
                <a:ln>
                  <a:noFill/>
                </a:ln>
                <a:solidFill>
                  <a:srgbClr val="000000"/>
                </a:solidFill>
                <a:latin typeface="Arial" pitchFamily="2"/>
                <a:ea typeface="Albany AMT" pitchFamily="2"/>
                <a:cs typeface="Albany AMT" pitchFamily="2"/>
              </a:defRPr>
            </a:defPPr>
            <a:lvl1pPr marL="270000" marR="0" lvl="0" indent="-270000" algn="l" hangingPunct="0">
              <a:lnSpc>
                <a:spcPct val="100000"/>
              </a:lnSpc>
              <a:spcBef>
                <a:spcPts val="598"/>
              </a:spcBef>
              <a:spcAft>
                <a:spcPts val="0"/>
              </a:spcAft>
              <a:buClr>
                <a:srgbClr val="000000"/>
              </a:buClr>
              <a:buSzPct val="70000"/>
              <a:buFont typeface="Albany AMT"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defRPr lang="en-GB" sz="2400" b="0" i="0" u="none" strike="noStrike" baseline="0">
                <a:ln>
                  <a:noFill/>
                </a:ln>
                <a:solidFill>
                  <a:srgbClr val="000000"/>
                </a:solidFill>
                <a:latin typeface="Arial" pitchFamily="2"/>
                <a:ea typeface="Albany AMT" pitchFamily="2"/>
                <a:cs typeface="Albany AMT" pitchFamily="2"/>
              </a:defRPr>
            </a:lvl1pPr>
            <a:lvl2pPr marL="576000" marR="0" lvl="1" indent="-252000" algn="l" hangingPunct="0">
              <a:lnSpc>
                <a:spcPct val="100000"/>
              </a:lnSpc>
              <a:spcBef>
                <a:spcPts val="499"/>
              </a:spcBef>
              <a:spcAft>
                <a:spcPts val="0"/>
              </a:spcAft>
              <a:buClr>
                <a:srgbClr val="000000"/>
              </a:buClr>
              <a:buSzPct val="80000"/>
              <a:buFont typeface="Albany AMT" pitchFamily="34"/>
              <a:buChar char="■"/>
              <a:tabLst>
                <a:tab pos="171360" algn="l"/>
                <a:tab pos="1085759" algn="l"/>
                <a:tab pos="2000160" algn="l"/>
                <a:tab pos="2914560" algn="l"/>
                <a:tab pos="3828959" algn="l"/>
                <a:tab pos="4743360" algn="l"/>
                <a:tab pos="5657760" algn="l"/>
                <a:tab pos="6572160" algn="l"/>
                <a:tab pos="7486560" algn="l"/>
                <a:tab pos="8400960" algn="l"/>
                <a:tab pos="9315360" algn="l"/>
              </a:tabLst>
              <a:defRPr lang="en-GB" sz="2200" b="0" i="0" u="none" strike="noStrike" baseline="0">
                <a:ln>
                  <a:noFill/>
                </a:ln>
                <a:solidFill>
                  <a:srgbClr val="000000"/>
                </a:solidFill>
                <a:latin typeface="Arial" pitchFamily="2"/>
                <a:ea typeface="Albany AMT" pitchFamily="2"/>
                <a:cs typeface="Albany AMT" pitchFamily="2"/>
              </a:defRPr>
            </a:lvl2pPr>
            <a:lvl3pPr marL="882000" marR="0" lvl="2" indent="-234000" algn="l" hangingPunct="0">
              <a:lnSpc>
                <a:spcPct val="100000"/>
              </a:lnSpc>
              <a:spcBef>
                <a:spcPts val="598"/>
              </a:spcBef>
              <a:spcAft>
                <a:spcPts val="0"/>
              </a:spcAft>
              <a:buClr>
                <a:srgbClr val="000000"/>
              </a:buClr>
              <a:buSzPct val="67000"/>
              <a:buFont typeface="Albany AMT" pitchFamily="34"/>
              <a:buChar char="►"/>
              <a:tabLst>
                <a:tab pos="685799" algn="l"/>
                <a:tab pos="1600200" algn="l"/>
                <a:tab pos="2514600" algn="l"/>
                <a:tab pos="3429000" algn="l"/>
                <a:tab pos="4343400" algn="l"/>
                <a:tab pos="5257800" algn="l"/>
                <a:tab pos="6172200" algn="l"/>
                <a:tab pos="7086600" algn="l"/>
                <a:tab pos="8000999" algn="l"/>
                <a:tab pos="8915399" algn="l"/>
              </a:tabLst>
              <a:defRPr lang="en-GB" sz="2000" b="0" i="0" u="none" strike="noStrike" baseline="0">
                <a:ln>
                  <a:noFill/>
                </a:ln>
                <a:solidFill>
                  <a:srgbClr val="000000"/>
                </a:solidFill>
                <a:latin typeface="Arial" pitchFamily="2"/>
                <a:ea typeface="Albany AMT" pitchFamily="2"/>
                <a:cs typeface="Albany AMT" pitchFamily="2"/>
              </a:defRPr>
            </a:lvl3pPr>
            <a:lvl4pPr marL="1242000" marR="0" lvl="3" indent="-270000" algn="l" hangingPunct="0">
              <a:lnSpc>
                <a:spcPct val="100000"/>
              </a:lnSpc>
              <a:spcBef>
                <a:spcPts val="499"/>
              </a:spcBef>
              <a:spcAft>
                <a:spcPts val="0"/>
              </a:spcAft>
              <a:buClr>
                <a:srgbClr val="000000"/>
              </a:buClr>
              <a:buSzPct val="60000"/>
              <a:buFont typeface="Albany AMT" pitchFamily="34"/>
              <a:buChar char="▬"/>
              <a:tabLst>
                <a:tab pos="228600" algn="l"/>
                <a:tab pos="1143000" algn="l"/>
                <a:tab pos="2057400" algn="l"/>
                <a:tab pos="2971800" algn="l"/>
                <a:tab pos="3886200" algn="l"/>
                <a:tab pos="4800600" algn="l"/>
                <a:tab pos="5715000" algn="l"/>
                <a:tab pos="6629400" algn="l"/>
                <a:tab pos="7543799" algn="l"/>
                <a:tab pos="8458200" algn="l"/>
              </a:tabLst>
              <a:defRPr lang="en-GB" sz="1800" b="0" i="0" u="none" strike="noStrike" baseline="0">
                <a:ln>
                  <a:noFill/>
                </a:ln>
                <a:solidFill>
                  <a:srgbClr val="000000"/>
                </a:solidFill>
                <a:latin typeface="Arial" pitchFamily="2"/>
                <a:ea typeface="Albany AMT" pitchFamily="2"/>
                <a:cs typeface="Albany AMT" pitchFamily="2"/>
              </a:defRPr>
            </a:lvl4pPr>
            <a:lvl5pPr marL="1458000" marR="0" lvl="4" indent="-162000" algn="l" hangingPunct="0">
              <a:lnSpc>
                <a:spcPct val="100000"/>
              </a:lnSpc>
              <a:spcBef>
                <a:spcPts val="499"/>
              </a:spcBef>
              <a:spcAft>
                <a:spcPts val="0"/>
              </a:spcAft>
              <a:buClr>
                <a:srgbClr val="000000"/>
              </a:buClr>
              <a:buSzPct val="100000"/>
              <a:buFont typeface="Albany AMT" pitchFamily="34"/>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5pPr>
            <a:lvl6pPr marL="2057400" marR="0" lvl="5" indent="-228600" algn="l" hangingPunct="0">
              <a:lnSpc>
                <a:spcPct val="100000"/>
              </a:lnSpc>
              <a:spcBef>
                <a:spcPts val="499"/>
              </a:spcBef>
              <a:spcAft>
                <a:spcPts val="0"/>
              </a:spcAft>
              <a:buClr>
                <a:srgbClr val="000000"/>
              </a:buClr>
              <a:buSzPct val="100000"/>
              <a:buFont typeface="Arial" pitchFamily="34"/>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6pPr>
            <a:lvl7pPr marL="2057400" marR="0" lvl="6" indent="-228600" algn="l" hangingPunct="0">
              <a:lnSpc>
                <a:spcPct val="100000"/>
              </a:lnSpc>
              <a:spcBef>
                <a:spcPts val="499"/>
              </a:spcBef>
              <a:spcAft>
                <a:spcPts val="0"/>
              </a:spcAft>
              <a:buClr>
                <a:srgbClr val="000000"/>
              </a:buClr>
              <a:buSzPct val="100000"/>
              <a:buFont typeface="Arial" pitchFamily="34"/>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7pPr>
            <a:lvl8pPr marL="2057400" marR="0" lvl="7" indent="-228600" algn="l" hangingPunct="0">
              <a:lnSpc>
                <a:spcPct val="100000"/>
              </a:lnSpc>
              <a:spcBef>
                <a:spcPts val="499"/>
              </a:spcBef>
              <a:spcAft>
                <a:spcPts val="0"/>
              </a:spcAft>
              <a:buClr>
                <a:srgbClr val="000000"/>
              </a:buClr>
              <a:buSzPct val="100000"/>
              <a:buFont typeface="Arial" pitchFamily="34"/>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8pPr>
            <a:lvl9pPr marL="1944000" marR="0" lvl="8" indent="-216000" algn="l" hangingPunct="0">
              <a:lnSpc>
                <a:spcPct val="100000"/>
              </a:lnSpc>
              <a:spcBef>
                <a:spcPts val="499"/>
              </a:spcBef>
              <a:spcAft>
                <a:spcPts val="0"/>
              </a:spcAft>
              <a:buSzPct val="45000"/>
              <a:buFont typeface="StarSymbol"/>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9pPr>
          </a:lstStyle>
          <a:p>
            <a:pPr lvl="0">
              <a:buFont typeface="Wingdings" charset="2"/>
              <a:buChar char="q"/>
            </a:pPr>
            <a:r>
              <a:rPr lang="en-GB" sz="2200" dirty="0">
                <a:latin typeface="Times New Roman"/>
                <a:cs typeface="Times New Roman"/>
              </a:rPr>
              <a:t>Multi-functional table is used in the GUI for Eclipse for the visualization of bottlenecks</a:t>
            </a:r>
          </a:p>
          <a:p>
            <a:pPr lvl="1">
              <a:buFont typeface="Wingdings" charset="2"/>
              <a:buChar char="q"/>
            </a:pPr>
            <a:r>
              <a:rPr lang="en-GB" sz="1800" dirty="0">
                <a:latin typeface="Times New Roman"/>
                <a:cs typeface="Times New Roman"/>
              </a:rPr>
              <a:t>Multiple criteria sorting algorithm</a:t>
            </a:r>
          </a:p>
          <a:p>
            <a:pPr lvl="1">
              <a:buFont typeface="Wingdings" charset="2"/>
              <a:buChar char="q"/>
            </a:pPr>
            <a:r>
              <a:rPr lang="en-GB" sz="1800" dirty="0">
                <a:latin typeface="Times New Roman"/>
                <a:cs typeface="Times New Roman"/>
              </a:rPr>
              <a:t>Complex categorization utility</a:t>
            </a:r>
          </a:p>
          <a:p>
            <a:pPr lvl="1">
              <a:buFont typeface="Wingdings" charset="2"/>
              <a:buChar char="q"/>
            </a:pPr>
            <a:r>
              <a:rPr lang="en-GB" sz="1800" dirty="0">
                <a:latin typeface="Times New Roman"/>
                <a:cs typeface="Times New Roman"/>
              </a:rPr>
              <a:t>Searching engine using Regular Expressions</a:t>
            </a:r>
          </a:p>
          <a:p>
            <a:pPr lvl="1">
              <a:buFont typeface="Wingdings" charset="2"/>
              <a:buChar char="q"/>
            </a:pPr>
            <a:r>
              <a:rPr lang="en-GB" sz="1800" dirty="0">
                <a:latin typeface="Times New Roman"/>
                <a:cs typeface="Times New Roman"/>
              </a:rPr>
              <a:t>Filtering operations</a:t>
            </a:r>
          </a:p>
          <a:p>
            <a:pPr lvl="1">
              <a:buFont typeface="Wingdings" charset="2"/>
              <a:buChar char="q"/>
            </a:pPr>
            <a:r>
              <a:rPr lang="en-GB" sz="1800" dirty="0">
                <a:latin typeface="Times New Roman"/>
                <a:cs typeface="Times New Roman"/>
              </a:rPr>
              <a:t>Direct navigation from the bottlenecks to their precise source location using the default IDE editor for that source file type (e.g. CDT/</a:t>
            </a:r>
            <a:r>
              <a:rPr lang="en-GB" sz="1800" dirty="0" err="1">
                <a:latin typeface="Times New Roman"/>
                <a:cs typeface="Times New Roman"/>
              </a:rPr>
              <a:t>Photran</a:t>
            </a:r>
            <a:r>
              <a:rPr lang="en-GB" sz="1800" dirty="0">
                <a:latin typeface="Times New Roman"/>
                <a:cs typeface="Times New Roman"/>
              </a:rPr>
              <a:t> editor).</a:t>
            </a:r>
          </a:p>
          <a:p>
            <a:pPr lvl="0">
              <a:buFont typeface="Wingdings" charset="2"/>
              <a:buChar char="q"/>
            </a:pPr>
            <a:endParaRPr lang="en-GB" sz="2000" dirty="0" smtClean="0">
              <a:latin typeface="Times New Roman"/>
              <a:cs typeface="Times New Roman"/>
            </a:endParaRPr>
          </a:p>
          <a:p>
            <a:pPr lvl="0">
              <a:buFont typeface="Wingdings" charset="2"/>
              <a:buChar char="q"/>
            </a:pPr>
            <a:r>
              <a:rPr lang="en-GB" sz="2000" dirty="0" smtClean="0">
                <a:latin typeface="Times New Roman"/>
                <a:cs typeface="Times New Roman"/>
              </a:rPr>
              <a:t>SIR </a:t>
            </a:r>
            <a:r>
              <a:rPr lang="en-GB" sz="2000" dirty="0">
                <a:latin typeface="Times New Roman"/>
                <a:cs typeface="Times New Roman"/>
              </a:rPr>
              <a:t>outline view shows a combination of the standard intermediate representation (SIR) of the analysed application and the distribution of its bottlenecks. The main goals of this view are to assist the navigation in the source code and attract developer's attention to the most problematic code areas.</a:t>
            </a:r>
          </a:p>
        </p:txBody>
      </p:sp>
      <p:sp>
        <p:nvSpPr>
          <p:cNvPr id="5" name="Footer Placeholder 4"/>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6" name="Slide Number Placeholder 5"/>
          <p:cNvSpPr>
            <a:spLocks noGrp="1"/>
          </p:cNvSpPr>
          <p:nvPr>
            <p:ph type="sldNum" sz="quarter" idx="12"/>
          </p:nvPr>
        </p:nvSpPr>
        <p:spPr/>
        <p:txBody>
          <a:bodyPr/>
          <a:lstStyle/>
          <a:p>
            <a:pPr>
              <a:defRPr/>
            </a:pPr>
            <a:fld id="{F2F21A90-E327-C84D-81B5-071D4C5C9FC6}" type="slidenum">
              <a:rPr lang="en-US" smtClean="0"/>
              <a:pPr>
                <a:defRPr/>
              </a:pPr>
              <a:t>14</a:t>
            </a:fld>
            <a:endParaRPr lang="en-US"/>
          </a:p>
        </p:txBody>
      </p:sp>
    </p:spTree>
    <p:extLst>
      <p:ext uri="{BB962C8B-B14F-4D97-AF65-F5344CB8AC3E}">
        <p14:creationId xmlns:p14="http://schemas.microsoft.com/office/powerpoint/2010/main" val="2627336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Periscope GUI Report Exploration Features</a:t>
            </a:r>
            <a:endParaRPr lang="en-US" dirty="0"/>
          </a:p>
        </p:txBody>
      </p:sp>
      <p:sp>
        <p:nvSpPr>
          <p:cNvPr id="3" name="Content Placeholder 2"/>
          <p:cNvSpPr>
            <a:spLocks noGrp="1"/>
          </p:cNvSpPr>
          <p:nvPr>
            <p:ph idx="1"/>
          </p:nvPr>
        </p:nvSpPr>
        <p:spPr>
          <a:xfrm>
            <a:off x="238125" y="914400"/>
            <a:ext cx="8905875" cy="5333999"/>
          </a:xfrm>
        </p:spPr>
        <p:txBody>
          <a:bodyPr>
            <a:normAutofit/>
          </a:bodyPr>
          <a:lstStyle/>
          <a:p>
            <a:pPr lvl="0"/>
            <a:r>
              <a:rPr lang="en-GB" sz="2200" dirty="0">
                <a:cs typeface="Times New Roman"/>
              </a:rPr>
              <a:t>Multi-functional table is used in the GUI for Eclipse for the visualization of </a:t>
            </a:r>
            <a:r>
              <a:rPr lang="en-GB" sz="2200" dirty="0" smtClean="0">
                <a:cs typeface="Times New Roman"/>
              </a:rPr>
              <a:t>bottlenecks</a:t>
            </a:r>
          </a:p>
          <a:p>
            <a:pPr lvl="1"/>
            <a:r>
              <a:rPr lang="en-GB" sz="2000" dirty="0" smtClean="0">
                <a:cs typeface="Times New Roman"/>
              </a:rPr>
              <a:t>Multiple </a:t>
            </a:r>
            <a:r>
              <a:rPr lang="en-GB" sz="2000" dirty="0">
                <a:cs typeface="Times New Roman"/>
              </a:rPr>
              <a:t>criteria sorting </a:t>
            </a:r>
            <a:r>
              <a:rPr lang="en-GB" sz="2000" dirty="0" smtClean="0">
                <a:cs typeface="Times New Roman"/>
              </a:rPr>
              <a:t>algorithm</a:t>
            </a:r>
          </a:p>
          <a:p>
            <a:pPr lvl="1"/>
            <a:r>
              <a:rPr lang="en-GB" sz="2000" dirty="0" smtClean="0">
                <a:cs typeface="Times New Roman"/>
              </a:rPr>
              <a:t>Complex </a:t>
            </a:r>
            <a:r>
              <a:rPr lang="en-GB" sz="2000" dirty="0">
                <a:cs typeface="Times New Roman"/>
              </a:rPr>
              <a:t>categorization </a:t>
            </a:r>
            <a:r>
              <a:rPr lang="en-GB" sz="2000" dirty="0" smtClean="0">
                <a:cs typeface="Times New Roman"/>
              </a:rPr>
              <a:t>utility</a:t>
            </a:r>
          </a:p>
          <a:p>
            <a:pPr lvl="1"/>
            <a:r>
              <a:rPr lang="en-GB" sz="2000" dirty="0" smtClean="0">
                <a:cs typeface="Times New Roman"/>
              </a:rPr>
              <a:t>Searching </a:t>
            </a:r>
            <a:r>
              <a:rPr lang="en-GB" sz="2000" dirty="0">
                <a:cs typeface="Times New Roman"/>
              </a:rPr>
              <a:t>engine using Regular </a:t>
            </a:r>
            <a:r>
              <a:rPr lang="en-GB" sz="2000" dirty="0" smtClean="0">
                <a:cs typeface="Times New Roman"/>
              </a:rPr>
              <a:t>Expressions</a:t>
            </a:r>
          </a:p>
          <a:p>
            <a:pPr lvl="1"/>
            <a:r>
              <a:rPr lang="en-GB" sz="2000" dirty="0" smtClean="0">
                <a:cs typeface="Times New Roman"/>
              </a:rPr>
              <a:t>Filtering operations</a:t>
            </a:r>
          </a:p>
          <a:p>
            <a:pPr lvl="1"/>
            <a:r>
              <a:rPr lang="en-GB" sz="2000" dirty="0" smtClean="0">
                <a:cs typeface="Times New Roman"/>
              </a:rPr>
              <a:t>Direct </a:t>
            </a:r>
            <a:r>
              <a:rPr lang="en-GB" sz="2000" dirty="0">
                <a:cs typeface="Times New Roman"/>
              </a:rPr>
              <a:t>navigation from the bottlenecks to their precise source location using the default IDE editor for that source file type (e.g. CDT/</a:t>
            </a:r>
            <a:r>
              <a:rPr lang="en-GB" sz="2000" dirty="0" err="1">
                <a:cs typeface="Times New Roman"/>
              </a:rPr>
              <a:t>Photran</a:t>
            </a:r>
            <a:r>
              <a:rPr lang="en-GB" sz="2000" dirty="0">
                <a:cs typeface="Times New Roman"/>
              </a:rPr>
              <a:t> editor</a:t>
            </a:r>
            <a:r>
              <a:rPr lang="en-GB" sz="2000" dirty="0" smtClean="0">
                <a:cs typeface="Times New Roman"/>
              </a:rPr>
              <a:t>)</a:t>
            </a:r>
            <a:endParaRPr lang="en-GB" sz="2000" dirty="0">
              <a:cs typeface="Times New Roman"/>
            </a:endParaRPr>
          </a:p>
          <a:p>
            <a:pPr lvl="0"/>
            <a:r>
              <a:rPr lang="en-GB" sz="2000" dirty="0">
                <a:cs typeface="Times New Roman"/>
              </a:rPr>
              <a:t>SIR outline view shows a combination of the standard intermediate representation (SIR) of the analysed application and the distribution of its </a:t>
            </a:r>
            <a:r>
              <a:rPr lang="en-GB" sz="2000" dirty="0" smtClean="0">
                <a:cs typeface="Times New Roman"/>
              </a:rPr>
              <a:t>bottlenecks</a:t>
            </a:r>
          </a:p>
          <a:p>
            <a:pPr lvl="0"/>
            <a:r>
              <a:rPr lang="en-GB" sz="2000" dirty="0">
                <a:cs typeface="Times New Roman"/>
              </a:rPr>
              <a:t>M</a:t>
            </a:r>
            <a:r>
              <a:rPr lang="en-GB" sz="2000" dirty="0" smtClean="0">
                <a:cs typeface="Times New Roman"/>
              </a:rPr>
              <a:t>ain </a:t>
            </a:r>
            <a:r>
              <a:rPr lang="en-GB" sz="2000" dirty="0">
                <a:cs typeface="Times New Roman"/>
              </a:rPr>
              <a:t>goals of this view are to assist the navigation in the source code and attract developer's attention to the most problematic code areas</a:t>
            </a:r>
            <a:r>
              <a:rPr lang="en-GB" sz="2000" dirty="0" smtClean="0">
                <a:cs typeface="Times New Roman"/>
              </a:rPr>
              <a:t>.</a:t>
            </a:r>
            <a:endParaRPr lang="en-GB" sz="2000" dirty="0">
              <a:cs typeface="Times New Roman"/>
            </a:endParaRPr>
          </a:p>
        </p:txBody>
      </p:sp>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15</a:t>
            </a:fld>
            <a:endParaRPr lang="en-US"/>
          </a:p>
        </p:txBody>
      </p:sp>
    </p:spTree>
    <p:extLst>
      <p:ext uri="{BB962C8B-B14F-4D97-AF65-F5344CB8AC3E}">
        <p14:creationId xmlns:p14="http://schemas.microsoft.com/office/powerpoint/2010/main" val="2266616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238125" y="119031"/>
            <a:ext cx="8905875" cy="646331"/>
          </a:xfrm>
        </p:spPr>
        <p:txBody>
          <a:bodyPr>
            <a:spAutoFit/>
          </a:bodyPr>
          <a:lstStyle>
            <a:defPPr lvl="0">
              <a:buClr>
                <a:srgbClr val="FFFFFF"/>
              </a:buClr>
              <a:buSzPct val="100000"/>
              <a:buFont typeface="Arial" pitchFamily="34"/>
              <a:buNone/>
            </a:defPPr>
            <a:lvl1pPr lvl="0">
              <a:buClr>
                <a:srgbClr val="FFFFFF"/>
              </a:buClr>
              <a:buSzPct val="100000"/>
              <a:buFont typeface="Arial" pitchFamily="34"/>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dirty="0"/>
              <a:t>Properties </a:t>
            </a:r>
            <a:r>
              <a:rPr lang="en-GB" dirty="0" smtClean="0"/>
              <a:t>Clustering</a:t>
            </a:r>
            <a:endParaRPr lang="en-GB" dirty="0"/>
          </a:p>
        </p:txBody>
      </p:sp>
      <p:sp>
        <p:nvSpPr>
          <p:cNvPr id="3" name="Text Placeholder 2"/>
          <p:cNvSpPr txBox="1">
            <a:spLocks noGrp="1"/>
          </p:cNvSpPr>
          <p:nvPr>
            <p:ph idx="4294967295"/>
          </p:nvPr>
        </p:nvSpPr>
        <p:spPr>
          <a:xfrm>
            <a:off x="238125" y="1031875"/>
            <a:ext cx="8905875" cy="5345113"/>
          </a:xfrm>
        </p:spPr>
        <p:txBody>
          <a:bodyPr lIns="0" tIns="0" rIns="0" bIns="0">
            <a:normAutofit/>
          </a:bodyPr>
          <a:lstStyle>
            <a:defPPr marL="270000" marR="0" lvl="0" indent="-270000" algn="l" hangingPunct="0">
              <a:lnSpc>
                <a:spcPct val="100000"/>
              </a:lnSpc>
              <a:spcBef>
                <a:spcPts val="598"/>
              </a:spcBef>
              <a:spcAft>
                <a:spcPts val="0"/>
              </a:spcAft>
              <a:buClr>
                <a:srgbClr val="000000"/>
              </a:buClr>
              <a:buSzPct val="70000"/>
              <a:buFont typeface="Albany AMT" pitchFamily="34"/>
              <a:buNone/>
              <a:tabLst>
                <a:tab pos="571320" algn="l"/>
                <a:tab pos="1485719" algn="l"/>
                <a:tab pos="2400119" algn="l"/>
                <a:tab pos="3314519" algn="l"/>
                <a:tab pos="4228919" algn="l"/>
                <a:tab pos="5143320" algn="l"/>
                <a:tab pos="6057720" algn="l"/>
                <a:tab pos="6972120" algn="l"/>
                <a:tab pos="7886520" algn="l"/>
                <a:tab pos="8800920" algn="l"/>
                <a:tab pos="9715320" algn="l"/>
              </a:tabLst>
              <a:defRPr lang="en-GB" sz="2400" b="0" i="0" u="none" strike="noStrike" baseline="0">
                <a:ln>
                  <a:noFill/>
                </a:ln>
                <a:solidFill>
                  <a:srgbClr val="000000"/>
                </a:solidFill>
                <a:latin typeface="Arial" pitchFamily="2"/>
                <a:ea typeface="Albany AMT" pitchFamily="2"/>
                <a:cs typeface="Albany AMT" pitchFamily="2"/>
              </a:defRPr>
            </a:defPPr>
            <a:lvl1pPr marL="270000" marR="0" lvl="0" indent="-270000" algn="l" hangingPunct="0">
              <a:lnSpc>
                <a:spcPct val="100000"/>
              </a:lnSpc>
              <a:spcBef>
                <a:spcPts val="598"/>
              </a:spcBef>
              <a:spcAft>
                <a:spcPts val="0"/>
              </a:spcAft>
              <a:buClr>
                <a:srgbClr val="000000"/>
              </a:buClr>
              <a:buSzPct val="70000"/>
              <a:buFont typeface="Albany AMT"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defRPr lang="en-GB" sz="2400" b="0" i="0" u="none" strike="noStrike" baseline="0">
                <a:ln>
                  <a:noFill/>
                </a:ln>
                <a:solidFill>
                  <a:srgbClr val="000000"/>
                </a:solidFill>
                <a:latin typeface="Arial" pitchFamily="2"/>
                <a:ea typeface="Albany AMT" pitchFamily="2"/>
                <a:cs typeface="Albany AMT" pitchFamily="2"/>
              </a:defRPr>
            </a:lvl1pPr>
            <a:lvl2pPr marL="576000" marR="0" lvl="1" indent="-252000" algn="l" hangingPunct="0">
              <a:lnSpc>
                <a:spcPct val="100000"/>
              </a:lnSpc>
              <a:spcBef>
                <a:spcPts val="499"/>
              </a:spcBef>
              <a:spcAft>
                <a:spcPts val="0"/>
              </a:spcAft>
              <a:buClr>
                <a:srgbClr val="000000"/>
              </a:buClr>
              <a:buSzPct val="80000"/>
              <a:buFont typeface="Albany AMT" pitchFamily="34"/>
              <a:buChar char="■"/>
              <a:tabLst>
                <a:tab pos="171360" algn="l"/>
                <a:tab pos="1085759" algn="l"/>
                <a:tab pos="2000160" algn="l"/>
                <a:tab pos="2914560" algn="l"/>
                <a:tab pos="3828959" algn="l"/>
                <a:tab pos="4743360" algn="l"/>
                <a:tab pos="5657760" algn="l"/>
                <a:tab pos="6572160" algn="l"/>
                <a:tab pos="7486560" algn="l"/>
                <a:tab pos="8400960" algn="l"/>
                <a:tab pos="9315360" algn="l"/>
              </a:tabLst>
              <a:defRPr lang="en-GB" sz="2200" b="0" i="0" u="none" strike="noStrike" baseline="0">
                <a:ln>
                  <a:noFill/>
                </a:ln>
                <a:solidFill>
                  <a:srgbClr val="000000"/>
                </a:solidFill>
                <a:latin typeface="Arial" pitchFamily="2"/>
                <a:ea typeface="Albany AMT" pitchFamily="2"/>
                <a:cs typeface="Albany AMT" pitchFamily="2"/>
              </a:defRPr>
            </a:lvl2pPr>
            <a:lvl3pPr marL="882000" marR="0" lvl="2" indent="-234000" algn="l" hangingPunct="0">
              <a:lnSpc>
                <a:spcPct val="100000"/>
              </a:lnSpc>
              <a:spcBef>
                <a:spcPts val="598"/>
              </a:spcBef>
              <a:spcAft>
                <a:spcPts val="0"/>
              </a:spcAft>
              <a:buClr>
                <a:srgbClr val="000000"/>
              </a:buClr>
              <a:buSzPct val="67000"/>
              <a:buFont typeface="Albany AMT" pitchFamily="34"/>
              <a:buChar char="►"/>
              <a:tabLst>
                <a:tab pos="685799" algn="l"/>
                <a:tab pos="1600200" algn="l"/>
                <a:tab pos="2514600" algn="l"/>
                <a:tab pos="3429000" algn="l"/>
                <a:tab pos="4343400" algn="l"/>
                <a:tab pos="5257800" algn="l"/>
                <a:tab pos="6172200" algn="l"/>
                <a:tab pos="7086600" algn="l"/>
                <a:tab pos="8000999" algn="l"/>
                <a:tab pos="8915399" algn="l"/>
              </a:tabLst>
              <a:defRPr lang="en-GB" sz="2000" b="0" i="0" u="none" strike="noStrike" baseline="0">
                <a:ln>
                  <a:noFill/>
                </a:ln>
                <a:solidFill>
                  <a:srgbClr val="000000"/>
                </a:solidFill>
                <a:latin typeface="Arial" pitchFamily="2"/>
                <a:ea typeface="Albany AMT" pitchFamily="2"/>
                <a:cs typeface="Albany AMT" pitchFamily="2"/>
              </a:defRPr>
            </a:lvl3pPr>
            <a:lvl4pPr marL="1242000" marR="0" lvl="3" indent="-270000" algn="l" hangingPunct="0">
              <a:lnSpc>
                <a:spcPct val="100000"/>
              </a:lnSpc>
              <a:spcBef>
                <a:spcPts val="499"/>
              </a:spcBef>
              <a:spcAft>
                <a:spcPts val="0"/>
              </a:spcAft>
              <a:buClr>
                <a:srgbClr val="000000"/>
              </a:buClr>
              <a:buSzPct val="60000"/>
              <a:buFont typeface="Albany AMT" pitchFamily="34"/>
              <a:buChar char="▬"/>
              <a:tabLst>
                <a:tab pos="228600" algn="l"/>
                <a:tab pos="1143000" algn="l"/>
                <a:tab pos="2057400" algn="l"/>
                <a:tab pos="2971800" algn="l"/>
                <a:tab pos="3886200" algn="l"/>
                <a:tab pos="4800600" algn="l"/>
                <a:tab pos="5715000" algn="l"/>
                <a:tab pos="6629400" algn="l"/>
                <a:tab pos="7543799" algn="l"/>
                <a:tab pos="8458200" algn="l"/>
              </a:tabLst>
              <a:defRPr lang="en-GB" sz="1800" b="0" i="0" u="none" strike="noStrike" baseline="0">
                <a:ln>
                  <a:noFill/>
                </a:ln>
                <a:solidFill>
                  <a:srgbClr val="000000"/>
                </a:solidFill>
                <a:latin typeface="Arial" pitchFamily="2"/>
                <a:ea typeface="Albany AMT" pitchFamily="2"/>
                <a:cs typeface="Albany AMT" pitchFamily="2"/>
              </a:defRPr>
            </a:lvl4pPr>
            <a:lvl5pPr marL="1458000" marR="0" lvl="4" indent="-162000" algn="l" hangingPunct="0">
              <a:lnSpc>
                <a:spcPct val="100000"/>
              </a:lnSpc>
              <a:spcBef>
                <a:spcPts val="499"/>
              </a:spcBef>
              <a:spcAft>
                <a:spcPts val="0"/>
              </a:spcAft>
              <a:buClr>
                <a:srgbClr val="000000"/>
              </a:buClr>
              <a:buSzPct val="100000"/>
              <a:buFont typeface="Albany AMT" pitchFamily="34"/>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5pPr>
            <a:lvl6pPr marL="2057400" marR="0" lvl="5" indent="-228600" algn="l" hangingPunct="0">
              <a:lnSpc>
                <a:spcPct val="100000"/>
              </a:lnSpc>
              <a:spcBef>
                <a:spcPts val="499"/>
              </a:spcBef>
              <a:spcAft>
                <a:spcPts val="0"/>
              </a:spcAft>
              <a:buClr>
                <a:srgbClr val="000000"/>
              </a:buClr>
              <a:buSzPct val="100000"/>
              <a:buFont typeface="Arial" pitchFamily="34"/>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6pPr>
            <a:lvl7pPr marL="2057400" marR="0" lvl="6" indent="-228600" algn="l" hangingPunct="0">
              <a:lnSpc>
                <a:spcPct val="100000"/>
              </a:lnSpc>
              <a:spcBef>
                <a:spcPts val="499"/>
              </a:spcBef>
              <a:spcAft>
                <a:spcPts val="0"/>
              </a:spcAft>
              <a:buClr>
                <a:srgbClr val="000000"/>
              </a:buClr>
              <a:buSzPct val="100000"/>
              <a:buFont typeface="Arial" pitchFamily="34"/>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7pPr>
            <a:lvl8pPr marL="2057400" marR="0" lvl="7" indent="-228600" algn="l" hangingPunct="0">
              <a:lnSpc>
                <a:spcPct val="100000"/>
              </a:lnSpc>
              <a:spcBef>
                <a:spcPts val="499"/>
              </a:spcBef>
              <a:spcAft>
                <a:spcPts val="0"/>
              </a:spcAft>
              <a:buClr>
                <a:srgbClr val="000000"/>
              </a:buClr>
              <a:buSzPct val="100000"/>
              <a:buFont typeface="Arial" pitchFamily="34"/>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8pPr>
            <a:lvl9pPr marL="1944000" marR="0" lvl="8" indent="-216000" algn="l" hangingPunct="0">
              <a:lnSpc>
                <a:spcPct val="100000"/>
              </a:lnSpc>
              <a:spcBef>
                <a:spcPts val="499"/>
              </a:spcBef>
              <a:spcAft>
                <a:spcPts val="0"/>
              </a:spcAft>
              <a:buSzPct val="45000"/>
              <a:buFont typeface="StarSymbol"/>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9pPr>
          </a:lstStyle>
          <a:p>
            <a:pPr lvl="0">
              <a:buFont typeface="Wingdings" charset="2"/>
              <a:buChar char="q"/>
            </a:pPr>
            <a:r>
              <a:rPr lang="en-GB" sz="2800" dirty="0">
                <a:latin typeface="Times New Roman"/>
                <a:cs typeface="Times New Roman"/>
              </a:rPr>
              <a:t>Clustering can effectively summarize displayed properties and identify a similar performance behaviour possibly hidden in the large amount of data</a:t>
            </a:r>
          </a:p>
        </p:txBody>
      </p:sp>
      <p:pic>
        <p:nvPicPr>
          <p:cNvPr id="5" name="Picture 4"/>
          <p:cNvPicPr>
            <a:picLocks noChangeAspect="1"/>
          </p:cNvPicPr>
          <p:nvPr/>
        </p:nvPicPr>
        <p:blipFill>
          <a:blip r:embed="rId3">
            <a:lum/>
            <a:alphaModFix/>
          </a:blip>
          <a:srcRect/>
          <a:stretch>
            <a:fillRect/>
          </a:stretch>
        </p:blipFill>
        <p:spPr>
          <a:xfrm>
            <a:off x="894240" y="2544600"/>
            <a:ext cx="7385760" cy="3600000"/>
          </a:xfrm>
          <a:prstGeom prst="rect">
            <a:avLst/>
          </a:prstGeom>
          <a:noFill/>
          <a:ln>
            <a:noFill/>
          </a:ln>
        </p:spPr>
      </p:pic>
      <p:sp>
        <p:nvSpPr>
          <p:cNvPr id="6" name="Freeform 5"/>
          <p:cNvSpPr/>
          <p:nvPr/>
        </p:nvSpPr>
        <p:spPr>
          <a:xfrm>
            <a:off x="5760000" y="5424600"/>
            <a:ext cx="2844000" cy="900000"/>
          </a:xfrm>
          <a:custGeom>
            <a:avLst>
              <a:gd name="f0" fmla="val -11298"/>
              <a:gd name="f1" fmla="val -10640"/>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99CCFF"/>
          </a:solidFill>
          <a:ln w="0">
            <a:solidFill>
              <a:srgbClr val="000000"/>
            </a:solidFill>
            <a:prstDash val="solid"/>
          </a:ln>
        </p:spPr>
        <p:txBody>
          <a:bodyPr vert="horz" wrap="none" lIns="90000" tIns="45000" rIns="90000" bIns="45000" anchor="ctr" anchorCtr="0" compatLnSpc="0"/>
          <a:lstStyle/>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a:ln>
                  <a:noFill/>
                </a:ln>
                <a:solidFill>
                  <a:srgbClr val="000000"/>
                </a:solidFill>
                <a:latin typeface="Arial" pitchFamily="18"/>
                <a:ea typeface="Albany AMT" pitchFamily="2"/>
                <a:cs typeface="Albany AMT" pitchFamily="2"/>
              </a:rPr>
              <a:t>Right-click-&gt;</a:t>
            </a:r>
          </a:p>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a:ln>
                  <a:noFill/>
                </a:ln>
                <a:solidFill>
                  <a:srgbClr val="000000"/>
                </a:solidFill>
                <a:latin typeface="Arial" pitchFamily="18"/>
                <a:ea typeface="Albany AMT" pitchFamily="2"/>
                <a:cs typeface="Albany AMT" pitchFamily="2"/>
              </a:rPr>
              <a:t>Cluster properties by type</a:t>
            </a:r>
          </a:p>
        </p:txBody>
      </p:sp>
      <p:sp>
        <p:nvSpPr>
          <p:cNvPr id="7" name="Footer Placeholder 6"/>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8" name="Slide Number Placeholder 7"/>
          <p:cNvSpPr>
            <a:spLocks noGrp="1"/>
          </p:cNvSpPr>
          <p:nvPr>
            <p:ph type="sldNum" sz="quarter" idx="12"/>
          </p:nvPr>
        </p:nvSpPr>
        <p:spPr/>
        <p:txBody>
          <a:bodyPr/>
          <a:lstStyle/>
          <a:p>
            <a:pPr>
              <a:defRPr/>
            </a:pPr>
            <a:fld id="{F8E865A7-7678-F840-B2ED-A6879803B906}" type="slidenum">
              <a:rPr lang="en-US" smtClean="0"/>
              <a:pPr>
                <a:defRPr/>
              </a:pPr>
              <a:t>16</a:t>
            </a:fld>
            <a:endParaRPr lang="en-US"/>
          </a:p>
        </p:txBody>
      </p:sp>
    </p:spTree>
    <p:extLst>
      <p:ext uri="{BB962C8B-B14F-4D97-AF65-F5344CB8AC3E}">
        <p14:creationId xmlns:p14="http://schemas.microsoft.com/office/powerpoint/2010/main" val="3483249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noGrp="1"/>
          </p:cNvSpPr>
          <p:nvPr>
            <p:ph type="title"/>
          </p:nvPr>
        </p:nvSpPr>
        <p:spPr>
          <a:xfrm>
            <a:off x="238125" y="119031"/>
            <a:ext cx="8905875" cy="646331"/>
          </a:xfrm>
        </p:spPr>
        <p:txBody>
          <a:bodyPr>
            <a:spAutoFit/>
          </a:bodyPr>
          <a:lstStyle>
            <a:defPPr lvl="0">
              <a:buClr>
                <a:srgbClr val="FFFFFF"/>
              </a:buClr>
              <a:buSzPct val="100000"/>
              <a:buFont typeface="Arial" pitchFamily="34"/>
              <a:buNone/>
            </a:defPPr>
            <a:lvl1pPr lvl="0">
              <a:buClr>
                <a:srgbClr val="FFFFFF"/>
              </a:buClr>
              <a:buSzPct val="100000"/>
              <a:buFont typeface="Arial" pitchFamily="34"/>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dirty="0"/>
              <a:t>Properties </a:t>
            </a:r>
            <a:r>
              <a:rPr lang="en-GB" dirty="0" smtClean="0"/>
              <a:t>Clustering</a:t>
            </a:r>
            <a:endParaRPr lang="en-GB" dirty="0"/>
          </a:p>
        </p:txBody>
      </p:sp>
      <p:pic>
        <p:nvPicPr>
          <p:cNvPr id="4" name="Picture 3"/>
          <p:cNvPicPr>
            <a:picLocks noChangeAspect="1"/>
          </p:cNvPicPr>
          <p:nvPr/>
        </p:nvPicPr>
        <p:blipFill>
          <a:blip r:embed="rId3">
            <a:lum/>
            <a:alphaModFix/>
          </a:blip>
          <a:srcRect/>
          <a:stretch>
            <a:fillRect/>
          </a:stretch>
        </p:blipFill>
        <p:spPr>
          <a:xfrm>
            <a:off x="360" y="1080000"/>
            <a:ext cx="9143640" cy="5185800"/>
          </a:xfrm>
          <a:prstGeom prst="rect">
            <a:avLst/>
          </a:prstGeom>
          <a:noFill/>
          <a:ln>
            <a:noFill/>
          </a:ln>
        </p:spPr>
      </p:pic>
      <p:sp>
        <p:nvSpPr>
          <p:cNvPr id="6" name="Freeform 5"/>
          <p:cNvSpPr/>
          <p:nvPr/>
        </p:nvSpPr>
        <p:spPr>
          <a:xfrm>
            <a:off x="2880000" y="2160000"/>
            <a:ext cx="1800000" cy="720000"/>
          </a:xfrm>
          <a:custGeom>
            <a:avLst>
              <a:gd name="f0" fmla="val 19729"/>
              <a:gd name="f1" fmla="val 39022"/>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99CCFF"/>
          </a:solidFill>
          <a:ln w="0">
            <a:solidFill>
              <a:srgbClr val="000000"/>
            </a:solidFill>
            <a:prstDash val="solid"/>
          </a:ln>
        </p:spPr>
        <p:txBody>
          <a:bodyPr vert="horz" wrap="none" lIns="90000" tIns="45000" rIns="90000" bIns="45000" anchor="ctr" anchorCtr="0" compatLnSpc="0"/>
          <a:lstStyle/>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a:ln>
                  <a:noFill/>
                </a:ln>
                <a:solidFill>
                  <a:srgbClr val="000000"/>
                </a:solidFill>
                <a:latin typeface="Arial" pitchFamily="18"/>
                <a:ea typeface="Albany AMT" pitchFamily="2"/>
                <a:cs typeface="Albany AMT" pitchFamily="2"/>
              </a:rPr>
              <a:t>Severity value</a:t>
            </a:r>
          </a:p>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a:ln>
                  <a:noFill/>
                </a:ln>
                <a:solidFill>
                  <a:srgbClr val="000000"/>
                </a:solidFill>
                <a:latin typeface="Arial" pitchFamily="18"/>
                <a:ea typeface="Albany AMT" pitchFamily="2"/>
                <a:cs typeface="Albany AMT" pitchFamily="2"/>
              </a:rPr>
              <a:t>of the Cluster 1</a:t>
            </a:r>
          </a:p>
        </p:txBody>
      </p:sp>
      <p:sp>
        <p:nvSpPr>
          <p:cNvPr id="7" name="Freeform 6"/>
          <p:cNvSpPr/>
          <p:nvPr/>
        </p:nvSpPr>
        <p:spPr>
          <a:xfrm>
            <a:off x="5580000" y="5040000"/>
            <a:ext cx="2520000" cy="720000"/>
          </a:xfrm>
          <a:custGeom>
            <a:avLst>
              <a:gd name="f0" fmla="val 2838"/>
              <a:gd name="f1" fmla="val -43599"/>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99CCFF"/>
          </a:solidFill>
          <a:ln w="0">
            <a:solidFill>
              <a:srgbClr val="000000"/>
            </a:solidFill>
            <a:prstDash val="solid"/>
          </a:ln>
        </p:spPr>
        <p:txBody>
          <a:bodyPr vert="horz" wrap="none" lIns="90000" tIns="45000" rIns="90000" bIns="45000" anchor="ctr" anchorCtr="0" compatLnSpc="0"/>
          <a:lstStyle/>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a:ln>
                  <a:noFill/>
                </a:ln>
                <a:solidFill>
                  <a:srgbClr val="000000"/>
                </a:solidFill>
                <a:latin typeface="Arial" pitchFamily="18"/>
                <a:ea typeface="Albany AMT" pitchFamily="2"/>
                <a:cs typeface="Albany AMT" pitchFamily="2"/>
              </a:rPr>
              <a:t>Processes belonging</a:t>
            </a:r>
          </a:p>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a:ln>
                  <a:noFill/>
                </a:ln>
                <a:solidFill>
                  <a:srgbClr val="000000"/>
                </a:solidFill>
                <a:latin typeface="Arial" pitchFamily="18"/>
                <a:ea typeface="Albany AMT" pitchFamily="2"/>
                <a:cs typeface="Albany AMT" pitchFamily="2"/>
              </a:rPr>
              <a:t>To the Cluster1</a:t>
            </a:r>
          </a:p>
        </p:txBody>
      </p:sp>
      <p:sp>
        <p:nvSpPr>
          <p:cNvPr id="8" name="Freeform 7"/>
          <p:cNvSpPr/>
          <p:nvPr/>
        </p:nvSpPr>
        <p:spPr>
          <a:xfrm>
            <a:off x="720000" y="4680000"/>
            <a:ext cx="2880000" cy="900000"/>
          </a:xfrm>
          <a:custGeom>
            <a:avLst>
              <a:gd name="f0" fmla="val 6049"/>
              <a:gd name="f1" fmla="val -33639"/>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99CCFF"/>
          </a:solidFill>
          <a:ln w="0">
            <a:solidFill>
              <a:srgbClr val="000000"/>
            </a:solidFill>
            <a:prstDash val="solid"/>
          </a:ln>
        </p:spPr>
        <p:txBody>
          <a:bodyPr vert="horz" wrap="none" lIns="90000" tIns="45000" rIns="90000" bIns="45000" anchor="ctr" anchorCtr="0" compatLnSpc="0"/>
          <a:lstStyle/>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a:ln>
                  <a:noFill/>
                </a:ln>
                <a:solidFill>
                  <a:srgbClr val="000000"/>
                </a:solidFill>
                <a:latin typeface="Arial" pitchFamily="18"/>
                <a:ea typeface="Albany AMT" pitchFamily="2"/>
                <a:cs typeface="Albany AMT" pitchFamily="2"/>
              </a:rPr>
              <a:t>Region and property</a:t>
            </a:r>
          </a:p>
          <a:p>
            <a:pPr marL="0" marR="0" lvl="0" indent="0" algn="ct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800" b="0" i="0" u="none" strike="noStrike" baseline="0">
                <a:ln>
                  <a:noFill/>
                </a:ln>
                <a:solidFill>
                  <a:srgbClr val="000000"/>
                </a:solidFill>
                <a:latin typeface="Arial" pitchFamily="18"/>
                <a:ea typeface="Albany AMT" pitchFamily="2"/>
                <a:cs typeface="Albany AMT" pitchFamily="2"/>
              </a:rPr>
              <a:t>where clustering performed</a:t>
            </a:r>
          </a:p>
        </p:txBody>
      </p:sp>
      <p:sp>
        <p:nvSpPr>
          <p:cNvPr id="10" name="Footer Placeholder 9"/>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11" name="Slide Number Placeholder 10"/>
          <p:cNvSpPr>
            <a:spLocks noGrp="1"/>
          </p:cNvSpPr>
          <p:nvPr>
            <p:ph type="sldNum" sz="quarter" idx="12"/>
          </p:nvPr>
        </p:nvSpPr>
        <p:spPr/>
        <p:txBody>
          <a:bodyPr/>
          <a:lstStyle/>
          <a:p>
            <a:pPr>
              <a:defRPr/>
            </a:pPr>
            <a:fld id="{F8E865A7-7678-F840-B2ED-A6879803B906}" type="slidenum">
              <a:rPr lang="en-US" smtClean="0"/>
              <a:pPr>
                <a:defRPr/>
              </a:pPr>
              <a:t>17</a:t>
            </a:fld>
            <a:endParaRPr lang="en-US"/>
          </a:p>
        </p:txBody>
      </p:sp>
    </p:spTree>
    <p:extLst>
      <p:ext uri="{BB962C8B-B14F-4D97-AF65-F5344CB8AC3E}">
        <p14:creationId xmlns:p14="http://schemas.microsoft.com/office/powerpoint/2010/main" val="500951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mpiP</a:t>
            </a:r>
            <a:r>
              <a:rPr lang="en-US" dirty="0"/>
              <a:t>: Lightweight, Scalable MPI </a:t>
            </a:r>
            <a:r>
              <a:rPr lang="en-US" dirty="0" smtClean="0"/>
              <a:t>Profiling</a:t>
            </a:r>
            <a:endParaRPr lang="en-US" dirty="0"/>
          </a:p>
        </p:txBody>
      </p:sp>
      <p:sp>
        <p:nvSpPr>
          <p:cNvPr id="6" name="Subtitle 5"/>
          <p:cNvSpPr>
            <a:spLocks noGrp="1"/>
          </p:cNvSpPr>
          <p:nvPr>
            <p:ph type="subTitle" idx="1"/>
          </p:nvPr>
        </p:nvSpPr>
        <p:spPr/>
        <p:txBody>
          <a:bodyPr/>
          <a:lstStyle/>
          <a:p>
            <a:r>
              <a:rPr lang="en-US" dirty="0" smtClean="0"/>
              <a:t>Jeff Vetter</a:t>
            </a:r>
          </a:p>
          <a:p>
            <a:r>
              <a:rPr lang="en-US" dirty="0" smtClean="0"/>
              <a:t>Oak Ridge National Laboratory (</a:t>
            </a:r>
            <a:r>
              <a:rPr lang="en-US" dirty="0" smtClean="0"/>
              <a:t>USA)</a:t>
            </a:r>
          </a:p>
          <a:p>
            <a:r>
              <a:rPr lang="en-US" dirty="0">
                <a:hlinkClick r:id="rId2"/>
              </a:rPr>
              <a:t>http://</a:t>
            </a:r>
            <a:r>
              <a:rPr lang="en-US" dirty="0" smtClean="0">
                <a:hlinkClick r:id="rId2"/>
              </a:rPr>
              <a:t>mpip.sourceforge.net</a:t>
            </a:r>
            <a:r>
              <a:rPr lang="en-US" dirty="0" smtClean="0"/>
              <a:t> </a:t>
            </a:r>
            <a:endParaRPr lang="en-US" dirty="0"/>
          </a:p>
        </p:txBody>
      </p:sp>
    </p:spTree>
    <p:extLst>
      <p:ext uri="{BB962C8B-B14F-4D97-AF65-F5344CB8AC3E}">
        <p14:creationId xmlns:p14="http://schemas.microsoft.com/office/powerpoint/2010/main" val="299236204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ea typeface="ＭＳ Ｐゴシック" charset="0"/>
                <a:cs typeface="Times New Roman"/>
              </a:rPr>
              <a:t>So, You Need to Look at a New Application …</a:t>
            </a:r>
          </a:p>
        </p:txBody>
      </p:sp>
      <p:sp>
        <p:nvSpPr>
          <p:cNvPr id="16387" name="Rectangle 3"/>
          <p:cNvSpPr>
            <a:spLocks noGrp="1" noChangeArrowheads="1"/>
          </p:cNvSpPr>
          <p:nvPr>
            <p:ph idx="1"/>
          </p:nvPr>
        </p:nvSpPr>
        <p:spPr/>
        <p:txBody>
          <a:bodyPr>
            <a:normAutofit/>
          </a:bodyPr>
          <a:lstStyle/>
          <a:p>
            <a:pPr eaLnBrk="1" hangingPunct="1"/>
            <a:r>
              <a:rPr lang="en-US" dirty="0" smtClean="0">
                <a:ea typeface="ＭＳ Ｐゴシック" charset="0"/>
                <a:cs typeface="Times New Roman"/>
              </a:rPr>
              <a:t>Scenarios</a:t>
            </a:r>
          </a:p>
          <a:p>
            <a:pPr lvl="1"/>
            <a:r>
              <a:rPr lang="en-US" dirty="0" smtClean="0">
                <a:ea typeface="ＭＳ Ｐゴシック" charset="0"/>
                <a:cs typeface="Times New Roman"/>
              </a:rPr>
              <a:t>New </a:t>
            </a:r>
            <a:r>
              <a:rPr lang="en-US" dirty="0">
                <a:ea typeface="ＭＳ Ｐゴシック" charset="0"/>
                <a:cs typeface="Times New Roman"/>
              </a:rPr>
              <a:t>application development</a:t>
            </a:r>
          </a:p>
          <a:p>
            <a:pPr lvl="1"/>
            <a:r>
              <a:rPr lang="en-US" dirty="0">
                <a:ea typeface="ＭＳ Ｐゴシック" charset="0"/>
                <a:cs typeface="Times New Roman"/>
              </a:rPr>
              <a:t>Analyze/Optimize external application</a:t>
            </a:r>
          </a:p>
          <a:p>
            <a:pPr lvl="1"/>
            <a:r>
              <a:rPr lang="en-GB" dirty="0">
                <a:ea typeface="ＭＳ Ｐゴシック" charset="0"/>
                <a:cs typeface="Times New Roman"/>
              </a:rPr>
              <a:t>Suspected bottlenecks</a:t>
            </a:r>
          </a:p>
          <a:p>
            <a:pPr eaLnBrk="1" hangingPunct="1"/>
            <a:r>
              <a:rPr lang="en-GB" dirty="0" smtClean="0">
                <a:ea typeface="ＭＳ Ｐゴシック" charset="0"/>
                <a:cs typeface="Times New Roman"/>
              </a:rPr>
              <a:t>First goal is an overview of …</a:t>
            </a:r>
          </a:p>
          <a:p>
            <a:pPr lvl="1"/>
            <a:r>
              <a:rPr lang="en-GB" dirty="0" smtClean="0">
                <a:ea typeface="ＭＳ Ｐゴシック" charset="0"/>
                <a:cs typeface="Times New Roman"/>
              </a:rPr>
              <a:t>Communication </a:t>
            </a:r>
            <a:r>
              <a:rPr lang="en-GB" dirty="0">
                <a:ea typeface="ＭＳ Ｐゴシック" charset="0"/>
                <a:cs typeface="Times New Roman"/>
              </a:rPr>
              <a:t>frequency and intensity</a:t>
            </a:r>
          </a:p>
          <a:p>
            <a:pPr lvl="1"/>
            <a:r>
              <a:rPr lang="en-GB" dirty="0">
                <a:ea typeface="ＭＳ Ｐゴシック" charset="0"/>
                <a:cs typeface="Times New Roman"/>
              </a:rPr>
              <a:t>Types and complexity of communication</a:t>
            </a:r>
          </a:p>
          <a:p>
            <a:pPr lvl="1"/>
            <a:r>
              <a:rPr lang="en-US" dirty="0">
                <a:ea typeface="ＭＳ Ｐゴシック" charset="0"/>
                <a:cs typeface="Times New Roman"/>
              </a:rPr>
              <a:t>S</a:t>
            </a:r>
            <a:r>
              <a:rPr lang="en-GB" dirty="0" err="1">
                <a:ea typeface="ＭＳ Ｐゴシック" charset="0"/>
                <a:cs typeface="Times New Roman"/>
              </a:rPr>
              <a:t>ource</a:t>
            </a:r>
            <a:r>
              <a:rPr lang="en-GB" dirty="0">
                <a:ea typeface="ＭＳ Ｐゴシック" charset="0"/>
                <a:cs typeface="Times New Roman"/>
              </a:rPr>
              <a:t> code locations of expensive MPI calls</a:t>
            </a:r>
          </a:p>
          <a:p>
            <a:pPr lvl="1"/>
            <a:r>
              <a:rPr lang="en-GB" dirty="0">
                <a:ea typeface="ＭＳ Ｐゴシック" charset="0"/>
                <a:cs typeface="Times New Roman"/>
              </a:rPr>
              <a:t>Differences between processes </a:t>
            </a:r>
            <a:endParaRPr lang="en-US" dirty="0">
              <a:ea typeface="ＭＳ Ｐゴシック" charset="0"/>
              <a:cs typeface="Times New Roman"/>
            </a:endParaRP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2F21A90-E327-C84D-81B5-071D4C5C9FC6}" type="slidenum">
              <a:rPr lang="en-US" smtClean="0"/>
              <a:pPr>
                <a:defRPr/>
              </a:pPr>
              <a:t>19</a:t>
            </a:fld>
            <a:endParaRPr lang="en-US"/>
          </a:p>
        </p:txBody>
      </p:sp>
    </p:spTree>
    <p:extLst>
      <p:ext uri="{BB962C8B-B14F-4D97-AF65-F5344CB8AC3E}">
        <p14:creationId xmlns:p14="http://schemas.microsoft.com/office/powerpoint/2010/main" val="42790573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51875" cy="874346"/>
          </a:xfrm>
        </p:spPr>
        <p:txBody>
          <a:bodyPr/>
          <a:lstStyle/>
          <a:p>
            <a:r>
              <a:rPr lang="en-US" b="1" i="1" dirty="0" smtClean="0"/>
              <a:t>Performance and Debugging Tools</a:t>
            </a:r>
            <a:endParaRPr lang="en-US" b="1" i="1" dirty="0"/>
          </a:p>
        </p:txBody>
      </p:sp>
      <p:sp>
        <p:nvSpPr>
          <p:cNvPr id="5" name="Content Placeholder 4"/>
          <p:cNvSpPr>
            <a:spLocks noGrp="1"/>
          </p:cNvSpPr>
          <p:nvPr>
            <p:ph sz="half" idx="1"/>
          </p:nvPr>
        </p:nvSpPr>
        <p:spPr>
          <a:xfrm>
            <a:off x="457200" y="1219200"/>
            <a:ext cx="4038600" cy="4525963"/>
          </a:xfrm>
        </p:spPr>
        <p:txBody>
          <a:bodyPr>
            <a:normAutofit/>
          </a:bodyPr>
          <a:lstStyle/>
          <a:p>
            <a:pPr marL="0" indent="0">
              <a:buNone/>
            </a:pPr>
            <a:r>
              <a:rPr lang="en-US" dirty="0" smtClean="0"/>
              <a:t>Performance Measurement and Analysis:</a:t>
            </a:r>
          </a:p>
          <a:p>
            <a:pPr lvl="1">
              <a:buFont typeface="Wingdings" charset="2"/>
              <a:buChar char="ü"/>
            </a:pPr>
            <a:r>
              <a:rPr lang="en-US" strike="sngStrike" dirty="0" err="1"/>
              <a:t>Open|SpeedShop</a:t>
            </a:r>
            <a:endParaRPr lang="en-US" strike="sngStrike" dirty="0"/>
          </a:p>
          <a:p>
            <a:pPr lvl="1">
              <a:buFont typeface="Wingdings" charset="2"/>
              <a:buChar char="ü"/>
            </a:pPr>
            <a:r>
              <a:rPr lang="en-US" strike="sngStrike" dirty="0" err="1"/>
              <a:t>HPCToolkit</a:t>
            </a:r>
            <a:endParaRPr lang="en-US" strike="sngStrike" dirty="0"/>
          </a:p>
          <a:p>
            <a:pPr lvl="1">
              <a:buFont typeface="Wingdings" charset="2"/>
              <a:buChar char="ü"/>
            </a:pPr>
            <a:r>
              <a:rPr lang="en-US" strike="sngStrike" dirty="0" err="1"/>
              <a:t>Vampir</a:t>
            </a:r>
            <a:endParaRPr lang="en-US" strike="sngStrike" dirty="0"/>
          </a:p>
          <a:p>
            <a:pPr lvl="1">
              <a:buFont typeface="Wingdings" charset="2"/>
              <a:buChar char="ü"/>
            </a:pPr>
            <a:r>
              <a:rPr lang="en-US" strike="sngStrike" dirty="0" err="1" smtClean="0"/>
              <a:t>Scalasca</a:t>
            </a:r>
            <a:endParaRPr lang="en-US" strike="sngStrike" dirty="0" smtClean="0"/>
          </a:p>
          <a:p>
            <a:pPr lvl="1">
              <a:buSzPct val="80000"/>
              <a:buFont typeface="Arial"/>
              <a:buChar char="❍"/>
            </a:pPr>
            <a:r>
              <a:rPr lang="en-US" dirty="0" smtClean="0"/>
              <a:t>Periscope</a:t>
            </a:r>
            <a:endParaRPr lang="en-US" dirty="0" smtClean="0"/>
          </a:p>
          <a:p>
            <a:pPr lvl="1">
              <a:buSzPct val="80000"/>
              <a:buFont typeface="Arial"/>
              <a:buChar char="❍"/>
            </a:pPr>
            <a:r>
              <a:rPr lang="en-US" dirty="0" err="1" smtClean="0"/>
              <a:t>mpiP</a:t>
            </a:r>
            <a:endParaRPr lang="en-US" dirty="0" smtClean="0"/>
          </a:p>
          <a:p>
            <a:pPr lvl="1">
              <a:buSzPct val="80000"/>
              <a:buFont typeface="Arial"/>
              <a:buChar char="❍"/>
            </a:pPr>
            <a:r>
              <a:rPr lang="en-US" dirty="0" err="1" smtClean="0"/>
              <a:t>Paraver</a:t>
            </a:r>
            <a:endParaRPr lang="en-US" dirty="0" smtClean="0"/>
          </a:p>
          <a:p>
            <a:pPr lvl="1">
              <a:buSzPct val="80000"/>
              <a:buFont typeface="Arial"/>
              <a:buChar char="❍"/>
            </a:pPr>
            <a:r>
              <a:rPr lang="en-US" dirty="0" err="1" smtClean="0"/>
              <a:t>PerfExpert</a:t>
            </a:r>
            <a:endParaRPr lang="en-US" dirty="0" smtClean="0"/>
          </a:p>
        </p:txBody>
      </p:sp>
      <p:sp>
        <p:nvSpPr>
          <p:cNvPr id="6" name="Content Placeholder 5"/>
          <p:cNvSpPr>
            <a:spLocks noGrp="1"/>
          </p:cNvSpPr>
          <p:nvPr>
            <p:ph sz="half" idx="2"/>
          </p:nvPr>
        </p:nvSpPr>
        <p:spPr>
          <a:xfrm>
            <a:off x="4648200" y="1219200"/>
            <a:ext cx="4038600" cy="4525963"/>
          </a:xfrm>
        </p:spPr>
        <p:txBody>
          <a:bodyPr>
            <a:normAutofit/>
          </a:bodyPr>
          <a:lstStyle/>
          <a:p>
            <a:pPr marL="0" indent="0">
              <a:buNone/>
            </a:pPr>
            <a:r>
              <a:rPr lang="en-US" dirty="0"/>
              <a:t>Modeling and prediction</a:t>
            </a:r>
          </a:p>
          <a:p>
            <a:pPr lvl="1">
              <a:buSzPct val="80000"/>
              <a:buFont typeface="Arial"/>
              <a:buChar char="❍"/>
            </a:pPr>
            <a:r>
              <a:rPr lang="en-US" dirty="0"/>
              <a:t>Prophesy</a:t>
            </a:r>
          </a:p>
          <a:p>
            <a:pPr lvl="1">
              <a:buSzPct val="80000"/>
              <a:buFont typeface="Arial"/>
              <a:buChar char="❍"/>
            </a:pPr>
            <a:r>
              <a:rPr lang="en-US" dirty="0" err="1"/>
              <a:t>MuMMI</a:t>
            </a:r>
            <a:endParaRPr lang="en-US" dirty="0"/>
          </a:p>
          <a:p>
            <a:pPr marL="0" indent="0">
              <a:buNone/>
            </a:pPr>
            <a:r>
              <a:rPr lang="en-US" dirty="0" err="1"/>
              <a:t>Autotuning</a:t>
            </a:r>
            <a:r>
              <a:rPr lang="en-US" dirty="0"/>
              <a:t> Frameworks</a:t>
            </a:r>
          </a:p>
          <a:p>
            <a:pPr lvl="1">
              <a:buSzPct val="80000"/>
              <a:buFont typeface="Arial"/>
              <a:buChar char="❍"/>
            </a:pPr>
            <a:r>
              <a:rPr lang="en-US" dirty="0"/>
              <a:t>Active Harmony</a:t>
            </a:r>
          </a:p>
          <a:p>
            <a:pPr lvl="1">
              <a:buSzPct val="80000"/>
              <a:buFont typeface="Arial"/>
              <a:buChar char="❍"/>
            </a:pPr>
            <a:r>
              <a:rPr lang="en-US" dirty="0" err="1"/>
              <a:t>Orio</a:t>
            </a:r>
            <a:r>
              <a:rPr lang="en-US" dirty="0"/>
              <a:t> and </a:t>
            </a:r>
            <a:r>
              <a:rPr lang="en-US" dirty="0" err="1"/>
              <a:t>Pbound</a:t>
            </a:r>
            <a:endParaRPr lang="en-US" dirty="0"/>
          </a:p>
          <a:p>
            <a:pPr marL="0" indent="0">
              <a:buNone/>
            </a:pPr>
            <a:r>
              <a:rPr lang="en-US" dirty="0"/>
              <a:t>Debugging</a:t>
            </a:r>
          </a:p>
          <a:p>
            <a:pPr lvl="1">
              <a:buSzPct val="80000"/>
              <a:buFont typeface="Arial"/>
              <a:buChar char="❍"/>
            </a:pPr>
            <a:r>
              <a:rPr lang="en-US" dirty="0" smtClean="0"/>
              <a:t>Stat</a:t>
            </a:r>
            <a:endParaRPr lang="en-US" dirty="0"/>
          </a:p>
        </p:txBody>
      </p:sp>
      <p:sp>
        <p:nvSpPr>
          <p:cNvPr id="3" name="Footer Placeholder 2"/>
          <p:cNvSpPr>
            <a:spLocks noGrp="1"/>
          </p:cNvSpPr>
          <p:nvPr>
            <p:ph type="ftr" sz="quarter" idx="11"/>
          </p:nvPr>
        </p:nvSpPr>
        <p:spPr/>
        <p:txBody>
          <a:bodyPr/>
          <a:lstStyle/>
          <a:p>
            <a:pPr>
              <a:defRPr/>
            </a:pPr>
            <a:r>
              <a:rPr lang="en-US" dirty="0" smtClean="0">
                <a:latin typeface="Times New Roman"/>
              </a:rPr>
              <a:t>Parallel Performance Tools: A Short Course, </a:t>
            </a:r>
            <a:r>
              <a:rPr lang="en-US" dirty="0" err="1" smtClean="0">
                <a:latin typeface="Times New Roman"/>
              </a:rPr>
              <a:t>Beihang</a:t>
            </a:r>
            <a:r>
              <a:rPr lang="en-US" dirty="0" smtClean="0">
                <a:latin typeface="Times New Roman"/>
              </a:rPr>
              <a:t> University, December 2-4, 2013</a:t>
            </a:r>
            <a:endParaRPr lang="en-US" dirty="0">
              <a:latin typeface="Times New Roman"/>
            </a:endParaRPr>
          </a:p>
        </p:txBody>
      </p:sp>
      <p:sp>
        <p:nvSpPr>
          <p:cNvPr id="4" name="Slide Number Placeholder 3"/>
          <p:cNvSpPr>
            <a:spLocks noGrp="1"/>
          </p:cNvSpPr>
          <p:nvPr>
            <p:ph type="sldNum" sz="quarter" idx="12"/>
          </p:nvPr>
        </p:nvSpPr>
        <p:spPr/>
        <p:txBody>
          <a:bodyPr/>
          <a:lstStyle/>
          <a:p>
            <a:pPr>
              <a:defRPr/>
            </a:pPr>
            <a:fld id="{F8E865A7-7678-F840-B2ED-A6879803B906}" type="slidenum">
              <a:rPr lang="en-US" smtClean="0"/>
              <a:pPr>
                <a:defRPr/>
              </a:pPr>
              <a:t>2</a:t>
            </a:fld>
            <a:endParaRPr lang="en-US"/>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ea typeface="ＭＳ Ｐゴシック" charset="0"/>
                <a:cs typeface="Times New Roman"/>
              </a:rPr>
              <a:t>Basic Principle of Profiling MPI </a:t>
            </a:r>
          </a:p>
        </p:txBody>
      </p:sp>
      <p:sp>
        <p:nvSpPr>
          <p:cNvPr id="17411" name="Content Placeholder 2"/>
          <p:cNvSpPr>
            <a:spLocks noGrp="1"/>
          </p:cNvSpPr>
          <p:nvPr>
            <p:ph idx="1"/>
          </p:nvPr>
        </p:nvSpPr>
        <p:spPr/>
        <p:txBody>
          <a:bodyPr>
            <a:normAutofit/>
          </a:bodyPr>
          <a:lstStyle/>
          <a:p>
            <a:r>
              <a:rPr lang="en-US" dirty="0" smtClean="0">
                <a:cs typeface="Times New Roman"/>
              </a:rPr>
              <a:t>Intercept </a:t>
            </a:r>
            <a:r>
              <a:rPr lang="en-US" dirty="0">
                <a:cs typeface="Times New Roman"/>
              </a:rPr>
              <a:t>all MPI API calls</a:t>
            </a:r>
          </a:p>
          <a:p>
            <a:pPr lvl="1"/>
            <a:r>
              <a:rPr lang="en-US" dirty="0" smtClean="0">
                <a:ea typeface="ＭＳ Ｐゴシック" charset="0"/>
                <a:cs typeface="Times New Roman"/>
              </a:rPr>
              <a:t>Using </a:t>
            </a:r>
            <a:r>
              <a:rPr lang="en-US" dirty="0">
                <a:ea typeface="ＭＳ Ｐゴシック" charset="0"/>
                <a:cs typeface="Times New Roman"/>
              </a:rPr>
              <a:t>wrappers for all MPI calls</a:t>
            </a:r>
          </a:p>
          <a:p>
            <a:r>
              <a:rPr lang="en-US" dirty="0">
                <a:cs typeface="Times New Roman"/>
              </a:rPr>
              <a:t>Aggregate statistics over time</a:t>
            </a:r>
          </a:p>
          <a:p>
            <a:pPr lvl="1"/>
            <a:r>
              <a:rPr lang="en-US" dirty="0" smtClean="0">
                <a:ea typeface="ＭＳ Ｐゴシック" charset="0"/>
                <a:cs typeface="Times New Roman"/>
              </a:rPr>
              <a:t>Number </a:t>
            </a:r>
            <a:r>
              <a:rPr lang="en-US" dirty="0">
                <a:ea typeface="ＭＳ Ｐゴシック" charset="0"/>
                <a:cs typeface="Times New Roman"/>
              </a:rPr>
              <a:t>of invocations</a:t>
            </a:r>
          </a:p>
          <a:p>
            <a:pPr lvl="1"/>
            <a:r>
              <a:rPr lang="en-US" dirty="0">
                <a:ea typeface="ＭＳ Ｐゴシック" charset="0"/>
                <a:cs typeface="Times New Roman"/>
              </a:rPr>
              <a:t>Data volume</a:t>
            </a:r>
          </a:p>
          <a:p>
            <a:pPr lvl="1"/>
            <a:r>
              <a:rPr lang="en-US" dirty="0">
                <a:ea typeface="ＭＳ Ｐゴシック" charset="0"/>
                <a:cs typeface="Times New Roman"/>
              </a:rPr>
              <a:t>Time spent during function </a:t>
            </a:r>
            <a:r>
              <a:rPr lang="en-US" dirty="0" smtClean="0">
                <a:ea typeface="ＭＳ Ｐゴシック" charset="0"/>
                <a:cs typeface="Times New Roman"/>
              </a:rPr>
              <a:t>execution</a:t>
            </a:r>
            <a:r>
              <a:rPr lang="en-US" dirty="0">
                <a:ea typeface="ＭＳ Ｐゴシック" charset="0"/>
                <a:cs typeface="Times New Roman"/>
              </a:rPr>
              <a:t>	</a:t>
            </a:r>
          </a:p>
          <a:p>
            <a:r>
              <a:rPr lang="en-US" dirty="0">
                <a:cs typeface="Times New Roman"/>
              </a:rPr>
              <a:t>Multiple aggregations options/</a:t>
            </a:r>
            <a:r>
              <a:rPr lang="en-US" dirty="0" smtClean="0">
                <a:cs typeface="Times New Roman"/>
              </a:rPr>
              <a:t>granularity</a:t>
            </a:r>
          </a:p>
          <a:p>
            <a:pPr lvl="1"/>
            <a:r>
              <a:rPr lang="en-US" dirty="0" smtClean="0">
                <a:cs typeface="Times New Roman"/>
              </a:rPr>
              <a:t>By </a:t>
            </a:r>
            <a:r>
              <a:rPr lang="en-US" dirty="0">
                <a:ea typeface="ＭＳ Ｐゴシック" charset="0"/>
                <a:cs typeface="Times New Roman"/>
              </a:rPr>
              <a:t>function name or type</a:t>
            </a:r>
          </a:p>
          <a:p>
            <a:pPr lvl="1"/>
            <a:r>
              <a:rPr lang="en-US" dirty="0">
                <a:ea typeface="ＭＳ Ｐゴシック" charset="0"/>
                <a:cs typeface="Times New Roman"/>
              </a:rPr>
              <a:t>By source code location (call stack)</a:t>
            </a:r>
          </a:p>
          <a:p>
            <a:pPr lvl="1"/>
            <a:r>
              <a:rPr lang="en-US" dirty="0">
                <a:ea typeface="ＭＳ Ｐゴシック" charset="0"/>
                <a:cs typeface="Times New Roman"/>
              </a:rPr>
              <a:t>By process rank</a:t>
            </a: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2F21A90-E327-C84D-81B5-071D4C5C9FC6}" type="slidenum">
              <a:rPr lang="en-US" smtClean="0"/>
              <a:pPr>
                <a:defRPr/>
              </a:pPr>
              <a:t>20</a:t>
            </a:fld>
            <a:endParaRPr lang="en-US"/>
          </a:p>
        </p:txBody>
      </p:sp>
    </p:spTree>
    <p:extLst>
      <p:ext uri="{BB962C8B-B14F-4D97-AF65-F5344CB8AC3E}">
        <p14:creationId xmlns:p14="http://schemas.microsoft.com/office/powerpoint/2010/main" val="14004439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dirty="0" err="1">
                <a:ea typeface="ＭＳ Ｐゴシック" charset="0"/>
                <a:cs typeface="Times New Roman"/>
              </a:rPr>
              <a:t>mpiP</a:t>
            </a:r>
            <a:r>
              <a:rPr lang="en-US" dirty="0">
                <a:ea typeface="ＭＳ Ｐゴシック" charset="0"/>
                <a:cs typeface="Times New Roman"/>
              </a:rPr>
              <a:t>: Efficient MPI Profiling</a:t>
            </a:r>
          </a:p>
        </p:txBody>
      </p:sp>
      <p:sp>
        <p:nvSpPr>
          <p:cNvPr id="18435" name="Content Placeholder 2"/>
          <p:cNvSpPr>
            <a:spLocks noGrp="1"/>
          </p:cNvSpPr>
          <p:nvPr>
            <p:ph idx="1"/>
          </p:nvPr>
        </p:nvSpPr>
        <p:spPr/>
        <p:txBody>
          <a:bodyPr>
            <a:normAutofit/>
          </a:bodyPr>
          <a:lstStyle/>
          <a:p>
            <a:r>
              <a:rPr lang="en-US" dirty="0">
                <a:cs typeface="Times New Roman"/>
              </a:rPr>
              <a:t>Open source MPI profiling library</a:t>
            </a:r>
          </a:p>
          <a:p>
            <a:pPr lvl="1"/>
            <a:r>
              <a:rPr lang="en-US" dirty="0" smtClean="0">
                <a:ea typeface="ＭＳ Ｐゴシック" charset="0"/>
                <a:cs typeface="Times New Roman"/>
              </a:rPr>
              <a:t>Developed </a:t>
            </a:r>
            <a:r>
              <a:rPr lang="en-US" dirty="0">
                <a:ea typeface="ＭＳ Ｐゴシック" charset="0"/>
                <a:cs typeface="Times New Roman"/>
              </a:rPr>
              <a:t>at LLNL, maintained by LLNL &amp; ORNL</a:t>
            </a:r>
          </a:p>
          <a:p>
            <a:pPr lvl="1"/>
            <a:r>
              <a:rPr lang="en-US" dirty="0">
                <a:ea typeface="ＭＳ Ｐゴシック" charset="0"/>
                <a:cs typeface="Times New Roman"/>
              </a:rPr>
              <a:t>Available from </a:t>
            </a:r>
            <a:r>
              <a:rPr lang="en-US" dirty="0" err="1">
                <a:ea typeface="ＭＳ Ｐゴシック" charset="0"/>
                <a:cs typeface="Times New Roman"/>
              </a:rPr>
              <a:t>sourceforge</a:t>
            </a:r>
            <a:endParaRPr lang="en-US" dirty="0">
              <a:ea typeface="ＭＳ Ｐゴシック" charset="0"/>
              <a:cs typeface="Times New Roman"/>
            </a:endParaRPr>
          </a:p>
          <a:p>
            <a:pPr lvl="1"/>
            <a:r>
              <a:rPr lang="en-US" dirty="0">
                <a:ea typeface="ＭＳ Ｐゴシック" charset="0"/>
                <a:cs typeface="Times New Roman"/>
              </a:rPr>
              <a:t>Works with any MPI library</a:t>
            </a:r>
          </a:p>
          <a:p>
            <a:r>
              <a:rPr lang="en-US" dirty="0">
                <a:cs typeface="Times New Roman"/>
              </a:rPr>
              <a:t>Easy-to-use and portable design</a:t>
            </a:r>
          </a:p>
          <a:p>
            <a:pPr lvl="1"/>
            <a:r>
              <a:rPr lang="en-US" dirty="0" smtClean="0">
                <a:ea typeface="ＭＳ Ｐゴシック" charset="0"/>
                <a:cs typeface="Times New Roman"/>
              </a:rPr>
              <a:t>Relies </a:t>
            </a:r>
            <a:r>
              <a:rPr lang="en-US" dirty="0">
                <a:ea typeface="ＭＳ Ｐゴシック" charset="0"/>
                <a:cs typeface="Times New Roman"/>
              </a:rPr>
              <a:t>on PMPI instrumentation</a:t>
            </a:r>
          </a:p>
          <a:p>
            <a:pPr lvl="1"/>
            <a:r>
              <a:rPr lang="en-US" dirty="0">
                <a:ea typeface="ＭＳ Ｐゴシック" charset="0"/>
                <a:cs typeface="Times New Roman"/>
              </a:rPr>
              <a:t>No additional tool daemons or support infrastructure</a:t>
            </a:r>
          </a:p>
          <a:p>
            <a:pPr lvl="1"/>
            <a:r>
              <a:rPr lang="en-US" dirty="0">
                <a:ea typeface="ＭＳ Ｐゴシック" charset="0"/>
                <a:cs typeface="Times New Roman"/>
              </a:rPr>
              <a:t>Single text file as output</a:t>
            </a:r>
          </a:p>
          <a:p>
            <a:pPr lvl="1"/>
            <a:r>
              <a:rPr lang="en-US" dirty="0">
                <a:ea typeface="ＭＳ Ｐゴシック" charset="0"/>
                <a:cs typeface="Times New Roman"/>
              </a:rPr>
              <a:t>Optional: GUI </a:t>
            </a:r>
            <a:r>
              <a:rPr lang="en-US" dirty="0" smtClean="0">
                <a:ea typeface="ＭＳ Ｐゴシック" charset="0"/>
                <a:cs typeface="Times New Roman"/>
              </a:rPr>
              <a:t>viewer</a:t>
            </a:r>
            <a:endParaRPr lang="en-US" dirty="0">
              <a:ea typeface="ＭＳ Ｐゴシック" charset="0"/>
              <a:cs typeface="Times New Roman"/>
            </a:endParaRP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2F21A90-E327-C84D-81B5-071D4C5C9FC6}" type="slidenum">
              <a:rPr lang="en-US" smtClean="0"/>
              <a:pPr>
                <a:defRPr/>
              </a:pPr>
              <a:t>21</a:t>
            </a:fld>
            <a:endParaRPr lang="en-US"/>
          </a:p>
        </p:txBody>
      </p:sp>
    </p:spTree>
    <p:extLst>
      <p:ext uri="{BB962C8B-B14F-4D97-AF65-F5344CB8AC3E}">
        <p14:creationId xmlns:p14="http://schemas.microsoft.com/office/powerpoint/2010/main" val="366881922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ea typeface="ＭＳ Ｐゴシック" charset="0"/>
                <a:cs typeface="Times New Roman"/>
              </a:rPr>
              <a:t>Running with </a:t>
            </a:r>
            <a:r>
              <a:rPr lang="en-US" dirty="0" err="1">
                <a:ea typeface="ＭＳ Ｐゴシック" charset="0"/>
                <a:cs typeface="Times New Roman"/>
              </a:rPr>
              <a:t>mpiP</a:t>
            </a:r>
            <a:r>
              <a:rPr lang="en-US" dirty="0">
                <a:ea typeface="ＭＳ Ｐゴシック" charset="0"/>
                <a:cs typeface="Times New Roman"/>
              </a:rPr>
              <a:t> 101 / Experimental Setup</a:t>
            </a:r>
          </a:p>
        </p:txBody>
      </p:sp>
      <p:sp>
        <p:nvSpPr>
          <p:cNvPr id="19459" name="Content Placeholder 2"/>
          <p:cNvSpPr>
            <a:spLocks noGrp="1"/>
          </p:cNvSpPr>
          <p:nvPr>
            <p:ph idx="1"/>
          </p:nvPr>
        </p:nvSpPr>
        <p:spPr/>
        <p:txBody>
          <a:bodyPr>
            <a:normAutofit/>
          </a:bodyPr>
          <a:lstStyle/>
          <a:p>
            <a:r>
              <a:rPr lang="en-US" dirty="0" err="1">
                <a:cs typeface="Times New Roman"/>
              </a:rPr>
              <a:t>mpiP</a:t>
            </a:r>
            <a:r>
              <a:rPr lang="en-US" dirty="0">
                <a:cs typeface="Times New Roman"/>
              </a:rPr>
              <a:t> works on binary files</a:t>
            </a:r>
          </a:p>
          <a:p>
            <a:pPr lvl="1"/>
            <a:r>
              <a:rPr lang="en-US" dirty="0" smtClean="0">
                <a:ea typeface="ＭＳ Ｐゴシック" charset="0"/>
                <a:cs typeface="Times New Roman"/>
              </a:rPr>
              <a:t>Uses </a:t>
            </a:r>
            <a:r>
              <a:rPr lang="en-US" dirty="0">
                <a:ea typeface="ＭＳ Ｐゴシック" charset="0"/>
                <a:cs typeface="Times New Roman"/>
              </a:rPr>
              <a:t>standard development chain</a:t>
            </a:r>
          </a:p>
          <a:p>
            <a:pPr lvl="1"/>
            <a:r>
              <a:rPr lang="en-US" dirty="0">
                <a:ea typeface="ＭＳ Ｐゴシック" charset="0"/>
                <a:cs typeface="Times New Roman"/>
              </a:rPr>
              <a:t>Use of </a:t>
            </a:r>
            <a:r>
              <a:rPr lang="ja-JP" altLang="en-US" dirty="0">
                <a:ea typeface="ＭＳ Ｐゴシック" charset="0"/>
                <a:cs typeface="Times New Roman"/>
              </a:rPr>
              <a:t>“</a:t>
            </a:r>
            <a:r>
              <a:rPr lang="en-US" dirty="0">
                <a:ea typeface="ＭＳ Ｐゴシック" charset="0"/>
                <a:cs typeface="Times New Roman"/>
              </a:rPr>
              <a:t>-g</a:t>
            </a:r>
            <a:r>
              <a:rPr lang="ja-JP" altLang="en-US" dirty="0">
                <a:ea typeface="ＭＳ Ｐゴシック" charset="0"/>
                <a:cs typeface="Times New Roman"/>
              </a:rPr>
              <a:t>”</a:t>
            </a:r>
            <a:r>
              <a:rPr lang="en-US" dirty="0">
                <a:ea typeface="ＭＳ Ｐゴシック" charset="0"/>
                <a:cs typeface="Times New Roman"/>
              </a:rPr>
              <a:t> recommended</a:t>
            </a:r>
          </a:p>
          <a:p>
            <a:r>
              <a:rPr lang="en-US" dirty="0">
                <a:cs typeface="Times New Roman"/>
              </a:rPr>
              <a:t>Run option 1: Relink </a:t>
            </a:r>
          </a:p>
          <a:p>
            <a:pPr lvl="1"/>
            <a:r>
              <a:rPr lang="en-US" dirty="0" smtClean="0">
                <a:ea typeface="ＭＳ Ｐゴシック" charset="0"/>
                <a:cs typeface="Times New Roman"/>
              </a:rPr>
              <a:t>Specify </a:t>
            </a:r>
            <a:r>
              <a:rPr lang="en-US" dirty="0" err="1">
                <a:ea typeface="ＭＳ Ｐゴシック" charset="0"/>
                <a:cs typeface="Times New Roman"/>
              </a:rPr>
              <a:t>libmpi.a</a:t>
            </a:r>
            <a:r>
              <a:rPr lang="en-US" dirty="0">
                <a:ea typeface="ＭＳ Ｐゴシック" charset="0"/>
                <a:cs typeface="Times New Roman"/>
              </a:rPr>
              <a:t>/.so on the link line</a:t>
            </a:r>
          </a:p>
          <a:p>
            <a:pPr lvl="1"/>
            <a:r>
              <a:rPr lang="en-US" dirty="0">
                <a:ea typeface="ＭＳ Ｐゴシック" charset="0"/>
                <a:cs typeface="Times New Roman"/>
              </a:rPr>
              <a:t>Portable solution, but requires object files</a:t>
            </a:r>
          </a:p>
          <a:p>
            <a:r>
              <a:rPr lang="en-US" dirty="0">
                <a:cs typeface="Times New Roman"/>
              </a:rPr>
              <a:t>Run option 2: library preload</a:t>
            </a:r>
          </a:p>
          <a:p>
            <a:pPr lvl="1"/>
            <a:r>
              <a:rPr lang="en-US" dirty="0" smtClean="0">
                <a:ea typeface="ＭＳ Ｐゴシック" charset="0"/>
                <a:cs typeface="Times New Roman"/>
              </a:rPr>
              <a:t>Set </a:t>
            </a:r>
            <a:r>
              <a:rPr lang="en-US" dirty="0">
                <a:ea typeface="ＭＳ Ｐゴシック" charset="0"/>
                <a:cs typeface="Times New Roman"/>
              </a:rPr>
              <a:t>preload variable (e.g., LD_PRELOAD) to </a:t>
            </a:r>
            <a:r>
              <a:rPr lang="en-US" dirty="0" err="1">
                <a:ea typeface="ＭＳ Ｐゴシック" charset="0"/>
                <a:cs typeface="Times New Roman"/>
              </a:rPr>
              <a:t>mpiP</a:t>
            </a:r>
            <a:endParaRPr lang="en-US" dirty="0">
              <a:ea typeface="ＭＳ Ｐゴシック" charset="0"/>
              <a:cs typeface="Times New Roman"/>
            </a:endParaRPr>
          </a:p>
          <a:p>
            <a:pPr lvl="1"/>
            <a:r>
              <a:rPr lang="en-US" dirty="0">
                <a:ea typeface="ＭＳ Ｐゴシック" charset="0"/>
                <a:cs typeface="Times New Roman"/>
              </a:rPr>
              <a:t>Transparent, but only on supported systems</a:t>
            </a: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2F21A90-E327-C84D-81B5-071D4C5C9FC6}" type="slidenum">
              <a:rPr lang="en-US" smtClean="0"/>
              <a:pPr>
                <a:defRPr/>
              </a:pPr>
              <a:t>22</a:t>
            </a:fld>
            <a:endParaRPr lang="en-US"/>
          </a:p>
        </p:txBody>
      </p:sp>
    </p:spTree>
    <p:extLst>
      <p:ext uri="{BB962C8B-B14F-4D97-AF65-F5344CB8AC3E}">
        <p14:creationId xmlns:p14="http://schemas.microsoft.com/office/powerpoint/2010/main" val="73254557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ea typeface="ＭＳ Ｐゴシック" charset="0"/>
                <a:cs typeface="Times New Roman"/>
              </a:rPr>
              <a:t>Running with </a:t>
            </a:r>
            <a:r>
              <a:rPr lang="en-US" dirty="0" err="1">
                <a:ea typeface="ＭＳ Ｐゴシック" charset="0"/>
                <a:cs typeface="Times New Roman"/>
              </a:rPr>
              <a:t>mpiP</a:t>
            </a:r>
            <a:r>
              <a:rPr lang="en-US" dirty="0">
                <a:ea typeface="ＭＳ Ｐゴシック" charset="0"/>
                <a:cs typeface="Times New Roman"/>
              </a:rPr>
              <a:t> 101 / Running</a:t>
            </a:r>
          </a:p>
        </p:txBody>
      </p:sp>
      <p:sp>
        <p:nvSpPr>
          <p:cNvPr id="6" name="Document 5"/>
          <p:cNvSpPr/>
          <p:nvPr/>
        </p:nvSpPr>
        <p:spPr bwMode="auto">
          <a:xfrm>
            <a:off x="228600" y="1219200"/>
            <a:ext cx="4267200" cy="4876800"/>
          </a:xfrm>
          <a:prstGeom prst="flowChartDocument">
            <a:avLst/>
          </a:prstGeom>
          <a:solidFill>
            <a:schemeClr val="tx1"/>
          </a:solidFill>
          <a:ln w="9525" cap="flat" cmpd="sng" algn="ctr">
            <a:solidFill>
              <a:schemeClr val="bg1"/>
            </a:solidFill>
            <a:prstDash val="solid"/>
            <a:round/>
            <a:headEnd type="none" w="med" len="med"/>
            <a:tailEnd type="none" w="med" len="med"/>
          </a:ln>
          <a:effectLst>
            <a:outerShdw blurRad="50800" dist="38100" dir="2700000" sx="101000" sy="101000" algn="tl" rotWithShape="0">
              <a:srgbClr val="000000">
                <a:alpha val="43000"/>
              </a:srgbClr>
            </a:outerShdw>
          </a:effectLst>
        </p:spPr>
      </p:sp>
      <p:sp>
        <p:nvSpPr>
          <p:cNvPr id="20484" name="Rectangle 7"/>
          <p:cNvSpPr>
            <a:spLocks noChangeArrowheads="1"/>
          </p:cNvSpPr>
          <p:nvPr/>
        </p:nvSpPr>
        <p:spPr bwMode="auto">
          <a:xfrm>
            <a:off x="304800" y="1331913"/>
            <a:ext cx="4267200"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a:solidFill>
                  <a:schemeClr val="bg1"/>
                </a:solidFill>
              </a:rPr>
              <a:t>bash-3.2$ srun –n4 smg2000</a:t>
            </a:r>
          </a:p>
          <a:p>
            <a:r>
              <a:rPr lang="en-US" sz="1200">
                <a:solidFill>
                  <a:srgbClr val="FFFF00"/>
                </a:solidFill>
              </a:rPr>
              <a:t>mpiP: </a:t>
            </a:r>
          </a:p>
          <a:p>
            <a:r>
              <a:rPr lang="en-US" sz="1200">
                <a:solidFill>
                  <a:srgbClr val="FFFF00"/>
                </a:solidFill>
              </a:rPr>
              <a:t>mpiP: </a:t>
            </a:r>
          </a:p>
          <a:p>
            <a:r>
              <a:rPr lang="en-US" sz="1200">
                <a:solidFill>
                  <a:srgbClr val="FFFF00"/>
                </a:solidFill>
              </a:rPr>
              <a:t>mpiP: mpiP V3.1.2 (Build Dec 16 2008/17:31:26)</a:t>
            </a:r>
          </a:p>
          <a:p>
            <a:r>
              <a:rPr lang="en-US" sz="1200">
                <a:solidFill>
                  <a:srgbClr val="FFFF00"/>
                </a:solidFill>
              </a:rPr>
              <a:t>mpiP: Direct questions and errors to mpip-help@lists.sourceforge.net</a:t>
            </a:r>
          </a:p>
          <a:p>
            <a:r>
              <a:rPr lang="en-US" sz="1200">
                <a:solidFill>
                  <a:srgbClr val="FFFF00"/>
                </a:solidFill>
              </a:rPr>
              <a:t>mpiP: </a:t>
            </a:r>
          </a:p>
          <a:p>
            <a:r>
              <a:rPr lang="en-US" sz="1200">
                <a:solidFill>
                  <a:schemeClr val="bg1"/>
                </a:solidFill>
              </a:rPr>
              <a:t>Running with these driver parameters:</a:t>
            </a:r>
          </a:p>
          <a:p>
            <a:r>
              <a:rPr lang="en-US" sz="1200">
                <a:solidFill>
                  <a:schemeClr val="bg1"/>
                </a:solidFill>
              </a:rPr>
              <a:t>  (nx, ny, nz)    = (60, 60, 60)</a:t>
            </a:r>
          </a:p>
          <a:p>
            <a:r>
              <a:rPr lang="en-US" sz="1200">
                <a:solidFill>
                  <a:schemeClr val="bg1"/>
                </a:solidFill>
              </a:rPr>
              <a:t>  (Px, Py, Pz)    = (4, 1, 1)</a:t>
            </a:r>
          </a:p>
          <a:p>
            <a:r>
              <a:rPr lang="en-US" sz="1200">
                <a:solidFill>
                  <a:schemeClr val="bg1"/>
                </a:solidFill>
              </a:rPr>
              <a:t>  (bx, by, bz)    = (1, 1, 1)</a:t>
            </a:r>
          </a:p>
          <a:p>
            <a:r>
              <a:rPr lang="en-US" sz="1200">
                <a:solidFill>
                  <a:schemeClr val="bg1"/>
                </a:solidFill>
              </a:rPr>
              <a:t>  (cx, cy, cz)    = (1.000000, 1.000000, 1.000000)</a:t>
            </a:r>
          </a:p>
          <a:p>
            <a:r>
              <a:rPr lang="en-US" sz="1200">
                <a:solidFill>
                  <a:schemeClr val="bg1"/>
                </a:solidFill>
              </a:rPr>
              <a:t>  (n_pre, n_post) = (1, 1)</a:t>
            </a:r>
          </a:p>
          <a:p>
            <a:r>
              <a:rPr lang="en-US" sz="1200">
                <a:solidFill>
                  <a:schemeClr val="bg1"/>
                </a:solidFill>
              </a:rPr>
              <a:t>  dim             = 3</a:t>
            </a:r>
          </a:p>
          <a:p>
            <a:r>
              <a:rPr lang="en-US" sz="1200">
                <a:solidFill>
                  <a:schemeClr val="bg1"/>
                </a:solidFill>
              </a:rPr>
              <a:t>  solver ID       = 0</a:t>
            </a:r>
          </a:p>
          <a:p>
            <a:r>
              <a:rPr lang="en-US" sz="1200">
                <a:solidFill>
                  <a:schemeClr val="bg1"/>
                </a:solidFill>
              </a:rPr>
              <a:t>=============================================</a:t>
            </a:r>
          </a:p>
          <a:p>
            <a:r>
              <a:rPr lang="en-US" sz="1200">
                <a:solidFill>
                  <a:schemeClr val="bg1"/>
                </a:solidFill>
              </a:rPr>
              <a:t>Struct Interface:</a:t>
            </a:r>
          </a:p>
          <a:p>
            <a:r>
              <a:rPr lang="en-US" sz="1200">
                <a:solidFill>
                  <a:schemeClr val="bg1"/>
                </a:solidFill>
              </a:rPr>
              <a:t>=============================================</a:t>
            </a:r>
          </a:p>
          <a:p>
            <a:r>
              <a:rPr lang="en-US" sz="1200">
                <a:solidFill>
                  <a:schemeClr val="bg1"/>
                </a:solidFill>
              </a:rPr>
              <a:t>Struct Interface:</a:t>
            </a:r>
          </a:p>
          <a:p>
            <a:r>
              <a:rPr lang="en-US" sz="1200">
                <a:solidFill>
                  <a:schemeClr val="bg1"/>
                </a:solidFill>
              </a:rPr>
              <a:t>  wall clock time = 0.075800 seconds</a:t>
            </a:r>
          </a:p>
          <a:p>
            <a:r>
              <a:rPr lang="en-US" sz="1200">
                <a:solidFill>
                  <a:schemeClr val="bg1"/>
                </a:solidFill>
              </a:rPr>
              <a:t>  cpu clock time  = 0.080000 seconds</a:t>
            </a:r>
          </a:p>
          <a:p>
            <a:endParaRPr lang="en-US" sz="1200">
              <a:solidFill>
                <a:schemeClr val="bg1"/>
              </a:solidFill>
            </a:endParaRPr>
          </a:p>
        </p:txBody>
      </p:sp>
      <p:sp>
        <p:nvSpPr>
          <p:cNvPr id="9" name="Document 8"/>
          <p:cNvSpPr/>
          <p:nvPr/>
        </p:nvSpPr>
        <p:spPr bwMode="auto">
          <a:xfrm flipH="1" flipV="1">
            <a:off x="4572000" y="1066800"/>
            <a:ext cx="4267200" cy="4876800"/>
          </a:xfrm>
          <a:prstGeom prst="flowChartDocument">
            <a:avLst/>
          </a:prstGeom>
          <a:solidFill>
            <a:schemeClr val="tx1"/>
          </a:solidFill>
          <a:ln w="9525" cap="flat" cmpd="sng" algn="ctr">
            <a:solidFill>
              <a:schemeClr val="bg1"/>
            </a:solidFill>
            <a:prstDash val="solid"/>
            <a:round/>
            <a:headEnd type="none" w="med" len="med"/>
            <a:tailEnd type="none" w="med" len="med"/>
          </a:ln>
          <a:effectLst>
            <a:outerShdw blurRad="50800" dist="38100" dir="2700000" sx="101000" sy="101000" algn="tl" rotWithShape="0">
              <a:srgbClr val="000000">
                <a:alpha val="43000"/>
              </a:srgbClr>
            </a:outerShdw>
          </a:effectLst>
        </p:spPr>
      </p:sp>
      <p:sp>
        <p:nvSpPr>
          <p:cNvPr id="20486" name="Rectangle 9"/>
          <p:cNvSpPr>
            <a:spLocks noChangeArrowheads="1"/>
          </p:cNvSpPr>
          <p:nvPr/>
        </p:nvSpPr>
        <p:spPr bwMode="auto">
          <a:xfrm>
            <a:off x="4572000" y="2081213"/>
            <a:ext cx="426720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a:solidFill>
                  <a:schemeClr val="bg1"/>
                </a:solidFill>
              </a:rPr>
              <a:t>=============================================</a:t>
            </a:r>
          </a:p>
          <a:p>
            <a:r>
              <a:rPr lang="en-US" sz="1200">
                <a:solidFill>
                  <a:schemeClr val="bg1"/>
                </a:solidFill>
              </a:rPr>
              <a:t>Setup phase times:</a:t>
            </a:r>
          </a:p>
          <a:p>
            <a:r>
              <a:rPr lang="en-US" sz="1200">
                <a:solidFill>
                  <a:schemeClr val="bg1"/>
                </a:solidFill>
              </a:rPr>
              <a:t>=============================================</a:t>
            </a:r>
          </a:p>
          <a:p>
            <a:r>
              <a:rPr lang="en-US" sz="1200">
                <a:solidFill>
                  <a:schemeClr val="bg1"/>
                </a:solidFill>
              </a:rPr>
              <a:t>SMG Setup:</a:t>
            </a:r>
          </a:p>
          <a:p>
            <a:r>
              <a:rPr lang="en-US" sz="1200">
                <a:solidFill>
                  <a:schemeClr val="bg1"/>
                </a:solidFill>
              </a:rPr>
              <a:t>  wall clock time = 1.473074 seconds</a:t>
            </a:r>
          </a:p>
          <a:p>
            <a:r>
              <a:rPr lang="en-US" sz="1200">
                <a:solidFill>
                  <a:schemeClr val="bg1"/>
                </a:solidFill>
              </a:rPr>
              <a:t>  cpu clock time  = 1.470000 seconds</a:t>
            </a:r>
          </a:p>
          <a:p>
            <a:r>
              <a:rPr lang="en-US" sz="1200">
                <a:solidFill>
                  <a:schemeClr val="bg1"/>
                </a:solidFill>
              </a:rPr>
              <a:t>=============================================</a:t>
            </a:r>
          </a:p>
          <a:p>
            <a:r>
              <a:rPr lang="en-US" sz="1200">
                <a:solidFill>
                  <a:schemeClr val="bg1"/>
                </a:solidFill>
              </a:rPr>
              <a:t>Solve phase times:</a:t>
            </a:r>
          </a:p>
          <a:p>
            <a:r>
              <a:rPr lang="en-US" sz="1200">
                <a:solidFill>
                  <a:schemeClr val="bg1"/>
                </a:solidFill>
              </a:rPr>
              <a:t>=============================================</a:t>
            </a:r>
          </a:p>
          <a:p>
            <a:r>
              <a:rPr lang="en-US" sz="1200">
                <a:solidFill>
                  <a:schemeClr val="bg1"/>
                </a:solidFill>
              </a:rPr>
              <a:t>SMG Solve:</a:t>
            </a:r>
          </a:p>
          <a:p>
            <a:r>
              <a:rPr lang="en-US" sz="1200">
                <a:solidFill>
                  <a:schemeClr val="bg1"/>
                </a:solidFill>
              </a:rPr>
              <a:t>  wall clock time = 8.176930 seconds</a:t>
            </a:r>
          </a:p>
          <a:p>
            <a:r>
              <a:rPr lang="en-US" sz="1200">
                <a:solidFill>
                  <a:schemeClr val="bg1"/>
                </a:solidFill>
              </a:rPr>
              <a:t>  cpu clock time  = 8.180000 seconds</a:t>
            </a:r>
          </a:p>
          <a:p>
            <a:endParaRPr lang="en-US" sz="1200">
              <a:solidFill>
                <a:schemeClr val="bg1"/>
              </a:solidFill>
            </a:endParaRPr>
          </a:p>
          <a:p>
            <a:r>
              <a:rPr lang="en-US" sz="1200">
                <a:solidFill>
                  <a:schemeClr val="bg1"/>
                </a:solidFill>
              </a:rPr>
              <a:t>Iterations = 7</a:t>
            </a:r>
          </a:p>
          <a:p>
            <a:r>
              <a:rPr lang="en-US" sz="1200">
                <a:solidFill>
                  <a:schemeClr val="bg1"/>
                </a:solidFill>
              </a:rPr>
              <a:t>Final Relative Residual Norm = 1.459319e-07</a:t>
            </a:r>
          </a:p>
          <a:p>
            <a:endParaRPr lang="en-US" sz="1200">
              <a:solidFill>
                <a:schemeClr val="bg1"/>
              </a:solidFill>
            </a:endParaRPr>
          </a:p>
          <a:p>
            <a:r>
              <a:rPr lang="en-US" sz="1200">
                <a:solidFill>
                  <a:srgbClr val="FFFF00"/>
                </a:solidFill>
              </a:rPr>
              <a:t>mpiP: </a:t>
            </a:r>
          </a:p>
          <a:p>
            <a:r>
              <a:rPr lang="en-US" sz="1200">
                <a:solidFill>
                  <a:srgbClr val="FFFF00"/>
                </a:solidFill>
              </a:rPr>
              <a:t>mpiP: Storing mpiP output in [./smg2000-p.4.11612.1.mpiP].</a:t>
            </a:r>
          </a:p>
          <a:p>
            <a:r>
              <a:rPr lang="en-US" sz="1200">
                <a:solidFill>
                  <a:srgbClr val="FFFF00"/>
                </a:solidFill>
              </a:rPr>
              <a:t>mpiP: </a:t>
            </a:r>
          </a:p>
          <a:p>
            <a:r>
              <a:rPr lang="en-US" sz="1200">
                <a:solidFill>
                  <a:schemeClr val="bg1"/>
                </a:solidFill>
              </a:rPr>
              <a:t>bash-3.2$ </a:t>
            </a:r>
          </a:p>
        </p:txBody>
      </p:sp>
      <p:sp>
        <p:nvSpPr>
          <p:cNvPr id="20487" name="Right Brace 10"/>
          <p:cNvSpPr>
            <a:spLocks/>
          </p:cNvSpPr>
          <p:nvPr/>
        </p:nvSpPr>
        <p:spPr bwMode="auto">
          <a:xfrm>
            <a:off x="3810000" y="1371600"/>
            <a:ext cx="381000" cy="1295400"/>
          </a:xfrm>
          <a:prstGeom prst="rightBrace">
            <a:avLst>
              <a:gd name="adj1" fmla="val 8327"/>
              <a:gd name="adj2" fmla="val 50000"/>
            </a:avLst>
          </a:prstGeom>
          <a:noFill/>
          <a:ln w="76200">
            <a:solidFill>
              <a:srgbClr val="F53D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Rectangle 11"/>
          <p:cNvSpPr/>
          <p:nvPr/>
        </p:nvSpPr>
        <p:spPr bwMode="auto">
          <a:xfrm>
            <a:off x="4114800" y="1676400"/>
            <a:ext cx="1752600" cy="533400"/>
          </a:xfrm>
          <a:prstGeom prst="rect">
            <a:avLst/>
          </a:prstGeom>
          <a:solidFill>
            <a:srgbClr val="F53D00"/>
          </a:solidFill>
          <a:ln w="9525" cap="flat" cmpd="sng" algn="ctr">
            <a:solidFill>
              <a:srgbClr val="B82E00"/>
            </a:solidFill>
            <a:prstDash val="solid"/>
            <a:round/>
            <a:headEnd type="none" w="med" len="med"/>
            <a:tailEnd type="none" w="med" len="med"/>
          </a:ln>
          <a:effectLst>
            <a:glow rad="101600">
              <a:srgbClr val="FFFF00">
                <a:alpha val="75000"/>
              </a:srgbClr>
            </a:glow>
          </a:effectLst>
        </p:spPr>
        <p:txBody>
          <a:bodyPr anchor="ct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a:solidFill>
                  <a:srgbClr val="FFFFFF"/>
                </a:solidFill>
              </a:rPr>
              <a:t>Header</a:t>
            </a:r>
          </a:p>
        </p:txBody>
      </p:sp>
      <p:sp>
        <p:nvSpPr>
          <p:cNvPr id="20491" name="Right Brace 12"/>
          <p:cNvSpPr>
            <a:spLocks/>
          </p:cNvSpPr>
          <p:nvPr/>
        </p:nvSpPr>
        <p:spPr bwMode="auto">
          <a:xfrm flipH="1">
            <a:off x="4343400" y="5029200"/>
            <a:ext cx="381000" cy="838200"/>
          </a:xfrm>
          <a:prstGeom prst="rightBrace">
            <a:avLst>
              <a:gd name="adj1" fmla="val 8331"/>
              <a:gd name="adj2" fmla="val 50000"/>
            </a:avLst>
          </a:prstGeom>
          <a:noFill/>
          <a:ln w="76200">
            <a:solidFill>
              <a:srgbClr val="F53D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Rectangle 13"/>
          <p:cNvSpPr/>
          <p:nvPr/>
        </p:nvSpPr>
        <p:spPr bwMode="auto">
          <a:xfrm flipH="1">
            <a:off x="2438400" y="5181600"/>
            <a:ext cx="1981200" cy="533400"/>
          </a:xfrm>
          <a:prstGeom prst="rect">
            <a:avLst/>
          </a:prstGeom>
          <a:solidFill>
            <a:srgbClr val="F53D00"/>
          </a:solidFill>
          <a:ln w="9525" cap="flat" cmpd="sng" algn="ctr">
            <a:solidFill>
              <a:srgbClr val="B82E00"/>
            </a:solidFill>
            <a:prstDash val="solid"/>
            <a:round/>
            <a:headEnd type="none" w="med" len="med"/>
            <a:tailEnd type="none" w="med" len="med"/>
          </a:ln>
          <a:effectLst>
            <a:glow rad="101600">
              <a:srgbClr val="FFFF00">
                <a:alpha val="75000"/>
              </a:srgbClr>
            </a:glow>
          </a:effectLst>
        </p:spPr>
        <p:txBody>
          <a:bodyPr anchor="ct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a:solidFill>
                  <a:srgbClr val="FFFFFF"/>
                </a:solidFill>
              </a:rPr>
              <a:t>Output File</a:t>
            </a: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8E865A7-7678-F840-B2ED-A6879803B906}" type="slidenum">
              <a:rPr lang="en-US" smtClean="0"/>
              <a:pPr>
                <a:defRPr/>
              </a:pPr>
              <a:t>23</a:t>
            </a:fld>
            <a:endParaRPr lang="en-US"/>
          </a:p>
        </p:txBody>
      </p:sp>
    </p:spTree>
    <p:extLst>
      <p:ext uri="{BB962C8B-B14F-4D97-AF65-F5344CB8AC3E}">
        <p14:creationId xmlns:p14="http://schemas.microsoft.com/office/powerpoint/2010/main" val="340544662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err="1">
                <a:ea typeface="ＭＳ Ｐゴシック" charset="0"/>
                <a:cs typeface="Times New Roman"/>
              </a:rPr>
              <a:t>mpiP</a:t>
            </a:r>
            <a:r>
              <a:rPr lang="en-US" dirty="0">
                <a:ea typeface="ＭＳ Ｐゴシック" charset="0"/>
                <a:cs typeface="Times New Roman"/>
              </a:rPr>
              <a:t> 101 / Output – Metadata</a:t>
            </a:r>
          </a:p>
        </p:txBody>
      </p:sp>
      <p:sp>
        <p:nvSpPr>
          <p:cNvPr id="21507" name="Horizontal Scroll 3"/>
          <p:cNvSpPr>
            <a:spLocks noChangeArrowheads="1"/>
          </p:cNvSpPr>
          <p:nvPr/>
        </p:nvSpPr>
        <p:spPr bwMode="auto">
          <a:xfrm>
            <a:off x="381000" y="685800"/>
            <a:ext cx="8229600" cy="5562600"/>
          </a:xfrm>
          <a:prstGeom prst="horizontalScroll">
            <a:avLst>
              <a:gd name="adj" fmla="val 3889"/>
            </a:avLst>
          </a:prstGeom>
          <a:solidFill>
            <a:srgbClr val="FFFFDF"/>
          </a:solidFill>
          <a:ln w="9525">
            <a:solidFill>
              <a:schemeClr val="tx1"/>
            </a:solidFill>
            <a:round/>
            <a:headEnd/>
            <a:tailEnd/>
          </a:ln>
        </p:spPr>
        <p:txBody>
          <a:bodyPr/>
          <a:lstStyle/>
          <a:p>
            <a:r>
              <a:rPr lang="en-US" sz="1600">
                <a:latin typeface="Courier" charset="0"/>
                <a:cs typeface="Courier" charset="0"/>
              </a:rPr>
              <a:t>@ mpiP</a:t>
            </a:r>
          </a:p>
          <a:p>
            <a:r>
              <a:rPr lang="en-US" sz="1600">
                <a:latin typeface="Courier" charset="0"/>
                <a:cs typeface="Courier" charset="0"/>
              </a:rPr>
              <a:t>@ Command : ./smg2000-p -n 60 60 60 </a:t>
            </a:r>
          </a:p>
          <a:p>
            <a:r>
              <a:rPr lang="en-US" sz="1600">
                <a:latin typeface="Courier" charset="0"/>
                <a:cs typeface="Courier" charset="0"/>
              </a:rPr>
              <a:t>@ Version                  : 3.1.2</a:t>
            </a:r>
          </a:p>
          <a:p>
            <a:r>
              <a:rPr lang="en-US" sz="1600">
                <a:latin typeface="Courier" charset="0"/>
                <a:cs typeface="Courier" charset="0"/>
              </a:rPr>
              <a:t>@ MPIP Build date          : Dec 16 2008, 17:31:26</a:t>
            </a:r>
          </a:p>
          <a:p>
            <a:r>
              <a:rPr lang="en-US" sz="1600">
                <a:latin typeface="Courier" charset="0"/>
                <a:cs typeface="Courier" charset="0"/>
              </a:rPr>
              <a:t>@ Start time               : 2009 09 19 20:38:50</a:t>
            </a:r>
          </a:p>
          <a:p>
            <a:r>
              <a:rPr lang="en-US" sz="1600">
                <a:latin typeface="Courier" charset="0"/>
                <a:cs typeface="Courier" charset="0"/>
              </a:rPr>
              <a:t>@ Stop time                : 2009 09 19 20:39:00</a:t>
            </a:r>
          </a:p>
          <a:p>
            <a:r>
              <a:rPr lang="en-US" sz="1600">
                <a:latin typeface="Courier" charset="0"/>
                <a:cs typeface="Courier" charset="0"/>
              </a:rPr>
              <a:t>@ Timer Used               : gettimeofday</a:t>
            </a:r>
          </a:p>
          <a:p>
            <a:r>
              <a:rPr lang="en-US" sz="1600">
                <a:latin typeface="Courier" charset="0"/>
                <a:cs typeface="Courier" charset="0"/>
              </a:rPr>
              <a:t>@ MPIP env var             : [null]</a:t>
            </a:r>
          </a:p>
          <a:p>
            <a:r>
              <a:rPr lang="en-US" sz="1600">
                <a:latin typeface="Courier" charset="0"/>
                <a:cs typeface="Courier" charset="0"/>
              </a:rPr>
              <a:t>@ Collector Rank           : 0</a:t>
            </a:r>
          </a:p>
          <a:p>
            <a:r>
              <a:rPr lang="en-US" sz="1600">
                <a:latin typeface="Courier" charset="0"/>
                <a:cs typeface="Courier" charset="0"/>
              </a:rPr>
              <a:t>@ Collector PID            : 11612</a:t>
            </a:r>
          </a:p>
          <a:p>
            <a:r>
              <a:rPr lang="en-US" sz="1600">
                <a:latin typeface="Courier" charset="0"/>
                <a:cs typeface="Courier" charset="0"/>
              </a:rPr>
              <a:t>@ Final Output Dir         : .</a:t>
            </a:r>
          </a:p>
          <a:p>
            <a:r>
              <a:rPr lang="en-US" sz="1600">
                <a:latin typeface="Courier" charset="0"/>
                <a:cs typeface="Courier" charset="0"/>
              </a:rPr>
              <a:t>@ Report generation        : Collective</a:t>
            </a:r>
          </a:p>
          <a:p>
            <a:r>
              <a:rPr lang="en-US" sz="1600">
                <a:latin typeface="Courier" charset="0"/>
                <a:cs typeface="Courier" charset="0"/>
              </a:rPr>
              <a:t>@ MPI Task Assignment      : 0 hera27</a:t>
            </a:r>
          </a:p>
          <a:p>
            <a:r>
              <a:rPr lang="en-US" sz="1600">
                <a:latin typeface="Courier" charset="0"/>
                <a:cs typeface="Courier" charset="0"/>
              </a:rPr>
              <a:t>@ MPI Task Assignment      : 1 hera27</a:t>
            </a:r>
          </a:p>
          <a:p>
            <a:r>
              <a:rPr lang="en-US" sz="1600">
                <a:latin typeface="Courier" charset="0"/>
                <a:cs typeface="Courier" charset="0"/>
              </a:rPr>
              <a:t>@ MPI Task Assignment      : 2 hera31</a:t>
            </a:r>
          </a:p>
          <a:p>
            <a:r>
              <a:rPr lang="en-US" sz="1600">
                <a:latin typeface="Courier" charset="0"/>
                <a:cs typeface="Courier" charset="0"/>
              </a:rPr>
              <a:t>@ MPI Task Assignment      : 3 hera31</a:t>
            </a:r>
          </a:p>
        </p:txBody>
      </p:sp>
      <p:sp>
        <p:nvSpPr>
          <p:cNvPr id="3" name="Footer Placeholder 2"/>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4" name="Slide Number Placeholder 3"/>
          <p:cNvSpPr>
            <a:spLocks noGrp="1"/>
          </p:cNvSpPr>
          <p:nvPr>
            <p:ph type="sldNum" sz="quarter" idx="12"/>
          </p:nvPr>
        </p:nvSpPr>
        <p:spPr/>
        <p:txBody>
          <a:bodyPr/>
          <a:lstStyle/>
          <a:p>
            <a:pPr>
              <a:defRPr/>
            </a:pPr>
            <a:fld id="{F8E865A7-7678-F840-B2ED-A6879803B906}" type="slidenum">
              <a:rPr lang="en-US" smtClean="0"/>
              <a:pPr>
                <a:defRPr/>
              </a:pPr>
              <a:t>24</a:t>
            </a:fld>
            <a:endParaRPr lang="en-US"/>
          </a:p>
        </p:txBody>
      </p:sp>
    </p:spTree>
    <p:extLst>
      <p:ext uri="{BB962C8B-B14F-4D97-AF65-F5344CB8AC3E}">
        <p14:creationId xmlns:p14="http://schemas.microsoft.com/office/powerpoint/2010/main" val="3020687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err="1">
                <a:ea typeface="ＭＳ Ｐゴシック" charset="0"/>
                <a:cs typeface="Times New Roman"/>
              </a:rPr>
              <a:t>mpiP</a:t>
            </a:r>
            <a:r>
              <a:rPr lang="en-US" dirty="0">
                <a:ea typeface="ＭＳ Ｐゴシック" charset="0"/>
                <a:cs typeface="Times New Roman"/>
              </a:rPr>
              <a:t> 101 / Output – Overview</a:t>
            </a:r>
          </a:p>
        </p:txBody>
      </p:sp>
      <p:sp>
        <p:nvSpPr>
          <p:cNvPr id="22531" name="Horizontal Scroll 3"/>
          <p:cNvSpPr>
            <a:spLocks noChangeArrowheads="1"/>
          </p:cNvSpPr>
          <p:nvPr/>
        </p:nvSpPr>
        <p:spPr bwMode="auto">
          <a:xfrm>
            <a:off x="533400" y="685800"/>
            <a:ext cx="8229600" cy="5562600"/>
          </a:xfrm>
          <a:prstGeom prst="horizontalScroll">
            <a:avLst>
              <a:gd name="adj" fmla="val 3889"/>
            </a:avLst>
          </a:prstGeom>
          <a:solidFill>
            <a:srgbClr val="FFFFDF"/>
          </a:solidFill>
          <a:ln w="9525">
            <a:solidFill>
              <a:schemeClr val="tx1"/>
            </a:solidFill>
            <a:round/>
            <a:headEnd/>
            <a:tailEnd/>
          </a:ln>
        </p:spPr>
        <p:txBody>
          <a:bodyPr/>
          <a:lstStyle/>
          <a:p>
            <a:r>
              <a:rPr lang="en-US" sz="1600">
                <a:latin typeface="Courier" charset="0"/>
                <a:cs typeface="Courier" charset="0"/>
              </a:rPr>
              <a:t>------------------------------------------------------------</a:t>
            </a:r>
          </a:p>
          <a:p>
            <a:r>
              <a:rPr lang="en-US" sz="1600">
                <a:latin typeface="Courier" charset="0"/>
                <a:cs typeface="Courier" charset="0"/>
              </a:rPr>
              <a:t>@--- MPI Time (seconds) ------------------------------------</a:t>
            </a:r>
          </a:p>
          <a:p>
            <a:r>
              <a:rPr lang="en-US" sz="1600">
                <a:latin typeface="Courier" charset="0"/>
                <a:cs typeface="Courier" charset="0"/>
              </a:rPr>
              <a:t>------------------------------------------------------------</a:t>
            </a:r>
          </a:p>
          <a:p>
            <a:r>
              <a:rPr lang="en-US" sz="1600">
                <a:latin typeface="Courier" charset="0"/>
                <a:cs typeface="Courier" charset="0"/>
              </a:rPr>
              <a:t>Task    AppTime    MPITime     MPI%</a:t>
            </a:r>
          </a:p>
          <a:p>
            <a:r>
              <a:rPr lang="en-US" sz="1600">
                <a:latin typeface="Courier" charset="0"/>
                <a:cs typeface="Courier" charset="0"/>
              </a:rPr>
              <a:t>   0       9.78       1.97    20.12</a:t>
            </a:r>
          </a:p>
          <a:p>
            <a:r>
              <a:rPr lang="en-US" sz="1600">
                <a:latin typeface="Courier" charset="0"/>
                <a:cs typeface="Courier" charset="0"/>
              </a:rPr>
              <a:t>   1        9.8       1.95    19.93</a:t>
            </a:r>
          </a:p>
          <a:p>
            <a:r>
              <a:rPr lang="en-US" sz="1600">
                <a:latin typeface="Courier" charset="0"/>
                <a:cs typeface="Courier" charset="0"/>
              </a:rPr>
              <a:t>   2        9.8       1.87    19.12</a:t>
            </a:r>
          </a:p>
          <a:p>
            <a:r>
              <a:rPr lang="en-US" sz="1600">
                <a:latin typeface="Courier" charset="0"/>
                <a:cs typeface="Courier" charset="0"/>
              </a:rPr>
              <a:t>   3       9.77       2.15    21.99</a:t>
            </a:r>
          </a:p>
          <a:p>
            <a:r>
              <a:rPr lang="en-US" sz="1600">
                <a:latin typeface="Courier" charset="0"/>
                <a:cs typeface="Courier" charset="0"/>
              </a:rPr>
              <a:t>   *       39.1       7.94    20.29</a:t>
            </a:r>
          </a:p>
          <a:p>
            <a:r>
              <a:rPr lang="en-US" sz="1600">
                <a:latin typeface="Courier" charset="0"/>
                <a:cs typeface="Courier" charset="0"/>
              </a:rPr>
              <a:t>-----------------------------------------------------------</a:t>
            </a: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8E865A7-7678-F840-B2ED-A6879803B906}" type="slidenum">
              <a:rPr lang="en-US" smtClean="0"/>
              <a:pPr>
                <a:defRPr/>
              </a:pPr>
              <a:t>25</a:t>
            </a:fld>
            <a:endParaRPr lang="en-US"/>
          </a:p>
        </p:txBody>
      </p:sp>
    </p:spTree>
    <p:extLst>
      <p:ext uri="{BB962C8B-B14F-4D97-AF65-F5344CB8AC3E}">
        <p14:creationId xmlns:p14="http://schemas.microsoft.com/office/powerpoint/2010/main" val="138694162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dirty="0" err="1">
                <a:ea typeface="ＭＳ Ｐゴシック" charset="0"/>
                <a:cs typeface="Times New Roman"/>
              </a:rPr>
              <a:t>mpiP</a:t>
            </a:r>
            <a:r>
              <a:rPr lang="en-US" dirty="0">
                <a:ea typeface="ＭＳ Ｐゴシック" charset="0"/>
                <a:cs typeface="Times New Roman"/>
              </a:rPr>
              <a:t> 101 / Output – </a:t>
            </a:r>
            <a:r>
              <a:rPr lang="en-US" dirty="0" err="1">
                <a:ea typeface="ＭＳ Ｐゴシック" charset="0"/>
                <a:cs typeface="Times New Roman"/>
              </a:rPr>
              <a:t>Callsites</a:t>
            </a:r>
            <a:endParaRPr lang="en-US" dirty="0">
              <a:ea typeface="ＭＳ Ｐゴシック" charset="0"/>
              <a:cs typeface="Times New Roman"/>
            </a:endParaRPr>
          </a:p>
        </p:txBody>
      </p:sp>
      <p:sp>
        <p:nvSpPr>
          <p:cNvPr id="23555" name="Horizontal Scroll 3"/>
          <p:cNvSpPr>
            <a:spLocks noChangeArrowheads="1"/>
          </p:cNvSpPr>
          <p:nvPr/>
        </p:nvSpPr>
        <p:spPr bwMode="auto">
          <a:xfrm>
            <a:off x="533400" y="685800"/>
            <a:ext cx="8229600" cy="5562600"/>
          </a:xfrm>
          <a:prstGeom prst="horizontalScroll">
            <a:avLst>
              <a:gd name="adj" fmla="val 3889"/>
            </a:avLst>
          </a:prstGeom>
          <a:solidFill>
            <a:srgbClr val="FFFFDF"/>
          </a:solidFill>
          <a:ln w="9525">
            <a:solidFill>
              <a:schemeClr val="tx1"/>
            </a:solidFill>
            <a:round/>
            <a:headEnd/>
            <a:tailEnd/>
          </a:ln>
        </p:spPr>
        <p:txBody>
          <a:bodyPr/>
          <a:lstStyle/>
          <a:p>
            <a:r>
              <a:rPr lang="en-US" sz="1200">
                <a:latin typeface="Courier" charset="0"/>
                <a:cs typeface="Courier" charset="0"/>
              </a:rPr>
              <a:t>---------------------------------------------------------------------------</a:t>
            </a:r>
          </a:p>
          <a:p>
            <a:r>
              <a:rPr lang="en-US" sz="1200">
                <a:latin typeface="Courier" charset="0"/>
                <a:cs typeface="Courier" charset="0"/>
              </a:rPr>
              <a:t>@--- Callsites: 23 --------------------------------------------------------</a:t>
            </a:r>
          </a:p>
          <a:p>
            <a:r>
              <a:rPr lang="en-US" sz="1200">
                <a:latin typeface="Courier" charset="0"/>
                <a:cs typeface="Courier" charset="0"/>
              </a:rPr>
              <a:t>---------------------------------------------------------------------------</a:t>
            </a:r>
          </a:p>
          <a:p>
            <a:r>
              <a:rPr lang="en-US" sz="1200">
                <a:latin typeface="Courier" charset="0"/>
                <a:cs typeface="Courier" charset="0"/>
              </a:rPr>
              <a:t> ID Lev File/Address        Line Parent_Funct                  MPI_Call</a:t>
            </a:r>
          </a:p>
          <a:p>
            <a:r>
              <a:rPr lang="en-US" sz="1200">
                <a:latin typeface="Courier" charset="0"/>
                <a:cs typeface="Courier" charset="0"/>
              </a:rPr>
              <a:t>  1   0 communication.c     1405 hypre_CommPkgUnCommit         Type_free</a:t>
            </a:r>
          </a:p>
          <a:p>
            <a:r>
              <a:rPr lang="en-US" sz="1200">
                <a:latin typeface="Courier" charset="0"/>
                <a:cs typeface="Courier" charset="0"/>
              </a:rPr>
              <a:t>  2   0 timing.c             419 hypre_PrintTiming             Allreduce</a:t>
            </a:r>
          </a:p>
          <a:p>
            <a:r>
              <a:rPr lang="en-US" sz="1200">
                <a:latin typeface="Courier" charset="0"/>
                <a:cs typeface="Courier" charset="0"/>
              </a:rPr>
              <a:t>  3   0 communication.c      492 hypre_InitializeCommunication Isend</a:t>
            </a:r>
          </a:p>
          <a:p>
            <a:r>
              <a:rPr lang="en-US" sz="1200">
                <a:latin typeface="Courier" charset="0"/>
                <a:cs typeface="Courier" charset="0"/>
              </a:rPr>
              <a:t>  4   0 struct_innerprod.c   107 hypre_StructInnerProd         Allreduce</a:t>
            </a:r>
          </a:p>
          <a:p>
            <a:r>
              <a:rPr lang="en-US" sz="1200">
                <a:latin typeface="Courier" charset="0"/>
                <a:cs typeface="Courier" charset="0"/>
              </a:rPr>
              <a:t>  5   0 timing.c             421 hypre_PrintTiming             Allreduce</a:t>
            </a:r>
          </a:p>
          <a:p>
            <a:r>
              <a:rPr lang="en-US" sz="1200">
                <a:latin typeface="Courier" charset="0"/>
                <a:cs typeface="Courier" charset="0"/>
              </a:rPr>
              <a:t>  6   0 coarsen.c            542 hypre_StructCoarsen           Waitall</a:t>
            </a:r>
          </a:p>
          <a:p>
            <a:r>
              <a:rPr lang="en-US" sz="1200">
                <a:latin typeface="Courier" charset="0"/>
                <a:cs typeface="Courier" charset="0"/>
              </a:rPr>
              <a:t>  7   0 coarsen.c            534 hypre_StructCoarsen           Isend</a:t>
            </a:r>
          </a:p>
          <a:p>
            <a:r>
              <a:rPr lang="en-US" sz="1200">
                <a:latin typeface="Courier" charset="0"/>
                <a:cs typeface="Courier" charset="0"/>
              </a:rPr>
              <a:t>  8   0 communication.c     1552 hypre_CommTypeEntryBuildMPI   Type_free</a:t>
            </a:r>
          </a:p>
          <a:p>
            <a:r>
              <a:rPr lang="en-US" sz="1200">
                <a:latin typeface="Courier" charset="0"/>
                <a:cs typeface="Courier" charset="0"/>
              </a:rPr>
              <a:t>  9   0 communication.c     1491 hypre_CommTypeBuildMPI        Type_free</a:t>
            </a:r>
          </a:p>
          <a:p>
            <a:r>
              <a:rPr lang="en-US" sz="1200">
                <a:latin typeface="Courier" charset="0"/>
                <a:cs typeface="Courier" charset="0"/>
              </a:rPr>
              <a:t> 10   0 communication.c      667 hypre_FinalizeCommunication   Waitall</a:t>
            </a:r>
          </a:p>
          <a:p>
            <a:r>
              <a:rPr lang="en-US" sz="1200">
                <a:latin typeface="Courier" charset="0"/>
                <a:cs typeface="Courier" charset="0"/>
              </a:rPr>
              <a:t> 11   0 smg2000.c            231 main                          Barrier</a:t>
            </a:r>
          </a:p>
          <a:p>
            <a:r>
              <a:rPr lang="en-US" sz="1200">
                <a:latin typeface="Courier" charset="0"/>
                <a:cs typeface="Courier" charset="0"/>
              </a:rPr>
              <a:t> 12   0 coarsen.c            491 hypre_StructCoarsen           Waitall</a:t>
            </a:r>
          </a:p>
          <a:p>
            <a:r>
              <a:rPr lang="en-US" sz="1200">
                <a:latin typeface="Courier" charset="0"/>
                <a:cs typeface="Courier" charset="0"/>
              </a:rPr>
              <a:t> 13   0 coarsen.c            551 hypre_StructCoarsen           Waitall</a:t>
            </a:r>
          </a:p>
          <a:p>
            <a:r>
              <a:rPr lang="en-US" sz="1200">
                <a:latin typeface="Courier" charset="0"/>
                <a:cs typeface="Courier" charset="0"/>
              </a:rPr>
              <a:t> 14   0 coarsen.c            509 hypre_StructCoarsen           Irecv</a:t>
            </a:r>
          </a:p>
          <a:p>
            <a:r>
              <a:rPr lang="en-US" sz="1200">
                <a:latin typeface="Courier" charset="0"/>
                <a:cs typeface="Courier" charset="0"/>
              </a:rPr>
              <a:t> 15   0 communication.c     1561 hypre_CommTypeEntryBuildMPI   Type_free</a:t>
            </a:r>
          </a:p>
          <a:p>
            <a:r>
              <a:rPr lang="en-US" sz="1200">
                <a:latin typeface="Courier" charset="0"/>
                <a:cs typeface="Courier" charset="0"/>
              </a:rPr>
              <a:t> 16   0 struct_grid.c        366 hypre_GatherAllBoxes          Allgather</a:t>
            </a:r>
          </a:p>
          <a:p>
            <a:r>
              <a:rPr lang="en-US" sz="1200">
                <a:latin typeface="Courier" charset="0"/>
                <a:cs typeface="Courier" charset="0"/>
              </a:rPr>
              <a:t> 17   0 communication.c     1487 hypre_CommTypeBuildMPI        Type_commit</a:t>
            </a:r>
          </a:p>
          <a:p>
            <a:r>
              <a:rPr lang="en-US" sz="1200">
                <a:latin typeface="Courier" charset="0"/>
                <a:cs typeface="Courier" charset="0"/>
              </a:rPr>
              <a:t> 18   0 coarsen.c            497 hypre_StructCoarsen           Waitall</a:t>
            </a:r>
          </a:p>
          <a:p>
            <a:r>
              <a:rPr lang="en-US" sz="1200">
                <a:latin typeface="Courier" charset="0"/>
                <a:cs typeface="Courier" charset="0"/>
              </a:rPr>
              <a:t> 19   0 coarsen.c            469 hypre_StructCoarsen           Irecv</a:t>
            </a:r>
          </a:p>
          <a:p>
            <a:r>
              <a:rPr lang="en-US" sz="1200">
                <a:latin typeface="Courier" charset="0"/>
                <a:cs typeface="Courier" charset="0"/>
              </a:rPr>
              <a:t> 20   0 communication.c     1413 hypre_CommPkgUnCommit         Type_free</a:t>
            </a:r>
          </a:p>
          <a:p>
            <a:r>
              <a:rPr lang="en-US" sz="1200">
                <a:latin typeface="Courier" charset="0"/>
                <a:cs typeface="Courier" charset="0"/>
              </a:rPr>
              <a:t> 21   0 coarsen.c            483 hypre_StructCoarsen           Isend</a:t>
            </a:r>
          </a:p>
          <a:p>
            <a:r>
              <a:rPr lang="en-US" sz="1200">
                <a:latin typeface="Courier" charset="0"/>
                <a:cs typeface="Courier" charset="0"/>
              </a:rPr>
              <a:t> 22   0 struct_grid.c        395 hypre_GatherAllBoxes          Allgatherv</a:t>
            </a:r>
          </a:p>
          <a:p>
            <a:r>
              <a:rPr lang="en-US" sz="1200">
                <a:latin typeface="Courier" charset="0"/>
                <a:cs typeface="Courier" charset="0"/>
              </a:rPr>
              <a:t> 23   0 communication.c      485 hypre_InitializeCommunication Irecv</a:t>
            </a:r>
          </a:p>
          <a:p>
            <a:r>
              <a:rPr lang="en-US" sz="1200">
                <a:latin typeface="Courier" charset="0"/>
                <a:cs typeface="Courier" charset="0"/>
              </a:rPr>
              <a:t>---------------------------------------------------------------------------</a:t>
            </a: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8E865A7-7678-F840-B2ED-A6879803B906}" type="slidenum">
              <a:rPr lang="en-US" smtClean="0"/>
              <a:pPr>
                <a:defRPr/>
              </a:pPr>
              <a:t>26</a:t>
            </a:fld>
            <a:endParaRPr lang="en-US"/>
          </a:p>
        </p:txBody>
      </p:sp>
    </p:spTree>
    <p:extLst>
      <p:ext uri="{BB962C8B-B14F-4D97-AF65-F5344CB8AC3E}">
        <p14:creationId xmlns:p14="http://schemas.microsoft.com/office/powerpoint/2010/main" val="379695879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err="1">
                <a:ea typeface="ＭＳ Ｐゴシック" charset="0"/>
                <a:cs typeface="Times New Roman"/>
              </a:rPr>
              <a:t>mpiP</a:t>
            </a:r>
            <a:r>
              <a:rPr lang="en-US" dirty="0">
                <a:ea typeface="ＭＳ Ｐゴシック" charset="0"/>
                <a:cs typeface="Times New Roman"/>
              </a:rPr>
              <a:t> 101 / Output – per Function Timing</a:t>
            </a:r>
          </a:p>
        </p:txBody>
      </p:sp>
      <p:sp>
        <p:nvSpPr>
          <p:cNvPr id="24579" name="Horizontal Scroll 3"/>
          <p:cNvSpPr>
            <a:spLocks noChangeArrowheads="1"/>
          </p:cNvSpPr>
          <p:nvPr/>
        </p:nvSpPr>
        <p:spPr bwMode="auto">
          <a:xfrm>
            <a:off x="533400" y="762000"/>
            <a:ext cx="8229600" cy="5562600"/>
          </a:xfrm>
          <a:prstGeom prst="horizontalScroll">
            <a:avLst>
              <a:gd name="adj" fmla="val 3889"/>
            </a:avLst>
          </a:prstGeom>
          <a:solidFill>
            <a:srgbClr val="FFFFDF"/>
          </a:solidFill>
          <a:ln w="9525">
            <a:solidFill>
              <a:schemeClr val="tx1"/>
            </a:solidFill>
            <a:round/>
            <a:headEnd/>
            <a:tailEnd/>
          </a:ln>
        </p:spPr>
        <p:txBody>
          <a:bodyPr/>
          <a:lstStyle/>
          <a:p>
            <a:r>
              <a:rPr lang="en-US" sz="1600">
                <a:latin typeface="Courier" charset="0"/>
                <a:cs typeface="Courier" charset="0"/>
              </a:rPr>
              <a:t>--------------------------------------------------------------</a:t>
            </a:r>
          </a:p>
          <a:p>
            <a:r>
              <a:rPr lang="en-US" sz="1600">
                <a:latin typeface="Courier" charset="0"/>
                <a:cs typeface="Courier" charset="0"/>
              </a:rPr>
              <a:t>@--- Aggregate Time (top twenty, descending, milliseconds) ---</a:t>
            </a:r>
          </a:p>
          <a:p>
            <a:r>
              <a:rPr lang="en-US" sz="1600">
                <a:latin typeface="Courier" charset="0"/>
                <a:cs typeface="Courier" charset="0"/>
              </a:rPr>
              <a:t>--------------------------------------------------------------</a:t>
            </a:r>
          </a:p>
          <a:p>
            <a:r>
              <a:rPr lang="en-US" sz="1600">
                <a:latin typeface="Courier" charset="0"/>
                <a:cs typeface="Courier" charset="0"/>
              </a:rPr>
              <a:t>Call                 Site       Time    App%    MPI%     COV</a:t>
            </a:r>
          </a:p>
          <a:p>
            <a:r>
              <a:rPr lang="en-US" sz="1600">
                <a:latin typeface="Courier" charset="0"/>
                <a:cs typeface="Courier" charset="0"/>
              </a:rPr>
              <a:t>Waitall                10    4.4e+03   11.24   55.40    0.32</a:t>
            </a:r>
          </a:p>
          <a:p>
            <a:r>
              <a:rPr lang="en-US" sz="1600">
                <a:latin typeface="Courier" charset="0"/>
                <a:cs typeface="Courier" charset="0"/>
              </a:rPr>
              <a:t>Isend                   3   1.69e+03    4.31   21.24    0.34</a:t>
            </a:r>
          </a:p>
          <a:p>
            <a:r>
              <a:rPr lang="en-US" sz="1600">
                <a:latin typeface="Courier" charset="0"/>
                <a:cs typeface="Courier" charset="0"/>
              </a:rPr>
              <a:t>Irecv                  23        980    2.50   12.34    0.36</a:t>
            </a:r>
          </a:p>
          <a:p>
            <a:r>
              <a:rPr lang="en-US" sz="1600">
                <a:latin typeface="Courier" charset="0"/>
                <a:cs typeface="Courier" charset="0"/>
              </a:rPr>
              <a:t>Waitall                12        137    0.35    1.72    0.71</a:t>
            </a:r>
          </a:p>
          <a:p>
            <a:r>
              <a:rPr lang="en-US" sz="1600">
                <a:latin typeface="Courier" charset="0"/>
                <a:cs typeface="Courier" charset="0"/>
              </a:rPr>
              <a:t>Type_commit            17        103    0.26    1.29    0.36</a:t>
            </a:r>
          </a:p>
          <a:p>
            <a:r>
              <a:rPr lang="en-US" sz="1600">
                <a:latin typeface="Courier" charset="0"/>
                <a:cs typeface="Courier" charset="0"/>
              </a:rPr>
              <a:t>Type_free               9       99.4    0.25    1.25    0.36</a:t>
            </a:r>
          </a:p>
          <a:p>
            <a:r>
              <a:rPr lang="en-US" sz="1600">
                <a:latin typeface="Courier" charset="0"/>
                <a:cs typeface="Courier" charset="0"/>
              </a:rPr>
              <a:t>Waitall                 6       81.7    0.21    1.03    0.70</a:t>
            </a:r>
          </a:p>
          <a:p>
            <a:r>
              <a:rPr lang="en-US" sz="1600">
                <a:latin typeface="Courier" charset="0"/>
                <a:cs typeface="Courier" charset="0"/>
              </a:rPr>
              <a:t>Type_free              15       79.3    0.20    1.00    0.36</a:t>
            </a:r>
          </a:p>
          <a:p>
            <a:r>
              <a:rPr lang="en-US" sz="1600">
                <a:latin typeface="Courier" charset="0"/>
                <a:cs typeface="Courier" charset="0"/>
              </a:rPr>
              <a:t>Type_free               1       67.9    0.17    0.85    0.35</a:t>
            </a:r>
          </a:p>
          <a:p>
            <a:r>
              <a:rPr lang="en-US" sz="1600">
                <a:latin typeface="Courier" charset="0"/>
                <a:cs typeface="Courier" charset="0"/>
              </a:rPr>
              <a:t>Type_free              20       63.8    0.16    0.80    0.35</a:t>
            </a:r>
          </a:p>
          <a:p>
            <a:r>
              <a:rPr lang="en-US" sz="1600">
                <a:latin typeface="Courier" charset="0"/>
                <a:cs typeface="Courier" charset="0"/>
              </a:rPr>
              <a:t>Isend                  21         57    0.15    0.72    0.20</a:t>
            </a:r>
          </a:p>
          <a:p>
            <a:r>
              <a:rPr lang="en-US" sz="1600">
                <a:latin typeface="Courier" charset="0"/>
                <a:cs typeface="Courier" charset="0"/>
              </a:rPr>
              <a:t>Isend                   7       48.6    0.12    0.61    0.37</a:t>
            </a:r>
          </a:p>
          <a:p>
            <a:r>
              <a:rPr lang="en-US" sz="1600">
                <a:latin typeface="Courier" charset="0"/>
                <a:cs typeface="Courier" charset="0"/>
              </a:rPr>
              <a:t>Type_free               8       29.3    0.07    0.37    0.37</a:t>
            </a:r>
          </a:p>
          <a:p>
            <a:r>
              <a:rPr lang="en-US" sz="1600">
                <a:latin typeface="Courier" charset="0"/>
                <a:cs typeface="Courier" charset="0"/>
              </a:rPr>
              <a:t>Irecv                  19       27.8    0.07    0.35    0.32</a:t>
            </a:r>
          </a:p>
          <a:p>
            <a:r>
              <a:rPr lang="en-US" sz="1600">
                <a:latin typeface="Courier" charset="0"/>
                <a:cs typeface="Courier" charset="0"/>
              </a:rPr>
              <a:t>Irecv                  14       25.8    0.07    0.32    0.34</a:t>
            </a:r>
          </a:p>
          <a:p>
            <a:r>
              <a:rPr lang="en-US" sz="1600">
                <a:latin typeface="Courier" charset="0"/>
                <a:cs typeface="Courier" charset="0"/>
              </a:rPr>
              <a:t>...</a:t>
            </a: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2F21A90-E327-C84D-81B5-071D4C5C9FC6}" type="slidenum">
              <a:rPr lang="en-US" smtClean="0"/>
              <a:pPr>
                <a:defRPr/>
              </a:pPr>
              <a:t>27</a:t>
            </a:fld>
            <a:endParaRPr lang="en-US"/>
          </a:p>
        </p:txBody>
      </p:sp>
    </p:spTree>
    <p:extLst>
      <p:ext uri="{BB962C8B-B14F-4D97-AF65-F5344CB8AC3E}">
        <p14:creationId xmlns:p14="http://schemas.microsoft.com/office/powerpoint/2010/main" val="168794833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err="1" smtClean="0">
                <a:ea typeface="ＭＳ Ｐゴシック" charset="0"/>
                <a:cs typeface="Times New Roman"/>
              </a:rPr>
              <a:t>mpiP</a:t>
            </a:r>
            <a:r>
              <a:rPr lang="en-US" dirty="0" smtClean="0">
                <a:ea typeface="ＭＳ Ｐゴシック" charset="0"/>
                <a:cs typeface="Times New Roman"/>
              </a:rPr>
              <a:t> Output </a:t>
            </a:r>
            <a:r>
              <a:rPr lang="en-US" dirty="0">
                <a:ea typeface="ＭＳ Ｐゴシック" charset="0"/>
                <a:cs typeface="Times New Roman"/>
              </a:rPr>
              <a:t>– per Function Message Size</a:t>
            </a:r>
          </a:p>
        </p:txBody>
      </p:sp>
      <p:sp>
        <p:nvSpPr>
          <p:cNvPr id="25603" name="Horizontal Scroll 3"/>
          <p:cNvSpPr>
            <a:spLocks noChangeArrowheads="1"/>
          </p:cNvSpPr>
          <p:nvPr/>
        </p:nvSpPr>
        <p:spPr bwMode="auto">
          <a:xfrm>
            <a:off x="533400" y="685800"/>
            <a:ext cx="8229600" cy="5562600"/>
          </a:xfrm>
          <a:prstGeom prst="horizontalScroll">
            <a:avLst>
              <a:gd name="adj" fmla="val 3889"/>
            </a:avLst>
          </a:prstGeom>
          <a:solidFill>
            <a:srgbClr val="FFFFDF"/>
          </a:solidFill>
          <a:ln w="9525">
            <a:solidFill>
              <a:schemeClr val="tx1"/>
            </a:solidFill>
            <a:round/>
            <a:headEnd/>
            <a:tailEnd/>
          </a:ln>
        </p:spPr>
        <p:txBody>
          <a:bodyPr/>
          <a:lstStyle/>
          <a:p>
            <a:r>
              <a:rPr lang="en-US" sz="1400">
                <a:latin typeface="Courier" charset="0"/>
                <a:cs typeface="Courier" charset="0"/>
              </a:rPr>
              <a:t>-----------------------------------------------------------------------</a:t>
            </a:r>
          </a:p>
          <a:p>
            <a:r>
              <a:rPr lang="en-US" sz="1400">
                <a:latin typeface="Courier" charset="0"/>
                <a:cs typeface="Courier" charset="0"/>
              </a:rPr>
              <a:t>@--- Aggregate Sent Message Size (top twenty, descending, bytes) ------</a:t>
            </a:r>
          </a:p>
          <a:p>
            <a:r>
              <a:rPr lang="en-US" sz="1400">
                <a:latin typeface="Courier" charset="0"/>
                <a:cs typeface="Courier" charset="0"/>
              </a:rPr>
              <a:t>-----------------------------------------------------------------------</a:t>
            </a:r>
          </a:p>
          <a:p>
            <a:r>
              <a:rPr lang="en-US" sz="1400">
                <a:latin typeface="Courier" charset="0"/>
                <a:cs typeface="Courier" charset="0"/>
              </a:rPr>
              <a:t>Call                 Site      Count      Total       Avrg  Sent%</a:t>
            </a:r>
          </a:p>
          <a:p>
            <a:r>
              <a:rPr lang="en-US" sz="1400">
                <a:latin typeface="Courier" charset="0"/>
                <a:cs typeface="Courier" charset="0"/>
              </a:rPr>
              <a:t>Isend                   3     260044    2.3e+08        885  99.63</a:t>
            </a:r>
          </a:p>
          <a:p>
            <a:r>
              <a:rPr lang="en-US" sz="1400">
                <a:latin typeface="Courier" charset="0"/>
                <a:cs typeface="Courier" charset="0"/>
              </a:rPr>
              <a:t>Isend                   7       9120   8.22e+05       90.1   0.36</a:t>
            </a:r>
          </a:p>
          <a:p>
            <a:r>
              <a:rPr lang="en-US" sz="1400">
                <a:latin typeface="Courier" charset="0"/>
                <a:cs typeface="Courier" charset="0"/>
              </a:rPr>
              <a:t>Isend                  21       9120   3.65e+04          4   0.02</a:t>
            </a:r>
          </a:p>
          <a:p>
            <a:r>
              <a:rPr lang="en-US" sz="1400">
                <a:latin typeface="Courier" charset="0"/>
                <a:cs typeface="Courier" charset="0"/>
              </a:rPr>
              <a:t>Allreduce               4         36        288          8   0.00</a:t>
            </a:r>
          </a:p>
          <a:p>
            <a:r>
              <a:rPr lang="en-US" sz="1400">
                <a:latin typeface="Courier" charset="0"/>
                <a:cs typeface="Courier" charset="0"/>
              </a:rPr>
              <a:t>Allgatherv             22          4        112         28   0.00</a:t>
            </a:r>
          </a:p>
          <a:p>
            <a:r>
              <a:rPr lang="en-US" sz="1400">
                <a:latin typeface="Courier" charset="0"/>
                <a:cs typeface="Courier" charset="0"/>
              </a:rPr>
              <a:t>Allreduce               2         12         96          8   0.00</a:t>
            </a:r>
          </a:p>
          <a:p>
            <a:r>
              <a:rPr lang="en-US" sz="1400">
                <a:latin typeface="Courier" charset="0"/>
                <a:cs typeface="Courier" charset="0"/>
              </a:rPr>
              <a:t>Allreduce               5         12         96          8   0.00</a:t>
            </a:r>
          </a:p>
          <a:p>
            <a:r>
              <a:rPr lang="en-US" sz="1400">
                <a:latin typeface="Courier" charset="0"/>
                <a:cs typeface="Courier" charset="0"/>
              </a:rPr>
              <a:t>Allgather              16          4         16          4   0.00</a:t>
            </a: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2F21A90-E327-C84D-81B5-071D4C5C9FC6}" type="slidenum">
              <a:rPr lang="en-US" smtClean="0"/>
              <a:pPr>
                <a:defRPr/>
              </a:pPr>
              <a:t>28</a:t>
            </a:fld>
            <a:endParaRPr lang="en-US"/>
          </a:p>
        </p:txBody>
      </p:sp>
    </p:spTree>
    <p:extLst>
      <p:ext uri="{BB962C8B-B14F-4D97-AF65-F5344CB8AC3E}">
        <p14:creationId xmlns:p14="http://schemas.microsoft.com/office/powerpoint/2010/main" val="40154326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dirty="0" err="1">
                <a:ea typeface="ＭＳ Ｐゴシック" charset="0"/>
                <a:cs typeface="Times New Roman"/>
              </a:rPr>
              <a:t>mpiP</a:t>
            </a:r>
            <a:r>
              <a:rPr lang="en-US" dirty="0">
                <a:ea typeface="ＭＳ Ｐゴシック" charset="0"/>
                <a:cs typeface="Times New Roman"/>
              </a:rPr>
              <a:t> 101 / Output – per </a:t>
            </a:r>
            <a:r>
              <a:rPr lang="en-US" dirty="0" err="1">
                <a:ea typeface="ＭＳ Ｐゴシック" charset="0"/>
                <a:cs typeface="Times New Roman"/>
              </a:rPr>
              <a:t>Callsite</a:t>
            </a:r>
            <a:r>
              <a:rPr lang="en-US" dirty="0">
                <a:ea typeface="ＭＳ Ｐゴシック" charset="0"/>
                <a:cs typeface="Times New Roman"/>
              </a:rPr>
              <a:t> Timing</a:t>
            </a:r>
          </a:p>
        </p:txBody>
      </p:sp>
      <p:sp>
        <p:nvSpPr>
          <p:cNvPr id="26627" name="Horizontal Scroll 3"/>
          <p:cNvSpPr>
            <a:spLocks noChangeArrowheads="1"/>
          </p:cNvSpPr>
          <p:nvPr/>
        </p:nvSpPr>
        <p:spPr bwMode="auto">
          <a:xfrm>
            <a:off x="304800" y="685800"/>
            <a:ext cx="8610600" cy="5562600"/>
          </a:xfrm>
          <a:prstGeom prst="horizontalScroll">
            <a:avLst>
              <a:gd name="adj" fmla="val 3889"/>
            </a:avLst>
          </a:prstGeom>
          <a:solidFill>
            <a:srgbClr val="FFFFDF"/>
          </a:solidFill>
          <a:ln w="9525">
            <a:solidFill>
              <a:schemeClr val="tx1"/>
            </a:solidFill>
            <a:round/>
            <a:headEnd/>
            <a:tailEnd/>
          </a:ln>
        </p:spPr>
        <p:txBody>
          <a:bodyPr/>
          <a:lstStyle/>
          <a:p>
            <a:r>
              <a:rPr lang="en-US" sz="1400">
                <a:latin typeface="Courier" charset="0"/>
                <a:cs typeface="Courier" charset="0"/>
              </a:rPr>
              <a:t>---------------------------------------------------------------------------</a:t>
            </a:r>
          </a:p>
          <a:p>
            <a:r>
              <a:rPr lang="en-US" sz="1400">
                <a:latin typeface="Courier" charset="0"/>
                <a:cs typeface="Courier" charset="0"/>
              </a:rPr>
              <a:t>@--- Callsite Time statistics (all, milliseconds): 92 ---------------------</a:t>
            </a:r>
          </a:p>
          <a:p>
            <a:r>
              <a:rPr lang="en-US" sz="1400">
                <a:latin typeface="Courier" charset="0"/>
                <a:cs typeface="Courier" charset="0"/>
              </a:rPr>
              <a:t>---------------------------------------------------------------------------</a:t>
            </a:r>
          </a:p>
          <a:p>
            <a:r>
              <a:rPr lang="en-US" sz="1400">
                <a:latin typeface="Courier" charset="0"/>
                <a:cs typeface="Courier" charset="0"/>
              </a:rPr>
              <a:t>Name              Site Rank  Count      Max     Mean      Min   App%   MPI%</a:t>
            </a:r>
          </a:p>
          <a:p>
            <a:r>
              <a:rPr lang="en-US" sz="1400">
                <a:latin typeface="Courier" charset="0"/>
                <a:cs typeface="Courier" charset="0"/>
              </a:rPr>
              <a:t>Allgather           16    0      1    0.034    0.034    0.034   0.00   0.00</a:t>
            </a:r>
          </a:p>
          <a:p>
            <a:r>
              <a:rPr lang="en-US" sz="1400">
                <a:latin typeface="Courier" charset="0"/>
                <a:cs typeface="Courier" charset="0"/>
              </a:rPr>
              <a:t>Allgather           16    1      1    0.049    0.049    0.049   0.00   0.00</a:t>
            </a:r>
          </a:p>
          <a:p>
            <a:r>
              <a:rPr lang="en-US" sz="1400">
                <a:latin typeface="Courier" charset="0"/>
                <a:cs typeface="Courier" charset="0"/>
              </a:rPr>
              <a:t>Allgather           16    2      1     2.92     2.92     2.92   0.03   0.16</a:t>
            </a:r>
          </a:p>
          <a:p>
            <a:r>
              <a:rPr lang="en-US" sz="1400">
                <a:latin typeface="Courier" charset="0"/>
                <a:cs typeface="Courier" charset="0"/>
              </a:rPr>
              <a:t>Allgather           16    3      1        3        3        3   0.03   0.14</a:t>
            </a:r>
          </a:p>
          <a:p>
            <a:r>
              <a:rPr lang="en-US" sz="1400">
                <a:latin typeface="Courier" charset="0"/>
                <a:cs typeface="Courier" charset="0"/>
              </a:rPr>
              <a:t>Allgather           16    *      4        3      1.5    0.034   0.02   0.08</a:t>
            </a:r>
          </a:p>
          <a:p>
            <a:endParaRPr lang="en-US" sz="1400">
              <a:latin typeface="Courier" charset="0"/>
              <a:cs typeface="Courier" charset="0"/>
            </a:endParaRPr>
          </a:p>
          <a:p>
            <a:r>
              <a:rPr lang="en-US" sz="1400">
                <a:latin typeface="Courier" charset="0"/>
                <a:cs typeface="Courier" charset="0"/>
              </a:rPr>
              <a:t>Allgatherv          22    0      1     0.03     0.03     0.03   0.00   0.00</a:t>
            </a:r>
          </a:p>
          <a:p>
            <a:r>
              <a:rPr lang="en-US" sz="1400">
                <a:latin typeface="Courier" charset="0"/>
                <a:cs typeface="Courier" charset="0"/>
              </a:rPr>
              <a:t>Allgatherv          22    1      1    0.036    0.036    0.036   0.00   0.00</a:t>
            </a:r>
          </a:p>
          <a:p>
            <a:r>
              <a:rPr lang="en-US" sz="1400">
                <a:latin typeface="Courier" charset="0"/>
                <a:cs typeface="Courier" charset="0"/>
              </a:rPr>
              <a:t>Allgatherv          22    2      1    0.022    0.022    0.022   0.00   0.00</a:t>
            </a:r>
          </a:p>
          <a:p>
            <a:r>
              <a:rPr lang="en-US" sz="1400">
                <a:latin typeface="Courier" charset="0"/>
                <a:cs typeface="Courier" charset="0"/>
              </a:rPr>
              <a:t>Allgatherv          22    3      1    0.022    0.022    0.022   0.00   0.00</a:t>
            </a:r>
          </a:p>
          <a:p>
            <a:r>
              <a:rPr lang="en-US" sz="1400">
                <a:latin typeface="Courier" charset="0"/>
                <a:cs typeface="Courier" charset="0"/>
              </a:rPr>
              <a:t>Allgatherv          22    *      4    0.036   0.0275    0.022   0.00   0.00</a:t>
            </a:r>
          </a:p>
          <a:p>
            <a:endParaRPr lang="en-US" sz="1400">
              <a:latin typeface="Courier" charset="0"/>
              <a:cs typeface="Courier" charset="0"/>
            </a:endParaRPr>
          </a:p>
          <a:p>
            <a:r>
              <a:rPr lang="en-US" sz="1400">
                <a:latin typeface="Courier" charset="0"/>
                <a:cs typeface="Courier" charset="0"/>
              </a:rPr>
              <a:t>Allreduce            2    0      3    0.382    0.239    0.011   0.01   0.04</a:t>
            </a:r>
          </a:p>
          <a:p>
            <a:r>
              <a:rPr lang="en-US" sz="1400">
                <a:latin typeface="Courier" charset="0"/>
                <a:cs typeface="Courier" charset="0"/>
              </a:rPr>
              <a:t>Allreduce            2    1      3     0.31    0.148    0.046   0.00   0.02</a:t>
            </a:r>
          </a:p>
          <a:p>
            <a:r>
              <a:rPr lang="en-US" sz="1400">
                <a:latin typeface="Courier" charset="0"/>
                <a:cs typeface="Courier" charset="0"/>
              </a:rPr>
              <a:t>Allreduce            2    2      3    0.411    0.178    0.062   0.01   0.03</a:t>
            </a:r>
          </a:p>
          <a:p>
            <a:r>
              <a:rPr lang="en-US" sz="1400">
                <a:latin typeface="Courier" charset="0"/>
                <a:cs typeface="Courier" charset="0"/>
              </a:rPr>
              <a:t>Allreduce            2    3      3     1.33    0.622    0.062   0.02   0.09</a:t>
            </a:r>
          </a:p>
          <a:p>
            <a:r>
              <a:rPr lang="en-US" sz="1400">
                <a:latin typeface="Courier" charset="0"/>
                <a:cs typeface="Courier" charset="0"/>
              </a:rPr>
              <a:t>Allreduce            2    *     12     1.33    0.297    0.011   0.01   0.04</a:t>
            </a:r>
          </a:p>
          <a:p>
            <a:endParaRPr lang="en-US" sz="1400">
              <a:latin typeface="Courier" charset="0"/>
              <a:cs typeface="Courier" charset="0"/>
            </a:endParaRPr>
          </a:p>
          <a:p>
            <a:r>
              <a:rPr lang="en-US" sz="1400">
                <a:latin typeface="Courier" charset="0"/>
                <a:cs typeface="Courier" charset="0"/>
              </a:rPr>
              <a:t>...</a:t>
            </a: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2F21A90-E327-C84D-81B5-071D4C5C9FC6}" type="slidenum">
              <a:rPr lang="en-US" smtClean="0"/>
              <a:pPr>
                <a:defRPr/>
              </a:pPr>
              <a:t>29</a:t>
            </a:fld>
            <a:endParaRPr lang="en-US"/>
          </a:p>
        </p:txBody>
      </p:sp>
    </p:spTree>
    <p:extLst>
      <p:ext uri="{BB962C8B-B14F-4D97-AF65-F5344CB8AC3E}">
        <p14:creationId xmlns:p14="http://schemas.microsoft.com/office/powerpoint/2010/main" val="415212215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Periscope</a:t>
            </a:r>
            <a:endParaRPr lang="en-US" dirty="0"/>
          </a:p>
        </p:txBody>
      </p:sp>
      <p:sp>
        <p:nvSpPr>
          <p:cNvPr id="6" name="Subtitle 5"/>
          <p:cNvSpPr>
            <a:spLocks noGrp="1"/>
          </p:cNvSpPr>
          <p:nvPr>
            <p:ph type="subTitle" idx="1"/>
          </p:nvPr>
        </p:nvSpPr>
        <p:spPr>
          <a:xfrm>
            <a:off x="0" y="2743200"/>
            <a:ext cx="9144000" cy="2374900"/>
          </a:xfrm>
        </p:spPr>
        <p:txBody>
          <a:bodyPr/>
          <a:lstStyle/>
          <a:p>
            <a:r>
              <a:rPr lang="en-US" dirty="0" smtClean="0"/>
              <a:t>Michael </a:t>
            </a:r>
            <a:r>
              <a:rPr lang="en-US" dirty="0" err="1" smtClean="0"/>
              <a:t>Gerndt</a:t>
            </a:r>
            <a:endParaRPr lang="en-US" dirty="0" smtClean="0"/>
          </a:p>
          <a:p>
            <a:r>
              <a:rPr lang="en-US" dirty="0" err="1" smtClean="0"/>
              <a:t>Technische</a:t>
            </a:r>
            <a:r>
              <a:rPr lang="en-US" dirty="0" smtClean="0"/>
              <a:t> </a:t>
            </a:r>
            <a:r>
              <a:rPr lang="en-US" dirty="0" err="1"/>
              <a:t>Universität</a:t>
            </a:r>
            <a:r>
              <a:rPr lang="en-US" dirty="0"/>
              <a:t> </a:t>
            </a:r>
            <a:r>
              <a:rPr lang="en-US" dirty="0" err="1" smtClean="0"/>
              <a:t>München</a:t>
            </a:r>
            <a:r>
              <a:rPr lang="en-US" dirty="0" smtClean="0"/>
              <a:t> (Germany)</a:t>
            </a:r>
          </a:p>
          <a:p>
            <a:r>
              <a:rPr lang="en-US" dirty="0">
                <a:hlinkClick r:id="rId2"/>
              </a:rPr>
              <a:t>http://www.lrr.in.tum.de/~</a:t>
            </a:r>
            <a:r>
              <a:rPr lang="en-US" dirty="0" smtClean="0">
                <a:hlinkClick r:id="rId2"/>
              </a:rPr>
              <a:t>periscope</a:t>
            </a:r>
            <a:r>
              <a:rPr lang="en-US" dirty="0" smtClean="0"/>
              <a:t>  </a:t>
            </a:r>
            <a:endParaRPr lang="en-US"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833" y="4851366"/>
            <a:ext cx="1003300" cy="7985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27460779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err="1">
                <a:ea typeface="ＭＳ Ｐゴシック" charset="0"/>
                <a:cs typeface="Times New Roman"/>
              </a:rPr>
              <a:t>mpiP</a:t>
            </a:r>
            <a:r>
              <a:rPr lang="en-US" dirty="0">
                <a:ea typeface="ＭＳ Ｐゴシック" charset="0"/>
                <a:cs typeface="Times New Roman"/>
              </a:rPr>
              <a:t> 101 / Output – per </a:t>
            </a:r>
            <a:r>
              <a:rPr lang="en-US" dirty="0" err="1">
                <a:ea typeface="ＭＳ Ｐゴシック" charset="0"/>
                <a:cs typeface="Times New Roman"/>
              </a:rPr>
              <a:t>Callsite</a:t>
            </a:r>
            <a:r>
              <a:rPr lang="en-US" dirty="0">
                <a:ea typeface="ＭＳ Ｐゴシック" charset="0"/>
                <a:cs typeface="Times New Roman"/>
              </a:rPr>
              <a:t> Message Size</a:t>
            </a:r>
          </a:p>
        </p:txBody>
      </p:sp>
      <p:sp>
        <p:nvSpPr>
          <p:cNvPr id="27651" name="Horizontal Scroll 3"/>
          <p:cNvSpPr>
            <a:spLocks noChangeArrowheads="1"/>
          </p:cNvSpPr>
          <p:nvPr/>
        </p:nvSpPr>
        <p:spPr bwMode="auto">
          <a:xfrm>
            <a:off x="304800" y="685800"/>
            <a:ext cx="8610600" cy="5562600"/>
          </a:xfrm>
          <a:prstGeom prst="horizontalScroll">
            <a:avLst>
              <a:gd name="adj" fmla="val 3889"/>
            </a:avLst>
          </a:prstGeom>
          <a:solidFill>
            <a:srgbClr val="FFFFDF"/>
          </a:solidFill>
          <a:ln w="9525">
            <a:solidFill>
              <a:schemeClr val="tx1"/>
            </a:solidFill>
            <a:round/>
            <a:headEnd/>
            <a:tailEnd/>
          </a:ln>
        </p:spPr>
        <p:txBody>
          <a:bodyPr/>
          <a:lstStyle/>
          <a:p>
            <a:r>
              <a:rPr lang="en-US" sz="1400">
                <a:latin typeface="Courier" charset="0"/>
                <a:cs typeface="Courier" charset="0"/>
              </a:rPr>
              <a:t>---------------------------------------------------------------------------</a:t>
            </a:r>
          </a:p>
          <a:p>
            <a:r>
              <a:rPr lang="en-US" sz="1400">
                <a:latin typeface="Courier" charset="0"/>
                <a:cs typeface="Courier" charset="0"/>
              </a:rPr>
              <a:t>@--- Callsite Message Sent statistics (all, sent bytes) -------------------</a:t>
            </a:r>
          </a:p>
          <a:p>
            <a:r>
              <a:rPr lang="en-US" sz="1400">
                <a:latin typeface="Courier" charset="0"/>
                <a:cs typeface="Courier" charset="0"/>
              </a:rPr>
              <a:t>---------------------------------------------------------------------------</a:t>
            </a:r>
          </a:p>
          <a:p>
            <a:r>
              <a:rPr lang="en-US" sz="1400">
                <a:latin typeface="Courier" charset="0"/>
                <a:cs typeface="Courier" charset="0"/>
              </a:rPr>
              <a:t>Name              Site Rank   Count       Max      Mean       Min       Sum</a:t>
            </a:r>
          </a:p>
          <a:p>
            <a:r>
              <a:rPr lang="en-US" sz="1400">
                <a:latin typeface="Courier" charset="0"/>
                <a:cs typeface="Courier" charset="0"/>
              </a:rPr>
              <a:t>Allgather           16    0       1         4         4         4         4</a:t>
            </a:r>
          </a:p>
          <a:p>
            <a:r>
              <a:rPr lang="en-US" sz="1400">
                <a:latin typeface="Courier" charset="0"/>
                <a:cs typeface="Courier" charset="0"/>
              </a:rPr>
              <a:t>Allgather           16    1       1         4         4         4         4</a:t>
            </a:r>
          </a:p>
          <a:p>
            <a:r>
              <a:rPr lang="en-US" sz="1400">
                <a:latin typeface="Courier" charset="0"/>
                <a:cs typeface="Courier" charset="0"/>
              </a:rPr>
              <a:t>Allgather           16    2       1         4         4         4         4</a:t>
            </a:r>
          </a:p>
          <a:p>
            <a:r>
              <a:rPr lang="en-US" sz="1400">
                <a:latin typeface="Courier" charset="0"/>
                <a:cs typeface="Courier" charset="0"/>
              </a:rPr>
              <a:t>Allgather           16    3       1         4         4         4         4</a:t>
            </a:r>
          </a:p>
          <a:p>
            <a:r>
              <a:rPr lang="en-US" sz="1400">
                <a:latin typeface="Courier" charset="0"/>
                <a:cs typeface="Courier" charset="0"/>
              </a:rPr>
              <a:t>Allgather           16    *       4         4         4         4        16</a:t>
            </a:r>
          </a:p>
          <a:p>
            <a:endParaRPr lang="en-US" sz="1400">
              <a:latin typeface="Courier" charset="0"/>
              <a:cs typeface="Courier" charset="0"/>
            </a:endParaRPr>
          </a:p>
          <a:p>
            <a:r>
              <a:rPr lang="en-US" sz="1400">
                <a:latin typeface="Courier" charset="0"/>
                <a:cs typeface="Courier" charset="0"/>
              </a:rPr>
              <a:t>Allgatherv          22    0       1        28        28        28        28</a:t>
            </a:r>
          </a:p>
          <a:p>
            <a:r>
              <a:rPr lang="en-US" sz="1400">
                <a:latin typeface="Courier" charset="0"/>
                <a:cs typeface="Courier" charset="0"/>
              </a:rPr>
              <a:t>Allgatherv          22    1       1        28        28        28        28</a:t>
            </a:r>
          </a:p>
          <a:p>
            <a:r>
              <a:rPr lang="en-US" sz="1400">
                <a:latin typeface="Courier" charset="0"/>
                <a:cs typeface="Courier" charset="0"/>
              </a:rPr>
              <a:t>Allgatherv          22    2       1        28        28        28        28</a:t>
            </a:r>
          </a:p>
          <a:p>
            <a:r>
              <a:rPr lang="en-US" sz="1400">
                <a:latin typeface="Courier" charset="0"/>
                <a:cs typeface="Courier" charset="0"/>
              </a:rPr>
              <a:t>Allgatherv          22    3       1        28        28        28        28</a:t>
            </a:r>
          </a:p>
          <a:p>
            <a:r>
              <a:rPr lang="en-US" sz="1400">
                <a:latin typeface="Courier" charset="0"/>
                <a:cs typeface="Courier" charset="0"/>
              </a:rPr>
              <a:t>Allgatherv          22    *       4        28        28        28       112</a:t>
            </a:r>
          </a:p>
          <a:p>
            <a:endParaRPr lang="en-US" sz="1400">
              <a:latin typeface="Courier" charset="0"/>
              <a:cs typeface="Courier" charset="0"/>
            </a:endParaRPr>
          </a:p>
          <a:p>
            <a:r>
              <a:rPr lang="en-US" sz="1400">
                <a:latin typeface="Courier" charset="0"/>
                <a:cs typeface="Courier" charset="0"/>
              </a:rPr>
              <a:t>Allreduce            2    0       3         8         8         8        24</a:t>
            </a:r>
          </a:p>
          <a:p>
            <a:r>
              <a:rPr lang="en-US" sz="1400">
                <a:latin typeface="Courier" charset="0"/>
                <a:cs typeface="Courier" charset="0"/>
              </a:rPr>
              <a:t>Allreduce            2    1       3         8         8         8        24</a:t>
            </a:r>
          </a:p>
          <a:p>
            <a:r>
              <a:rPr lang="en-US" sz="1400">
                <a:latin typeface="Courier" charset="0"/>
                <a:cs typeface="Courier" charset="0"/>
              </a:rPr>
              <a:t>Allreduce            2    2       3         8         8         8        24</a:t>
            </a:r>
          </a:p>
          <a:p>
            <a:r>
              <a:rPr lang="en-US" sz="1400">
                <a:latin typeface="Courier" charset="0"/>
                <a:cs typeface="Courier" charset="0"/>
              </a:rPr>
              <a:t>Allreduce            2    3       3         8         8         8        24</a:t>
            </a:r>
          </a:p>
          <a:p>
            <a:r>
              <a:rPr lang="en-US" sz="1400">
                <a:latin typeface="Courier" charset="0"/>
                <a:cs typeface="Courier" charset="0"/>
              </a:rPr>
              <a:t>Allreduce            2    *      12         8         8         8        96</a:t>
            </a:r>
          </a:p>
          <a:p>
            <a:endParaRPr lang="en-US" sz="1400">
              <a:latin typeface="Courier" charset="0"/>
              <a:cs typeface="Courier" charset="0"/>
            </a:endParaRPr>
          </a:p>
          <a:p>
            <a:r>
              <a:rPr lang="en-US" sz="1400">
                <a:latin typeface="Courier" charset="0"/>
                <a:cs typeface="Courier" charset="0"/>
              </a:rPr>
              <a:t>...</a:t>
            </a: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2F21A90-E327-C84D-81B5-071D4C5C9FC6}" type="slidenum">
              <a:rPr lang="en-US" smtClean="0"/>
              <a:pPr>
                <a:defRPr/>
              </a:pPr>
              <a:t>30</a:t>
            </a:fld>
            <a:endParaRPr lang="en-US"/>
          </a:p>
        </p:txBody>
      </p:sp>
    </p:spTree>
    <p:extLst>
      <p:ext uri="{BB962C8B-B14F-4D97-AF65-F5344CB8AC3E}">
        <p14:creationId xmlns:p14="http://schemas.microsoft.com/office/powerpoint/2010/main" val="343417543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dirty="0">
                <a:ea typeface="ＭＳ Ｐゴシック" charset="0"/>
                <a:cs typeface="Times New Roman"/>
              </a:rPr>
              <a:t>Fine Tuning the Profile Run</a:t>
            </a:r>
          </a:p>
        </p:txBody>
      </p:sp>
      <p:sp>
        <p:nvSpPr>
          <p:cNvPr id="28675" name="Content Placeholder 2"/>
          <p:cNvSpPr>
            <a:spLocks noGrp="1"/>
          </p:cNvSpPr>
          <p:nvPr>
            <p:ph idx="1"/>
          </p:nvPr>
        </p:nvSpPr>
        <p:spPr/>
        <p:txBody>
          <a:bodyPr/>
          <a:lstStyle/>
          <a:p>
            <a:r>
              <a:rPr lang="en-US" dirty="0" err="1">
                <a:cs typeface="Times New Roman"/>
              </a:rPr>
              <a:t>mpiP</a:t>
            </a:r>
            <a:r>
              <a:rPr lang="en-US" dirty="0">
                <a:cs typeface="Times New Roman"/>
              </a:rPr>
              <a:t> Advanced Features</a:t>
            </a:r>
          </a:p>
          <a:p>
            <a:pPr lvl="1"/>
            <a:r>
              <a:rPr lang="en-US" dirty="0" smtClean="0">
                <a:ea typeface="ＭＳ Ｐゴシック" charset="0"/>
                <a:cs typeface="Times New Roman"/>
              </a:rPr>
              <a:t>User </a:t>
            </a:r>
            <a:r>
              <a:rPr lang="en-US" dirty="0">
                <a:ea typeface="ＭＳ Ｐゴシック" charset="0"/>
                <a:cs typeface="Times New Roman"/>
              </a:rPr>
              <a:t>controlled stack trace depth</a:t>
            </a:r>
          </a:p>
          <a:p>
            <a:pPr lvl="1"/>
            <a:r>
              <a:rPr lang="en-US" dirty="0">
                <a:ea typeface="ＭＳ Ｐゴシック" charset="0"/>
                <a:cs typeface="Times New Roman"/>
              </a:rPr>
              <a:t>Reduced output for large scale experiments</a:t>
            </a:r>
          </a:p>
          <a:p>
            <a:pPr lvl="1"/>
            <a:r>
              <a:rPr lang="en-US" dirty="0">
                <a:ea typeface="ＭＳ Ｐゴシック" charset="0"/>
                <a:cs typeface="Times New Roman"/>
              </a:rPr>
              <a:t>Application control to limit scope</a:t>
            </a:r>
          </a:p>
          <a:p>
            <a:pPr lvl="1"/>
            <a:r>
              <a:rPr lang="en-US" dirty="0">
                <a:ea typeface="ＭＳ Ｐゴシック" charset="0"/>
                <a:cs typeface="Times New Roman"/>
              </a:rPr>
              <a:t>Measurements for MPI I/O routines</a:t>
            </a:r>
          </a:p>
          <a:p>
            <a:r>
              <a:rPr lang="en-US" dirty="0">
                <a:cs typeface="Times New Roman"/>
              </a:rPr>
              <a:t>Controlled by MPIP environment variable</a:t>
            </a:r>
          </a:p>
          <a:p>
            <a:pPr lvl="1"/>
            <a:r>
              <a:rPr lang="en-US" dirty="0" smtClean="0">
                <a:ea typeface="ＭＳ Ｐゴシック" charset="0"/>
                <a:cs typeface="Times New Roman"/>
              </a:rPr>
              <a:t>Set </a:t>
            </a:r>
            <a:r>
              <a:rPr lang="en-US" dirty="0">
                <a:ea typeface="ＭＳ Ｐゴシック" charset="0"/>
                <a:cs typeface="Times New Roman"/>
              </a:rPr>
              <a:t>by user before profile run</a:t>
            </a:r>
          </a:p>
          <a:p>
            <a:pPr lvl="1"/>
            <a:r>
              <a:rPr lang="en-US" dirty="0">
                <a:ea typeface="ＭＳ Ｐゴシック" charset="0"/>
                <a:cs typeface="Times New Roman"/>
              </a:rPr>
              <a:t>Command line style argument </a:t>
            </a:r>
            <a:r>
              <a:rPr lang="en-US" dirty="0" smtClean="0">
                <a:ea typeface="ＭＳ Ｐゴシック" charset="0"/>
                <a:cs typeface="Times New Roman"/>
              </a:rPr>
              <a:t>list</a:t>
            </a:r>
            <a:endParaRPr lang="en-US" dirty="0">
              <a:ea typeface="ＭＳ Ｐゴシック" charset="0"/>
              <a:cs typeface="Times New Roman"/>
            </a:endParaRP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2F21A90-E327-C84D-81B5-071D4C5C9FC6}" type="slidenum">
              <a:rPr lang="en-US" smtClean="0"/>
              <a:pPr>
                <a:defRPr/>
              </a:pPr>
              <a:t>31</a:t>
            </a:fld>
            <a:endParaRPr lang="en-US"/>
          </a:p>
        </p:txBody>
      </p:sp>
    </p:spTree>
    <p:extLst>
      <p:ext uri="{BB962C8B-B14F-4D97-AF65-F5344CB8AC3E}">
        <p14:creationId xmlns:p14="http://schemas.microsoft.com/office/powerpoint/2010/main" val="416997471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err="1">
                <a:ea typeface="ＭＳ Ｐゴシック" charset="0"/>
                <a:cs typeface="Times New Roman"/>
              </a:rPr>
              <a:t>mpiP</a:t>
            </a:r>
            <a:r>
              <a:rPr lang="en-US" dirty="0">
                <a:ea typeface="ＭＳ Ｐゴシック" charset="0"/>
                <a:cs typeface="Times New Roman"/>
              </a:rPr>
              <a:t> Parameters</a:t>
            </a:r>
          </a:p>
        </p:txBody>
      </p:sp>
      <p:graphicFrame>
        <p:nvGraphicFramePr>
          <p:cNvPr id="4" name="Content Placeholder 3"/>
          <p:cNvGraphicFramePr>
            <a:graphicFrameLocks noGrp="1"/>
          </p:cNvGraphicFramePr>
          <p:nvPr>
            <p:ph idx="1"/>
          </p:nvPr>
        </p:nvGraphicFramePr>
        <p:xfrm>
          <a:off x="457200" y="1219200"/>
          <a:ext cx="8153400" cy="4572000"/>
        </p:xfrm>
        <a:graphic>
          <a:graphicData uri="http://schemas.openxmlformats.org/drawingml/2006/table">
            <a:tbl>
              <a:tblPr/>
              <a:tblGrid>
                <a:gridCol w="1295400"/>
                <a:gridCol w="5461000"/>
                <a:gridCol w="1397000"/>
              </a:tblGrid>
              <a:tr h="371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ea typeface="ＭＳ Ｐゴシック" charset="0"/>
                          <a:cs typeface="ＭＳ Ｐゴシック" charset="0"/>
                        </a:rPr>
                        <a:t>Param.</a:t>
                      </a:r>
                    </a:p>
                  </a:txBody>
                  <a:tcPr horzOverflow="overflow">
                    <a:lnL w="12700" cap="flat" cmpd="sng" algn="ctr">
                      <a:solidFill>
                        <a:schemeClr val="accent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ea typeface="ＭＳ Ｐゴシック" charset="0"/>
                          <a:cs typeface="ＭＳ Ｐゴシック" charset="0"/>
                        </a:rPr>
                        <a:t>Description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Arial" charset="0"/>
                          <a:ea typeface="ＭＳ Ｐゴシック" charset="0"/>
                          <a:cs typeface="ＭＳ Ｐゴシック" charset="0"/>
                        </a:rPr>
                        <a:t>Default</a:t>
                      </a:r>
                    </a:p>
                  </a:txBody>
                  <a:tcPr horzOverflow="overflow">
                    <a:lnL w="12700" cap="flat" cmpd="sng" algn="ctr">
                      <a:solidFill>
                        <a:srgbClr val="000000"/>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ea typeface="ＭＳ Ｐゴシック" charset="0"/>
                          <a:cs typeface="ＭＳ Ｐゴシック" charset="0"/>
                        </a:rPr>
                        <a:t>-c</a:t>
                      </a:r>
                    </a:p>
                  </a:txBody>
                  <a:tcPr horzOverflow="overflow">
                    <a:lnL w="12700" cap="flat" cmpd="sng" algn="ctr">
                      <a:solidFill>
                        <a:schemeClr val="accent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ea typeface="ＭＳ Ｐゴシック" charset="0"/>
                          <a:cs typeface="ＭＳ Ｐゴシック" charset="0"/>
                        </a:rPr>
                        <a:t>Concise Output / No callsite data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3F9FA"/>
                    </a:solidFill>
                  </a:tcPr>
                </a:tc>
              </a:tr>
              <a:tr h="371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ea typeface="ＭＳ Ｐゴシック" charset="0"/>
                          <a:cs typeface="ＭＳ Ｐゴシック" charset="0"/>
                        </a:rPr>
                        <a:t>-f dir</a:t>
                      </a:r>
                    </a:p>
                  </a:txBody>
                  <a:tcPr horzOverflow="overflow">
                    <a:lnL w="12700" cap="flat" cmpd="sng" algn="ctr">
                      <a:solidFill>
                        <a:schemeClr val="accent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ea typeface="ＭＳ Ｐゴシック" charset="0"/>
                          <a:cs typeface="ＭＳ Ｐゴシック" charset="0"/>
                        </a:rPr>
                        <a:t>Set output directory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r>
              <a:tr h="371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ea typeface="ＭＳ Ｐゴシック" charset="0"/>
                          <a:cs typeface="ＭＳ Ｐゴシック" charset="0"/>
                        </a:rPr>
                        <a:t>-k n</a:t>
                      </a:r>
                    </a:p>
                  </a:txBody>
                  <a:tcPr horzOverflow="overflow">
                    <a:lnL w="12700" cap="flat" cmpd="sng" algn="ctr">
                      <a:solidFill>
                        <a:schemeClr val="accent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ea typeface="ＭＳ Ｐゴシック" charset="0"/>
                          <a:cs typeface="ＭＳ Ｐゴシック" charset="0"/>
                        </a:rPr>
                        <a:t>Set callsite stack traceback size to 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ea typeface="ＭＳ Ｐゴシック" charset="0"/>
                          <a:cs typeface="ＭＳ Ｐゴシック" charset="0"/>
                        </a:rPr>
                        <a:t>1</a:t>
                      </a:r>
                    </a:p>
                  </a:txBody>
                  <a:tcPr horzOverflow="overflow">
                    <a:lnL w="12700" cap="flat" cmpd="sng" algn="ctr">
                      <a:solidFill>
                        <a:srgbClr val="000000"/>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3F9FA"/>
                    </a:solidFill>
                  </a:tcPr>
                </a:tc>
              </a:tr>
              <a:tr h="371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ea typeface="ＭＳ Ｐゴシック" charset="0"/>
                          <a:cs typeface="ＭＳ Ｐゴシック" charset="0"/>
                        </a:rPr>
                        <a:t>-l</a:t>
                      </a:r>
                    </a:p>
                  </a:txBody>
                  <a:tcPr horzOverflow="overflow">
                    <a:lnL w="12700" cap="flat" cmpd="sng" algn="ctr">
                      <a:solidFill>
                        <a:schemeClr val="accent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ea typeface="ＭＳ Ｐゴシック" charset="0"/>
                          <a:cs typeface="ＭＳ Ｐゴシック" charset="0"/>
                        </a:rPr>
                        <a:t>Use less memory for data collection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r>
              <a:tr h="371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ea typeface="ＭＳ Ｐゴシック" charset="0"/>
                          <a:cs typeface="ＭＳ Ｐゴシック" charset="0"/>
                        </a:rPr>
                        <a:t>-n</a:t>
                      </a:r>
                    </a:p>
                  </a:txBody>
                  <a:tcPr horzOverflow="overflow">
                    <a:lnL w="12700" cap="flat" cmpd="sng" algn="ctr">
                      <a:solidFill>
                        <a:schemeClr val="accent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ea typeface="ＭＳ Ｐゴシック" charset="0"/>
                          <a:cs typeface="ＭＳ Ｐゴシック" charset="0"/>
                        </a:rPr>
                        <a:t>Do not truncate pathnames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3F9FA"/>
                    </a:solidFill>
                  </a:tcPr>
                </a:tc>
              </a:tr>
              <a:tr h="371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ea typeface="ＭＳ Ｐゴシック" charset="0"/>
                          <a:cs typeface="ＭＳ Ｐゴシック" charset="0"/>
                        </a:rPr>
                        <a:t>-o</a:t>
                      </a:r>
                    </a:p>
                  </a:txBody>
                  <a:tcPr horzOverflow="overflow">
                    <a:lnL w="12700" cap="flat" cmpd="sng" algn="ctr">
                      <a:solidFill>
                        <a:schemeClr val="accent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ea typeface="ＭＳ Ｐゴシック" charset="0"/>
                          <a:cs typeface="ＭＳ Ｐゴシック" charset="0"/>
                        </a:rPr>
                        <a:t>Disable profiling at startup</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r>
              <a:tr h="371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ea typeface="ＭＳ Ｐゴシック" charset="0"/>
                          <a:cs typeface="ＭＳ Ｐゴシック" charset="0"/>
                        </a:rPr>
                        <a:t>-s n</a:t>
                      </a:r>
                    </a:p>
                  </a:txBody>
                  <a:tcPr horzOverflow="overflow">
                    <a:lnL w="12700" cap="flat" cmpd="sng" algn="ctr">
                      <a:solidFill>
                        <a:schemeClr val="accent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ea typeface="ＭＳ Ｐゴシック" charset="0"/>
                          <a:cs typeface="ＭＳ Ｐゴシック" charset="0"/>
                        </a:rPr>
                        <a:t>Set hash table size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ea typeface="ＭＳ Ｐゴシック" charset="0"/>
                          <a:cs typeface="ＭＳ Ｐゴシック" charset="0"/>
                        </a:rPr>
                        <a:t>256</a:t>
                      </a:r>
                    </a:p>
                  </a:txBody>
                  <a:tcPr horzOverflow="overflow">
                    <a:lnL w="12700" cap="flat" cmpd="sng" algn="ctr">
                      <a:solidFill>
                        <a:srgbClr val="000000"/>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3F9FA"/>
                    </a:solidFill>
                  </a:tcPr>
                </a:tc>
              </a:tr>
              <a:tr h="371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ea typeface="ＭＳ Ｐゴシック" charset="0"/>
                          <a:cs typeface="ＭＳ Ｐゴシック" charset="0"/>
                        </a:rPr>
                        <a:t>-t x</a:t>
                      </a:r>
                    </a:p>
                  </a:txBody>
                  <a:tcPr horzOverflow="overflow">
                    <a:lnL w="12700" cap="flat" cmpd="sng" algn="ctr">
                      <a:solidFill>
                        <a:schemeClr val="accent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ea typeface="ＭＳ Ｐゴシック" charset="0"/>
                          <a:cs typeface="ＭＳ Ｐゴシック" charset="0"/>
                        </a:rPr>
                        <a:t>Print threshold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ea typeface="ＭＳ Ｐゴシック" charset="0"/>
                          <a:cs typeface="ＭＳ Ｐゴシック" charset="0"/>
                        </a:rPr>
                        <a:t>0.0</a:t>
                      </a:r>
                    </a:p>
                  </a:txBody>
                  <a:tcPr horzOverflow="overflow">
                    <a:lnL w="12700" cap="flat" cmpd="sng" algn="ctr">
                      <a:solidFill>
                        <a:srgbClr val="000000"/>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r>
              <a:tr h="371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ea typeface="ＭＳ Ｐゴシック" charset="0"/>
                          <a:cs typeface="ＭＳ Ｐゴシック" charset="0"/>
                        </a:rPr>
                        <a:t>-v</a:t>
                      </a:r>
                    </a:p>
                  </a:txBody>
                  <a:tcPr horzOverflow="overflow">
                    <a:lnL w="12700" cap="flat" cmpd="sng" algn="ctr">
                      <a:solidFill>
                        <a:schemeClr val="accent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charset="0"/>
                          <a:ea typeface="ＭＳ Ｐゴシック" charset="0"/>
                          <a:cs typeface="ＭＳ Ｐゴシック" charset="0"/>
                        </a:rPr>
                        <a:t>Print concise &amp; verbose output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3F9FA"/>
                    </a:solidFill>
                  </a:tcPr>
                </a:tc>
              </a:tr>
            </a:tbl>
          </a:graphicData>
        </a:graphic>
      </p:graphicFrame>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2F21A90-E327-C84D-81B5-071D4C5C9FC6}" type="slidenum">
              <a:rPr lang="en-US" smtClean="0"/>
              <a:pPr>
                <a:defRPr/>
              </a:pPr>
              <a:t>32</a:t>
            </a:fld>
            <a:endParaRPr lang="en-US"/>
          </a:p>
        </p:txBody>
      </p:sp>
    </p:spTree>
    <p:extLst>
      <p:ext uri="{BB962C8B-B14F-4D97-AF65-F5344CB8AC3E}">
        <p14:creationId xmlns:p14="http://schemas.microsoft.com/office/powerpoint/2010/main" val="319524221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ea typeface="ＭＳ Ｐゴシック" charset="0"/>
                <a:cs typeface="Times New Roman"/>
              </a:rPr>
              <a:t>Controlling the Stack Trace</a:t>
            </a:r>
          </a:p>
        </p:txBody>
      </p:sp>
      <p:sp>
        <p:nvSpPr>
          <p:cNvPr id="30723" name="Content Placeholder 2"/>
          <p:cNvSpPr>
            <a:spLocks noGrp="1"/>
          </p:cNvSpPr>
          <p:nvPr>
            <p:ph idx="1"/>
          </p:nvPr>
        </p:nvSpPr>
        <p:spPr/>
        <p:txBody>
          <a:bodyPr>
            <a:normAutofit/>
          </a:bodyPr>
          <a:lstStyle/>
          <a:p>
            <a:r>
              <a:rPr lang="en-US" dirty="0" err="1">
                <a:cs typeface="Times New Roman"/>
              </a:rPr>
              <a:t>Callsites</a:t>
            </a:r>
            <a:r>
              <a:rPr lang="en-US" dirty="0">
                <a:cs typeface="Times New Roman"/>
              </a:rPr>
              <a:t> are determined using stack traces</a:t>
            </a:r>
          </a:p>
          <a:p>
            <a:pPr lvl="1"/>
            <a:r>
              <a:rPr lang="en-US" dirty="0" smtClean="0">
                <a:ea typeface="ＭＳ Ｐゴシック" charset="0"/>
                <a:cs typeface="Times New Roman"/>
              </a:rPr>
              <a:t>Starting </a:t>
            </a:r>
            <a:r>
              <a:rPr lang="en-US" dirty="0">
                <a:ea typeface="ＭＳ Ｐゴシック" charset="0"/>
                <a:cs typeface="Times New Roman"/>
              </a:rPr>
              <a:t>from current call stack going backwards</a:t>
            </a:r>
          </a:p>
          <a:p>
            <a:pPr lvl="1"/>
            <a:r>
              <a:rPr lang="en-US" dirty="0">
                <a:ea typeface="ＭＳ Ｐゴシック" charset="0"/>
                <a:cs typeface="Times New Roman"/>
              </a:rPr>
              <a:t>Useful to avoid MPI wrappers</a:t>
            </a:r>
          </a:p>
          <a:p>
            <a:pPr lvl="1"/>
            <a:r>
              <a:rPr lang="en-US" dirty="0">
                <a:ea typeface="ＭＳ Ｐゴシック" charset="0"/>
                <a:cs typeface="Times New Roman"/>
              </a:rPr>
              <a:t>Helps to distinguishes library invocations</a:t>
            </a:r>
          </a:p>
          <a:p>
            <a:r>
              <a:rPr lang="en-US" dirty="0">
                <a:cs typeface="Times New Roman"/>
              </a:rPr>
              <a:t>Tradeoff: stack trace depth</a:t>
            </a:r>
          </a:p>
          <a:p>
            <a:pPr lvl="1"/>
            <a:r>
              <a:rPr lang="en-US" dirty="0" smtClean="0">
                <a:ea typeface="ＭＳ Ｐゴシック" charset="0"/>
                <a:cs typeface="Times New Roman"/>
              </a:rPr>
              <a:t>Too </a:t>
            </a:r>
            <a:r>
              <a:rPr lang="en-US" dirty="0">
                <a:ea typeface="ＭＳ Ｐゴシック" charset="0"/>
                <a:cs typeface="Times New Roman"/>
              </a:rPr>
              <a:t>short: can</a:t>
            </a:r>
            <a:r>
              <a:rPr lang="ja-JP" altLang="en-US" dirty="0">
                <a:ea typeface="ＭＳ Ｐゴシック" charset="0"/>
                <a:cs typeface="Times New Roman"/>
              </a:rPr>
              <a:t>’</a:t>
            </a:r>
            <a:r>
              <a:rPr lang="en-US" dirty="0">
                <a:ea typeface="ＭＳ Ｐゴシック" charset="0"/>
                <a:cs typeface="Times New Roman"/>
              </a:rPr>
              <a:t>t distinguish invocations</a:t>
            </a:r>
          </a:p>
          <a:p>
            <a:pPr lvl="1"/>
            <a:r>
              <a:rPr lang="en-US" dirty="0">
                <a:ea typeface="ＭＳ Ｐゴシック" charset="0"/>
                <a:cs typeface="Times New Roman"/>
              </a:rPr>
              <a:t>Too long: extra overhead / too many call </a:t>
            </a:r>
            <a:r>
              <a:rPr lang="en-US" dirty="0" smtClean="0">
                <a:ea typeface="ＭＳ Ｐゴシック" charset="0"/>
                <a:cs typeface="Times New Roman"/>
              </a:rPr>
              <a:t>sites</a:t>
            </a:r>
          </a:p>
          <a:p>
            <a:r>
              <a:rPr lang="en-US" dirty="0" smtClean="0">
                <a:ea typeface="ＭＳ Ｐゴシック" charset="0"/>
                <a:cs typeface="Times New Roman"/>
              </a:rPr>
              <a:t>User </a:t>
            </a:r>
            <a:r>
              <a:rPr lang="en-US" dirty="0">
                <a:ea typeface="ＭＳ Ｐゴシック" charset="0"/>
                <a:cs typeface="Times New Roman"/>
              </a:rPr>
              <a:t>can set stack trace </a:t>
            </a:r>
            <a:r>
              <a:rPr lang="en-US" dirty="0" smtClean="0">
                <a:ea typeface="ＭＳ Ｐゴシック" charset="0"/>
                <a:cs typeface="Times New Roman"/>
              </a:rPr>
              <a:t>depth</a:t>
            </a:r>
            <a:endParaRPr lang="en-US" dirty="0">
              <a:ea typeface="ＭＳ Ｐゴシック" charset="0"/>
              <a:cs typeface="Times New Roman"/>
            </a:endParaRP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2F21A90-E327-C84D-81B5-071D4C5C9FC6}" type="slidenum">
              <a:rPr lang="en-US" smtClean="0"/>
              <a:pPr>
                <a:defRPr/>
              </a:pPr>
              <a:t>33</a:t>
            </a:fld>
            <a:endParaRPr lang="en-US"/>
          </a:p>
        </p:txBody>
      </p:sp>
    </p:spTree>
    <p:extLst>
      <p:ext uri="{BB962C8B-B14F-4D97-AF65-F5344CB8AC3E}">
        <p14:creationId xmlns:p14="http://schemas.microsoft.com/office/powerpoint/2010/main" val="95818529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dirty="0">
                <a:ea typeface="ＭＳ Ｐゴシック" charset="0"/>
                <a:cs typeface="Times New Roman"/>
              </a:rPr>
              <a:t>Platforms</a:t>
            </a:r>
          </a:p>
        </p:txBody>
      </p:sp>
      <p:sp>
        <p:nvSpPr>
          <p:cNvPr id="35843" name="Content Placeholder 2"/>
          <p:cNvSpPr>
            <a:spLocks noGrp="1"/>
          </p:cNvSpPr>
          <p:nvPr>
            <p:ph idx="1"/>
          </p:nvPr>
        </p:nvSpPr>
        <p:spPr/>
        <p:txBody>
          <a:bodyPr/>
          <a:lstStyle/>
          <a:p>
            <a:r>
              <a:rPr lang="en-US" dirty="0">
                <a:cs typeface="Times New Roman"/>
              </a:rPr>
              <a:t>Highly portable design</a:t>
            </a:r>
          </a:p>
          <a:p>
            <a:pPr lvl="1"/>
            <a:r>
              <a:rPr lang="en-US" dirty="0" smtClean="0">
                <a:ea typeface="ＭＳ Ｐゴシック" charset="0"/>
                <a:cs typeface="Times New Roman"/>
              </a:rPr>
              <a:t>Built </a:t>
            </a:r>
            <a:r>
              <a:rPr lang="en-US" dirty="0">
                <a:ea typeface="ＭＳ Ｐゴシック" charset="0"/>
                <a:cs typeface="Times New Roman"/>
              </a:rPr>
              <a:t>on top of PMPI, which is part of any MPI</a:t>
            </a:r>
          </a:p>
          <a:p>
            <a:pPr lvl="1"/>
            <a:r>
              <a:rPr lang="en-US" dirty="0">
                <a:ea typeface="ＭＳ Ｐゴシック" charset="0"/>
                <a:cs typeface="Times New Roman"/>
              </a:rPr>
              <a:t>Very few dependencies</a:t>
            </a:r>
          </a:p>
          <a:p>
            <a:r>
              <a:rPr lang="en-US" dirty="0">
                <a:cs typeface="Times New Roman"/>
              </a:rPr>
              <a:t>Tested on many platforms, including</a:t>
            </a:r>
          </a:p>
          <a:p>
            <a:pPr lvl="1"/>
            <a:r>
              <a:rPr lang="en-US" dirty="0" smtClean="0">
                <a:ea typeface="ＭＳ Ｐゴシック" charset="0"/>
                <a:cs typeface="Times New Roman"/>
              </a:rPr>
              <a:t>Linux </a:t>
            </a:r>
            <a:r>
              <a:rPr lang="en-US" dirty="0">
                <a:ea typeface="ＭＳ Ｐゴシック" charset="0"/>
                <a:cs typeface="Times New Roman"/>
              </a:rPr>
              <a:t>(x86, x86-64, IA-64, MIPS64)</a:t>
            </a:r>
          </a:p>
          <a:p>
            <a:pPr lvl="1"/>
            <a:r>
              <a:rPr lang="en-US" dirty="0">
                <a:ea typeface="ＭＳ Ｐゴシック" charset="0"/>
                <a:cs typeface="Times New Roman"/>
              </a:rPr>
              <a:t>BG/L &amp; BG/P</a:t>
            </a:r>
          </a:p>
          <a:p>
            <a:pPr lvl="1"/>
            <a:r>
              <a:rPr lang="en-US" dirty="0">
                <a:ea typeface="ＭＳ Ｐゴシック" charset="0"/>
                <a:cs typeface="Times New Roman"/>
              </a:rPr>
              <a:t>AIX (Power 3/4/5)</a:t>
            </a:r>
          </a:p>
          <a:p>
            <a:pPr lvl="1"/>
            <a:r>
              <a:rPr lang="en-US" dirty="0">
                <a:ea typeface="ＭＳ Ｐゴシック" charset="0"/>
                <a:cs typeface="Times New Roman"/>
              </a:rPr>
              <a:t>Cray XT3/4/5 with Catamount and CNL</a:t>
            </a:r>
          </a:p>
          <a:p>
            <a:pPr lvl="1"/>
            <a:r>
              <a:rPr lang="en-US" dirty="0">
                <a:ea typeface="ＭＳ Ｐゴシック" charset="0"/>
                <a:cs typeface="Times New Roman"/>
              </a:rPr>
              <a:t>Cray X1E</a:t>
            </a: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2F21A90-E327-C84D-81B5-071D4C5C9FC6}" type="slidenum">
              <a:rPr lang="en-US" smtClean="0"/>
              <a:pPr>
                <a:defRPr/>
              </a:pPr>
              <a:t>34</a:t>
            </a:fld>
            <a:endParaRPr lang="en-US"/>
          </a:p>
        </p:txBody>
      </p:sp>
    </p:spTree>
    <p:extLst>
      <p:ext uri="{BB962C8B-B14F-4D97-AF65-F5344CB8AC3E}">
        <p14:creationId xmlns:p14="http://schemas.microsoft.com/office/powerpoint/2010/main" val="9431130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err="1">
                <a:ea typeface="ＭＳ Ｐゴシック" charset="0"/>
                <a:cs typeface="Times New Roman"/>
              </a:rPr>
              <a:t>mpiPView</a:t>
            </a:r>
            <a:r>
              <a:rPr lang="en-US" dirty="0">
                <a:ea typeface="ＭＳ Ｐゴシック" charset="0"/>
                <a:cs typeface="Times New Roman"/>
              </a:rPr>
              <a:t>: The GUI for </a:t>
            </a:r>
            <a:r>
              <a:rPr lang="en-US" dirty="0" err="1">
                <a:ea typeface="ＭＳ Ｐゴシック" charset="0"/>
                <a:cs typeface="Times New Roman"/>
              </a:rPr>
              <a:t>mpiP</a:t>
            </a:r>
            <a:endParaRPr lang="en-US" dirty="0">
              <a:ea typeface="ＭＳ Ｐゴシック" charset="0"/>
              <a:cs typeface="Times New Roman"/>
            </a:endParaRPr>
          </a:p>
        </p:txBody>
      </p:sp>
      <p:sp>
        <p:nvSpPr>
          <p:cNvPr id="37891" name="Content Placeholder 2"/>
          <p:cNvSpPr>
            <a:spLocks noGrp="1"/>
          </p:cNvSpPr>
          <p:nvPr>
            <p:ph idx="1"/>
          </p:nvPr>
        </p:nvSpPr>
        <p:spPr/>
        <p:txBody>
          <a:bodyPr/>
          <a:lstStyle/>
          <a:p>
            <a:r>
              <a:rPr lang="en-US" dirty="0">
                <a:ea typeface="ＭＳ Ｐゴシック" charset="0"/>
                <a:cs typeface="Times New Roman"/>
              </a:rPr>
              <a:t>Optional: displaying </a:t>
            </a:r>
            <a:r>
              <a:rPr lang="en-US" dirty="0" err="1">
                <a:ea typeface="ＭＳ Ｐゴシック" charset="0"/>
                <a:cs typeface="Times New Roman"/>
              </a:rPr>
              <a:t>mpiP</a:t>
            </a:r>
            <a:r>
              <a:rPr lang="en-US" dirty="0">
                <a:ea typeface="ＭＳ Ｐゴシック" charset="0"/>
                <a:cs typeface="Times New Roman"/>
              </a:rPr>
              <a:t> data in a GUI</a:t>
            </a:r>
          </a:p>
          <a:p>
            <a:r>
              <a:rPr lang="en-US" dirty="0">
                <a:ea typeface="ＭＳ Ｐゴシック" charset="0"/>
                <a:cs typeface="Times New Roman"/>
              </a:rPr>
              <a:t>Implemented as part of the Tool Gear project</a:t>
            </a:r>
          </a:p>
          <a:p>
            <a:r>
              <a:rPr lang="en-US" dirty="0">
                <a:ea typeface="ＭＳ Ｐゴシック" charset="0"/>
                <a:cs typeface="Times New Roman"/>
              </a:rPr>
              <a:t>Reads </a:t>
            </a:r>
            <a:r>
              <a:rPr lang="en-US" dirty="0" err="1">
                <a:ea typeface="ＭＳ Ｐゴシック" charset="0"/>
                <a:cs typeface="Times New Roman"/>
              </a:rPr>
              <a:t>mpiP</a:t>
            </a:r>
            <a:r>
              <a:rPr lang="en-US" dirty="0">
                <a:ea typeface="ＭＳ Ｐゴシック" charset="0"/>
                <a:cs typeface="Times New Roman"/>
              </a:rPr>
              <a:t> output file</a:t>
            </a:r>
          </a:p>
          <a:p>
            <a:r>
              <a:rPr lang="en-US" dirty="0">
                <a:ea typeface="ＭＳ Ｐゴシック" charset="0"/>
                <a:cs typeface="Times New Roman"/>
              </a:rPr>
              <a:t>Provides connection to source files</a:t>
            </a:r>
          </a:p>
          <a:p>
            <a:r>
              <a:rPr lang="en-US" dirty="0">
                <a:ea typeface="ＭＳ Ｐゴシック" charset="0"/>
                <a:cs typeface="Times New Roman"/>
              </a:rPr>
              <a:t>Usage process</a:t>
            </a:r>
          </a:p>
          <a:p>
            <a:r>
              <a:rPr lang="en-US" dirty="0">
                <a:ea typeface="ＭＳ Ｐゴシック" charset="0"/>
                <a:cs typeface="Times New Roman"/>
              </a:rPr>
              <a:t>First: select input metrics</a:t>
            </a:r>
          </a:p>
          <a:p>
            <a:r>
              <a:rPr lang="en-US" dirty="0">
                <a:ea typeface="ＭＳ Ｐゴシック" charset="0"/>
                <a:cs typeface="Times New Roman"/>
              </a:rPr>
              <a:t>Hierarchical view of all </a:t>
            </a:r>
            <a:r>
              <a:rPr lang="en-US" dirty="0" err="1">
                <a:ea typeface="ＭＳ Ｐゴシック" charset="0"/>
                <a:cs typeface="Times New Roman"/>
              </a:rPr>
              <a:t>callsites</a:t>
            </a:r>
            <a:endParaRPr lang="en-US" dirty="0">
              <a:ea typeface="ＭＳ Ｐゴシック" charset="0"/>
              <a:cs typeface="Times New Roman"/>
            </a:endParaRPr>
          </a:p>
          <a:p>
            <a:r>
              <a:rPr lang="en-US" dirty="0">
                <a:ea typeface="ＭＳ Ｐゴシック" charset="0"/>
                <a:cs typeface="Times New Roman"/>
              </a:rPr>
              <a:t>Source panel once </a:t>
            </a:r>
            <a:r>
              <a:rPr lang="en-US" dirty="0" err="1">
                <a:ea typeface="ＭＳ Ｐゴシック" charset="0"/>
                <a:cs typeface="Times New Roman"/>
              </a:rPr>
              <a:t>callsite</a:t>
            </a:r>
            <a:r>
              <a:rPr lang="en-US" dirty="0">
                <a:ea typeface="ＭＳ Ｐゴシック" charset="0"/>
                <a:cs typeface="Times New Roman"/>
              </a:rPr>
              <a:t> is selected</a:t>
            </a:r>
          </a:p>
          <a:p>
            <a:r>
              <a:rPr lang="en-US" dirty="0">
                <a:ea typeface="ＭＳ Ｐゴシック" charset="0"/>
                <a:cs typeface="Times New Roman"/>
              </a:rPr>
              <a:t>Ability to remap source directories</a:t>
            </a:r>
          </a:p>
          <a:p>
            <a:endParaRPr lang="en-US" dirty="0">
              <a:ea typeface="ＭＳ Ｐゴシック" charset="0"/>
              <a:cs typeface="Times New Roman"/>
            </a:endParaRP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2F21A90-E327-C84D-81B5-071D4C5C9FC6}" type="slidenum">
              <a:rPr lang="en-US" smtClean="0"/>
              <a:pPr>
                <a:defRPr/>
              </a:pPr>
              <a:t>35</a:t>
            </a:fld>
            <a:endParaRPr lang="en-US"/>
          </a:p>
        </p:txBody>
      </p:sp>
    </p:spTree>
    <p:extLst>
      <p:ext uri="{BB962C8B-B14F-4D97-AF65-F5344CB8AC3E}">
        <p14:creationId xmlns:p14="http://schemas.microsoft.com/office/powerpoint/2010/main" val="2771665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Paraver</a:t>
            </a:r>
            <a:endParaRPr lang="en-US" dirty="0"/>
          </a:p>
        </p:txBody>
      </p:sp>
      <p:sp>
        <p:nvSpPr>
          <p:cNvPr id="6" name="Subtitle 5"/>
          <p:cNvSpPr>
            <a:spLocks noGrp="1"/>
          </p:cNvSpPr>
          <p:nvPr>
            <p:ph type="subTitle" idx="1"/>
          </p:nvPr>
        </p:nvSpPr>
        <p:spPr>
          <a:xfrm>
            <a:off x="0" y="2971800"/>
            <a:ext cx="9144000" cy="2146300"/>
          </a:xfrm>
        </p:spPr>
        <p:txBody>
          <a:bodyPr/>
          <a:lstStyle/>
          <a:p>
            <a:r>
              <a:rPr lang="en-US" dirty="0" smtClean="0"/>
              <a:t>Jesus </a:t>
            </a:r>
            <a:r>
              <a:rPr lang="en-US" dirty="0" err="1" smtClean="0"/>
              <a:t>Labarta</a:t>
            </a:r>
            <a:endParaRPr lang="en-US" dirty="0" smtClean="0"/>
          </a:p>
          <a:p>
            <a:r>
              <a:rPr lang="en-US" dirty="0" smtClean="0"/>
              <a:t>Barcelona </a:t>
            </a:r>
            <a:r>
              <a:rPr lang="en-US" dirty="0" smtClean="0"/>
              <a:t>Supercomputing Center (Spain)</a:t>
            </a:r>
          </a:p>
          <a:p>
            <a:r>
              <a:rPr lang="en-US" dirty="0">
                <a:hlinkClick r:id="rId2"/>
              </a:rPr>
              <a:t>http://www.bsc.es/</a:t>
            </a:r>
            <a:r>
              <a:rPr lang="en-US" dirty="0" smtClean="0">
                <a:hlinkClick r:id="rId2"/>
              </a:rPr>
              <a:t>paraver</a:t>
            </a:r>
            <a:r>
              <a:rPr lang="en-US" dirty="0" smtClean="0"/>
              <a:t> </a:t>
            </a:r>
            <a:endParaRPr lang="en-US" dirty="0"/>
          </a:p>
        </p:txBody>
      </p:sp>
    </p:spTree>
    <p:extLst>
      <p:ext uri="{BB962C8B-B14F-4D97-AF65-F5344CB8AC3E}">
        <p14:creationId xmlns:p14="http://schemas.microsoft.com/office/powerpoint/2010/main" val="3665243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BSC Tools</a:t>
            </a:r>
            <a:endParaRPr lang="en-US" dirty="0"/>
          </a:p>
        </p:txBody>
      </p:sp>
      <p:sp>
        <p:nvSpPr>
          <p:cNvPr id="3" name="Content Placeholder 2"/>
          <p:cNvSpPr>
            <a:spLocks noGrp="1"/>
          </p:cNvSpPr>
          <p:nvPr>
            <p:ph idx="1"/>
          </p:nvPr>
        </p:nvSpPr>
        <p:spPr/>
        <p:txBody>
          <a:bodyPr>
            <a:normAutofit/>
          </a:bodyPr>
          <a:lstStyle/>
          <a:p>
            <a:pPr marL="221763" indent="-221763">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800" dirty="0">
                <a:solidFill>
                  <a:srgbClr val="004586"/>
                </a:solidFill>
              </a:rPr>
              <a:t>Since 1991</a:t>
            </a:r>
          </a:p>
          <a:p>
            <a:pPr marL="221763" indent="-221763">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800" dirty="0">
                <a:solidFill>
                  <a:srgbClr val="004586"/>
                </a:solidFill>
              </a:rPr>
              <a:t>Based on traces</a:t>
            </a:r>
          </a:p>
          <a:p>
            <a:pPr marL="221763" indent="-221763">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800" dirty="0">
                <a:solidFill>
                  <a:srgbClr val="004586"/>
                </a:solidFill>
              </a:rPr>
              <a:t>Open </a:t>
            </a:r>
            <a:r>
              <a:rPr lang="en-GB" sz="2800" dirty="0" smtClean="0">
                <a:solidFill>
                  <a:srgbClr val="004586"/>
                </a:solidFill>
              </a:rPr>
              <a:t>Source</a:t>
            </a:r>
          </a:p>
          <a:p>
            <a:pPr marL="621813" lvl="1" indent="-2217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100" dirty="0" smtClean="0">
                <a:solidFill>
                  <a:srgbClr val="000000"/>
                </a:solidFill>
              </a:rPr>
              <a:t>http</a:t>
            </a:r>
            <a:r>
              <a:rPr lang="en-GB" sz="2100" dirty="0">
                <a:solidFill>
                  <a:srgbClr val="000000"/>
                </a:solidFill>
              </a:rPr>
              <a:t>://</a:t>
            </a:r>
            <a:r>
              <a:rPr lang="en-GB" sz="2100" dirty="0" smtClean="0">
                <a:solidFill>
                  <a:srgbClr val="000000"/>
                </a:solidFill>
              </a:rPr>
              <a:t>www.bsc.es/paraver</a:t>
            </a:r>
            <a:endParaRPr lang="en-GB" sz="2900" dirty="0">
              <a:solidFill>
                <a:srgbClr val="004586"/>
              </a:solidFill>
            </a:endParaRPr>
          </a:p>
          <a:p>
            <a:pPr marL="221763" indent="-221763">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800" dirty="0">
                <a:solidFill>
                  <a:srgbClr val="004586"/>
                </a:solidFill>
              </a:rPr>
              <a:t>Core </a:t>
            </a:r>
            <a:r>
              <a:rPr lang="en-GB" sz="2800" dirty="0" smtClean="0">
                <a:solidFill>
                  <a:srgbClr val="004586"/>
                </a:solidFill>
              </a:rPr>
              <a:t>tools:</a:t>
            </a:r>
          </a:p>
          <a:p>
            <a:pPr marL="621813" lvl="1" indent="-2217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100" dirty="0" err="1" smtClean="0">
                <a:solidFill>
                  <a:srgbClr val="000000"/>
                </a:solidFill>
              </a:rPr>
              <a:t>Paraver</a:t>
            </a:r>
            <a:r>
              <a:rPr lang="en-GB" sz="2100" dirty="0" smtClean="0">
                <a:solidFill>
                  <a:srgbClr val="000000"/>
                </a:solidFill>
              </a:rPr>
              <a:t> </a:t>
            </a:r>
            <a:r>
              <a:rPr lang="en-GB" sz="2100" dirty="0">
                <a:solidFill>
                  <a:srgbClr val="000000"/>
                </a:solidFill>
              </a:rPr>
              <a:t>(</a:t>
            </a:r>
            <a:r>
              <a:rPr lang="en-GB" sz="2100" dirty="0" err="1">
                <a:solidFill>
                  <a:srgbClr val="000000"/>
                </a:solidFill>
              </a:rPr>
              <a:t>paramedir</a:t>
            </a:r>
            <a:r>
              <a:rPr lang="en-GB" sz="2100" dirty="0">
                <a:solidFill>
                  <a:srgbClr val="000000"/>
                </a:solidFill>
              </a:rPr>
              <a:t>) – offline trace </a:t>
            </a:r>
            <a:r>
              <a:rPr lang="en-GB" sz="2100" dirty="0" smtClean="0">
                <a:solidFill>
                  <a:srgbClr val="000000"/>
                </a:solidFill>
              </a:rPr>
              <a:t>analysis</a:t>
            </a:r>
          </a:p>
          <a:p>
            <a:pPr marL="621813" lvl="1" indent="-2217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100" dirty="0" err="1">
                <a:solidFill>
                  <a:srgbClr val="000000"/>
                </a:solidFill>
              </a:rPr>
              <a:t>Dimemas</a:t>
            </a:r>
            <a:r>
              <a:rPr lang="en-GB" sz="2100" dirty="0">
                <a:solidFill>
                  <a:srgbClr val="000000"/>
                </a:solidFill>
              </a:rPr>
              <a:t> – message passing simulator</a:t>
            </a:r>
          </a:p>
          <a:p>
            <a:pPr marL="621813" lvl="1" indent="-2217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100" dirty="0" err="1">
                <a:solidFill>
                  <a:srgbClr val="000000"/>
                </a:solidFill>
              </a:rPr>
              <a:t>Extrae</a:t>
            </a:r>
            <a:r>
              <a:rPr lang="en-GB" sz="2100" dirty="0">
                <a:solidFill>
                  <a:srgbClr val="000000"/>
                </a:solidFill>
              </a:rPr>
              <a:t> – </a:t>
            </a:r>
            <a:r>
              <a:rPr lang="en-GB" sz="2100" dirty="0" smtClean="0">
                <a:solidFill>
                  <a:srgbClr val="000000"/>
                </a:solidFill>
              </a:rPr>
              <a:t>instrumentation</a:t>
            </a:r>
            <a:endParaRPr lang="en-GB" sz="2900" dirty="0">
              <a:solidFill>
                <a:srgbClr val="004586"/>
              </a:solidFill>
            </a:endParaRPr>
          </a:p>
          <a:p>
            <a:pPr marL="221763" indent="-221763">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800" dirty="0" smtClean="0">
                <a:solidFill>
                  <a:srgbClr val="004586"/>
                </a:solidFill>
              </a:rPr>
              <a:t>Focus</a:t>
            </a:r>
          </a:p>
          <a:p>
            <a:pPr marL="621813" lvl="1" indent="-2217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100" dirty="0" smtClean="0">
                <a:solidFill>
                  <a:srgbClr val="000000"/>
                </a:solidFill>
              </a:rPr>
              <a:t>Detail</a:t>
            </a:r>
            <a:r>
              <a:rPr lang="en-GB" sz="2100" dirty="0">
                <a:solidFill>
                  <a:srgbClr val="000000"/>
                </a:solidFill>
              </a:rPr>
              <a:t>, flexibility, </a:t>
            </a:r>
            <a:r>
              <a:rPr lang="en-GB" sz="2100" dirty="0" smtClean="0">
                <a:solidFill>
                  <a:srgbClr val="000000"/>
                </a:solidFill>
              </a:rPr>
              <a:t>intelligence</a:t>
            </a:r>
            <a:endParaRPr lang="en-GB" sz="2100" dirty="0">
              <a:solidFill>
                <a:srgbClr val="000000"/>
              </a:solidFill>
            </a:endParaRPr>
          </a:p>
        </p:txBody>
      </p:sp>
      <p:pic>
        <p:nvPicPr>
          <p:cNvPr id="4" name="Picture 3"/>
          <p:cNvPicPr>
            <a:picLocks noChangeAspect="1" noChangeArrowheads="1"/>
          </p:cNvPicPr>
          <p:nvPr/>
        </p:nvPicPr>
        <p:blipFill>
          <a:blip r:embed="rId2"/>
          <a:srcRect/>
          <a:stretch>
            <a:fillRect/>
          </a:stretch>
        </p:blipFill>
        <p:spPr bwMode="auto">
          <a:xfrm>
            <a:off x="5028480" y="923138"/>
            <a:ext cx="3398400" cy="1395506"/>
          </a:xfrm>
          <a:prstGeom prst="rect">
            <a:avLst/>
          </a:prstGeom>
          <a:noFill/>
          <a:ln w="9525">
            <a:noFill/>
            <a:miter lim="800000"/>
            <a:headEnd/>
            <a:tailEnd/>
          </a:ln>
        </p:spPr>
      </p:pic>
      <p:pic>
        <p:nvPicPr>
          <p:cNvPr id="5" name="Picture 4"/>
          <p:cNvPicPr>
            <a:picLocks noChangeAspect="1" noChangeArrowheads="1"/>
          </p:cNvPicPr>
          <p:nvPr/>
        </p:nvPicPr>
        <p:blipFill>
          <a:blip r:embed="rId3"/>
          <a:srcRect/>
          <a:stretch>
            <a:fillRect/>
          </a:stretch>
        </p:blipFill>
        <p:spPr bwMode="auto">
          <a:xfrm>
            <a:off x="7021441" y="2433856"/>
            <a:ext cx="1980000" cy="2236555"/>
          </a:xfrm>
          <a:prstGeom prst="rect">
            <a:avLst/>
          </a:prstGeom>
          <a:noFill/>
          <a:ln w="9525">
            <a:noFill/>
            <a:miter lim="800000"/>
            <a:headEnd/>
            <a:tailEnd/>
          </a:ln>
        </p:spPr>
      </p:pic>
      <p:pic>
        <p:nvPicPr>
          <p:cNvPr id="6" name="Picture 5"/>
          <p:cNvPicPr>
            <a:picLocks noChangeAspect="1" noChangeArrowheads="1"/>
          </p:cNvPicPr>
          <p:nvPr/>
        </p:nvPicPr>
        <p:blipFill>
          <a:blip r:embed="rId4"/>
          <a:srcRect/>
          <a:stretch>
            <a:fillRect/>
          </a:stretch>
        </p:blipFill>
        <p:spPr bwMode="auto">
          <a:xfrm>
            <a:off x="6658560" y="4785623"/>
            <a:ext cx="2028960" cy="1582726"/>
          </a:xfrm>
          <a:prstGeom prst="rect">
            <a:avLst/>
          </a:prstGeom>
          <a:noFill/>
          <a:ln w="9525">
            <a:noFill/>
            <a:miter lim="800000"/>
            <a:headEnd/>
            <a:tailEnd/>
          </a:ln>
        </p:spPr>
      </p:pic>
      <p:sp>
        <p:nvSpPr>
          <p:cNvPr id="7" name="Footer Placeholder 6"/>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8" name="Slide Number Placeholder 7"/>
          <p:cNvSpPr>
            <a:spLocks noGrp="1"/>
          </p:cNvSpPr>
          <p:nvPr>
            <p:ph type="sldNum" sz="quarter" idx="12"/>
          </p:nvPr>
        </p:nvSpPr>
        <p:spPr/>
        <p:txBody>
          <a:bodyPr/>
          <a:lstStyle/>
          <a:p>
            <a:pPr>
              <a:defRPr/>
            </a:pPr>
            <a:fld id="{F2F21A90-E327-C84D-81B5-071D4C5C9FC6}" type="slidenum">
              <a:rPr lang="en-US" smtClean="0"/>
              <a:pPr>
                <a:defRPr/>
              </a:pPr>
              <a:t>37</a:t>
            </a:fld>
            <a:endParaRPr lang="en-US"/>
          </a:p>
        </p:txBody>
      </p:sp>
    </p:spTree>
    <p:extLst>
      <p:ext uri="{BB962C8B-B14F-4D97-AF65-F5344CB8AC3E}">
        <p14:creationId xmlns:p14="http://schemas.microsoft.com/office/powerpoint/2010/main" val="3158038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n-US" dirty="0" err="1" smtClean="0"/>
              <a:t>Extrae</a:t>
            </a:r>
            <a:endParaRPr lang="en-US" dirty="0"/>
          </a:p>
        </p:txBody>
      </p:sp>
      <p:sp>
        <p:nvSpPr>
          <p:cNvPr id="4" name="3 Marcador de contenido"/>
          <p:cNvSpPr>
            <a:spLocks noGrp="1"/>
          </p:cNvSpPr>
          <p:nvPr>
            <p:ph idx="1"/>
          </p:nvPr>
        </p:nvSpPr>
        <p:spPr/>
        <p:txBody>
          <a:bodyPr>
            <a:normAutofit fontScale="85000" lnSpcReduction="20000"/>
          </a:bodyPr>
          <a:lstStyle/>
          <a:p>
            <a:r>
              <a:rPr lang="en-US" dirty="0" smtClean="0"/>
              <a:t>Major BSC instrumentation </a:t>
            </a:r>
            <a:r>
              <a:rPr lang="en-US" dirty="0" smtClean="0"/>
              <a:t>package</a:t>
            </a:r>
            <a:endParaRPr lang="en-US" dirty="0"/>
          </a:p>
          <a:p>
            <a:r>
              <a:rPr lang="en-US" dirty="0" smtClean="0"/>
              <a:t>When / where</a:t>
            </a:r>
          </a:p>
          <a:p>
            <a:pPr lvl="1"/>
            <a:r>
              <a:rPr lang="en-US" dirty="0" smtClean="0"/>
              <a:t>Parallel programming model runtime</a:t>
            </a:r>
          </a:p>
          <a:p>
            <a:pPr lvl="2"/>
            <a:r>
              <a:rPr lang="en-US" dirty="0" smtClean="0"/>
              <a:t>MPI, </a:t>
            </a:r>
            <a:r>
              <a:rPr lang="en-US" dirty="0" err="1" smtClean="0"/>
              <a:t>OpenMP</a:t>
            </a:r>
            <a:r>
              <a:rPr lang="en-US" dirty="0" smtClean="0"/>
              <a:t>, </a:t>
            </a:r>
            <a:r>
              <a:rPr lang="en-US" dirty="0" err="1" smtClean="0"/>
              <a:t>pthreads</a:t>
            </a:r>
            <a:r>
              <a:rPr lang="en-US" dirty="0" smtClean="0"/>
              <a:t>, </a:t>
            </a:r>
            <a:r>
              <a:rPr lang="en-US" dirty="0" err="1" smtClean="0"/>
              <a:t>OmpSs</a:t>
            </a:r>
            <a:r>
              <a:rPr lang="en-US" dirty="0" smtClean="0"/>
              <a:t>, CUDA, </a:t>
            </a:r>
            <a:r>
              <a:rPr lang="en-US" dirty="0" err="1" smtClean="0"/>
              <a:t>OpenCL</a:t>
            </a:r>
            <a:r>
              <a:rPr lang="en-US" dirty="0" smtClean="0"/>
              <a:t>, MIC…</a:t>
            </a:r>
          </a:p>
          <a:p>
            <a:pPr lvl="2"/>
            <a:r>
              <a:rPr lang="en-US" dirty="0" smtClean="0"/>
              <a:t>API entry/exit, </a:t>
            </a:r>
            <a:r>
              <a:rPr lang="en-US" dirty="0" err="1"/>
              <a:t>OpenMP</a:t>
            </a:r>
            <a:r>
              <a:rPr lang="en-US" dirty="0"/>
              <a:t> outlined </a:t>
            </a:r>
            <a:r>
              <a:rPr lang="en-US" dirty="0" smtClean="0"/>
              <a:t>routines</a:t>
            </a:r>
          </a:p>
          <a:p>
            <a:pPr lvl="1"/>
            <a:r>
              <a:rPr lang="en-US" dirty="0"/>
              <a:t>Selected user functions</a:t>
            </a:r>
          </a:p>
          <a:p>
            <a:pPr lvl="1"/>
            <a:r>
              <a:rPr lang="en-US" dirty="0" smtClean="0"/>
              <a:t>Periodic </a:t>
            </a:r>
            <a:r>
              <a:rPr lang="en-US" dirty="0"/>
              <a:t>samples</a:t>
            </a:r>
          </a:p>
          <a:p>
            <a:pPr lvl="1"/>
            <a:r>
              <a:rPr lang="en-US" dirty="0"/>
              <a:t>User </a:t>
            </a:r>
            <a:r>
              <a:rPr lang="en-US" dirty="0" smtClean="0"/>
              <a:t>events</a:t>
            </a:r>
            <a:endParaRPr lang="en-US" dirty="0" smtClean="0"/>
          </a:p>
          <a:p>
            <a:r>
              <a:rPr lang="en-US" dirty="0" smtClean="0"/>
              <a:t>Additional information</a:t>
            </a:r>
          </a:p>
          <a:p>
            <a:pPr lvl="1"/>
            <a:r>
              <a:rPr lang="en-US" dirty="0" smtClean="0"/>
              <a:t>Counters</a:t>
            </a:r>
          </a:p>
          <a:p>
            <a:pPr lvl="2"/>
            <a:r>
              <a:rPr lang="en-US" dirty="0" smtClean="0"/>
              <a:t>PAPI</a:t>
            </a:r>
          </a:p>
          <a:p>
            <a:pPr lvl="2"/>
            <a:r>
              <a:rPr lang="en-US" dirty="0" smtClean="0"/>
              <a:t>Network counters</a:t>
            </a:r>
          </a:p>
          <a:p>
            <a:pPr lvl="2"/>
            <a:r>
              <a:rPr lang="en-US" dirty="0" smtClean="0"/>
              <a:t>OS counters</a:t>
            </a:r>
          </a:p>
          <a:p>
            <a:pPr lvl="1"/>
            <a:r>
              <a:rPr lang="en-US" dirty="0" smtClean="0"/>
              <a:t>Link to source code</a:t>
            </a:r>
          </a:p>
          <a:p>
            <a:pPr lvl="2"/>
            <a:r>
              <a:rPr lang="en-US" dirty="0" err="1" smtClean="0"/>
              <a:t>Callstack</a:t>
            </a:r>
            <a:endParaRPr lang="en-US" dirty="0" smtClean="0"/>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38</a:t>
            </a:fld>
            <a:endParaRPr lang="en-US"/>
          </a:p>
        </p:txBody>
      </p:sp>
    </p:spTree>
    <p:extLst>
      <p:ext uri="{BB962C8B-B14F-4D97-AF65-F5344CB8AC3E}">
        <p14:creationId xmlns:p14="http://schemas.microsoft.com/office/powerpoint/2010/main" val="2207260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n-US" dirty="0" smtClean="0"/>
              <a:t>How does </a:t>
            </a:r>
            <a:r>
              <a:rPr lang="en-US" dirty="0" err="1" smtClean="0"/>
              <a:t>Extrae</a:t>
            </a:r>
            <a:r>
              <a:rPr lang="en-US" dirty="0" smtClean="0"/>
              <a:t> intercept your app?</a:t>
            </a:r>
            <a:endParaRPr lang="en-US" dirty="0"/>
          </a:p>
        </p:txBody>
      </p:sp>
      <p:sp>
        <p:nvSpPr>
          <p:cNvPr id="4" name="3 Marcador de contenido"/>
          <p:cNvSpPr>
            <a:spLocks noGrp="1"/>
          </p:cNvSpPr>
          <p:nvPr>
            <p:ph idx="1"/>
          </p:nvPr>
        </p:nvSpPr>
        <p:spPr/>
        <p:txBody>
          <a:bodyPr>
            <a:normAutofit fontScale="92500" lnSpcReduction="20000"/>
          </a:bodyPr>
          <a:lstStyle/>
          <a:p>
            <a:r>
              <a:rPr lang="en-US" dirty="0"/>
              <a:t>LD_PRELOAD</a:t>
            </a:r>
          </a:p>
          <a:p>
            <a:pPr lvl="1"/>
            <a:r>
              <a:rPr lang="en-US" dirty="0"/>
              <a:t>Works on production binaries</a:t>
            </a:r>
          </a:p>
          <a:p>
            <a:pPr lvl="1"/>
            <a:r>
              <a:rPr lang="en-US" dirty="0" smtClean="0"/>
              <a:t>Specific library </a:t>
            </a:r>
            <a:r>
              <a:rPr lang="en-US" dirty="0"/>
              <a:t>for each </a:t>
            </a:r>
            <a:r>
              <a:rPr lang="en-US" dirty="0" smtClean="0"/>
              <a:t>combination</a:t>
            </a:r>
            <a:br>
              <a:rPr lang="en-US" dirty="0" smtClean="0"/>
            </a:br>
            <a:r>
              <a:rPr lang="en-US" dirty="0" smtClean="0"/>
              <a:t>of </a:t>
            </a:r>
            <a:r>
              <a:rPr lang="en-US" dirty="0" smtClean="0"/>
              <a:t>runtimes</a:t>
            </a:r>
          </a:p>
          <a:p>
            <a:pPr lvl="1"/>
            <a:r>
              <a:rPr lang="en-US" dirty="0" smtClean="0"/>
              <a:t>Does not require knowledge on </a:t>
            </a:r>
            <a:r>
              <a:rPr lang="en-US" dirty="0" smtClean="0"/>
              <a:t>the</a:t>
            </a:r>
            <a:br>
              <a:rPr lang="en-US" dirty="0" smtClean="0"/>
            </a:br>
            <a:r>
              <a:rPr lang="en-US" dirty="0" smtClean="0"/>
              <a:t>application</a:t>
            </a:r>
            <a:endParaRPr lang="en-US" dirty="0" smtClean="0"/>
          </a:p>
          <a:p>
            <a:r>
              <a:rPr lang="en-US" dirty="0" smtClean="0"/>
              <a:t>Dynamic instrumentation</a:t>
            </a:r>
          </a:p>
          <a:p>
            <a:pPr lvl="1"/>
            <a:r>
              <a:rPr lang="en-US" dirty="0" smtClean="0"/>
              <a:t>Works on production </a:t>
            </a:r>
            <a:r>
              <a:rPr lang="en-US" dirty="0" smtClean="0"/>
              <a:t>binaries (based on </a:t>
            </a:r>
            <a:r>
              <a:rPr lang="en-US" dirty="0" err="1" smtClean="0"/>
              <a:t>Dyninst</a:t>
            </a:r>
            <a:r>
              <a:rPr lang="en-US" dirty="0" smtClean="0"/>
              <a:t>)</a:t>
            </a:r>
            <a:endParaRPr lang="en-US" dirty="0" smtClean="0"/>
          </a:p>
          <a:p>
            <a:pPr lvl="1"/>
            <a:r>
              <a:rPr lang="en-US" dirty="0" smtClean="0"/>
              <a:t>Just specify functions to be instrumented</a:t>
            </a:r>
            <a:r>
              <a:rPr lang="en-US" dirty="0" smtClean="0"/>
              <a:t>.</a:t>
            </a:r>
            <a:endParaRPr lang="en-US" dirty="0" smtClean="0"/>
          </a:p>
          <a:p>
            <a:r>
              <a:rPr lang="en-US" dirty="0" smtClean="0"/>
              <a:t>Other possibilities</a:t>
            </a:r>
          </a:p>
          <a:p>
            <a:pPr lvl="1"/>
            <a:r>
              <a:rPr lang="en-US" dirty="0"/>
              <a:t>Link </a:t>
            </a:r>
            <a:r>
              <a:rPr lang="en-US" dirty="0" smtClean="0"/>
              <a:t>instrumentation library </a:t>
            </a:r>
            <a:r>
              <a:rPr lang="en-US" dirty="0" smtClean="0"/>
              <a:t>statically</a:t>
            </a:r>
            <a:endParaRPr lang="en-US" dirty="0"/>
          </a:p>
          <a:p>
            <a:pPr lvl="1"/>
            <a:r>
              <a:rPr lang="en-US" dirty="0" err="1" smtClean="0"/>
              <a:t>OmpSs</a:t>
            </a:r>
            <a:r>
              <a:rPr lang="en-US" dirty="0" smtClean="0"/>
              <a:t> (instrumentation calls injected by compiler + linked to library)</a:t>
            </a:r>
          </a:p>
        </p:txBody>
      </p:sp>
      <p:pic>
        <p:nvPicPr>
          <p:cNvPr id="614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990600"/>
            <a:ext cx="2743200" cy="2588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6" name="Slide Number Placeholder 5"/>
          <p:cNvSpPr>
            <a:spLocks noGrp="1"/>
          </p:cNvSpPr>
          <p:nvPr>
            <p:ph type="sldNum" sz="quarter" idx="12"/>
          </p:nvPr>
        </p:nvSpPr>
        <p:spPr/>
        <p:txBody>
          <a:bodyPr/>
          <a:lstStyle/>
          <a:p>
            <a:pPr>
              <a:defRPr/>
            </a:pPr>
            <a:fld id="{F2F21A90-E327-C84D-81B5-071D4C5C9FC6}" type="slidenum">
              <a:rPr lang="en-US" smtClean="0"/>
              <a:pPr>
                <a:defRPr/>
              </a:pPr>
              <a:t>39</a:t>
            </a:fld>
            <a:endParaRPr lang="en-US"/>
          </a:p>
        </p:txBody>
      </p:sp>
    </p:spTree>
    <p:extLst>
      <p:ext uri="{BB962C8B-B14F-4D97-AF65-F5344CB8AC3E}">
        <p14:creationId xmlns:p14="http://schemas.microsoft.com/office/powerpoint/2010/main" val="876315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el 1"/>
          <p:cNvSpPr>
            <a:spLocks noGrp="1"/>
          </p:cNvSpPr>
          <p:nvPr>
            <p:ph type="title"/>
          </p:nvPr>
        </p:nvSpPr>
        <p:spPr/>
        <p:txBody>
          <a:bodyPr/>
          <a:lstStyle/>
          <a:p>
            <a:r>
              <a:rPr lang="de-DE" dirty="0" err="1">
                <a:ea typeface="ＭＳ Ｐゴシック" charset="0"/>
                <a:cs typeface="Times New Roman"/>
              </a:rPr>
              <a:t>Periscope</a:t>
            </a:r>
            <a:endParaRPr lang="de-DE" dirty="0">
              <a:ea typeface="ＭＳ Ｐゴシック" charset="0"/>
              <a:cs typeface="Times New Roman"/>
            </a:endParaRPr>
          </a:p>
        </p:txBody>
      </p:sp>
      <p:sp>
        <p:nvSpPr>
          <p:cNvPr id="45059" name="Inhaltsplatzhalter 2"/>
          <p:cNvSpPr>
            <a:spLocks noGrp="1"/>
          </p:cNvSpPr>
          <p:nvPr>
            <p:ph idx="1"/>
          </p:nvPr>
        </p:nvSpPr>
        <p:spPr/>
        <p:txBody>
          <a:bodyPr>
            <a:normAutofit fontScale="92500" lnSpcReduction="20000"/>
          </a:bodyPr>
          <a:lstStyle/>
          <a:p>
            <a:r>
              <a:rPr lang="en-US" dirty="0">
                <a:ea typeface="ＭＳ Ｐゴシック" charset="0"/>
                <a:cs typeface="Times New Roman"/>
              </a:rPr>
              <a:t>Automated profile-based performance analysis</a:t>
            </a:r>
          </a:p>
          <a:p>
            <a:pPr lvl="1"/>
            <a:r>
              <a:rPr lang="en-US" dirty="0">
                <a:ea typeface="ＭＳ Ｐゴシック" charset="0"/>
                <a:cs typeface="Times New Roman"/>
              </a:rPr>
              <a:t>Iterative on-line performance analysis</a:t>
            </a:r>
          </a:p>
          <a:p>
            <a:pPr lvl="2"/>
            <a:r>
              <a:rPr lang="en-US" dirty="0">
                <a:ea typeface="ＭＳ Ｐゴシック" charset="0"/>
                <a:cs typeface="Times New Roman"/>
              </a:rPr>
              <a:t>Multiple distributed hierarchical agents</a:t>
            </a:r>
          </a:p>
          <a:p>
            <a:pPr lvl="1"/>
            <a:r>
              <a:rPr lang="en-US" dirty="0">
                <a:ea typeface="ＭＳ Ｐゴシック" charset="0"/>
                <a:cs typeface="Times New Roman"/>
              </a:rPr>
              <a:t>Automatic search for bottlenecks based on properties formalizing expert knowledge</a:t>
            </a:r>
          </a:p>
          <a:p>
            <a:pPr lvl="2"/>
            <a:r>
              <a:rPr lang="en-US" dirty="0">
                <a:ea typeface="ＭＳ Ｐゴシック" charset="0"/>
                <a:cs typeface="Times New Roman"/>
              </a:rPr>
              <a:t>MPI wait states, </a:t>
            </a:r>
            <a:r>
              <a:rPr lang="en-US" dirty="0" err="1">
                <a:ea typeface="ＭＳ Ｐゴシック" charset="0"/>
                <a:cs typeface="Times New Roman"/>
              </a:rPr>
              <a:t>OpenMP</a:t>
            </a:r>
            <a:r>
              <a:rPr lang="en-US" dirty="0">
                <a:ea typeface="ＭＳ Ｐゴシック" charset="0"/>
                <a:cs typeface="Times New Roman"/>
              </a:rPr>
              <a:t> overheads and imbalances</a:t>
            </a:r>
          </a:p>
          <a:p>
            <a:pPr lvl="2"/>
            <a:r>
              <a:rPr lang="en-US" dirty="0">
                <a:ea typeface="ＭＳ Ｐゴシック" charset="0"/>
                <a:cs typeface="Times New Roman"/>
              </a:rPr>
              <a:t>Processor utilization hardware counters</a:t>
            </a:r>
          </a:p>
          <a:p>
            <a:pPr lvl="1"/>
            <a:r>
              <a:rPr lang="en-US" dirty="0">
                <a:ea typeface="ＭＳ Ｐゴシック" charset="0"/>
                <a:cs typeface="Times New Roman"/>
              </a:rPr>
              <a:t>Clustering of processes/threads with similar properties</a:t>
            </a:r>
          </a:p>
          <a:p>
            <a:pPr lvl="1"/>
            <a:r>
              <a:rPr lang="en-US" dirty="0">
                <a:ea typeface="ＭＳ Ｐゴシック" charset="0"/>
                <a:cs typeface="Times New Roman"/>
              </a:rPr>
              <a:t>Eclipse-based integrated environment</a:t>
            </a:r>
          </a:p>
          <a:p>
            <a:r>
              <a:rPr lang="en-US" dirty="0">
                <a:ea typeface="ＭＳ Ｐゴシック" charset="0"/>
                <a:cs typeface="Times New Roman"/>
              </a:rPr>
              <a:t>Supports </a:t>
            </a:r>
          </a:p>
          <a:p>
            <a:pPr lvl="1"/>
            <a:r>
              <a:rPr lang="en-US" dirty="0">
                <a:ea typeface="ＭＳ Ｐゴシック" charset="0"/>
                <a:cs typeface="Times New Roman"/>
              </a:rPr>
              <a:t>SGI </a:t>
            </a:r>
            <a:r>
              <a:rPr lang="en-US" dirty="0" err="1">
                <a:ea typeface="ＭＳ Ｐゴシック" charset="0"/>
                <a:cs typeface="Times New Roman"/>
              </a:rPr>
              <a:t>Altix</a:t>
            </a:r>
            <a:r>
              <a:rPr lang="en-US" dirty="0">
                <a:ea typeface="ＭＳ Ｐゴシック" charset="0"/>
                <a:cs typeface="Times New Roman"/>
              </a:rPr>
              <a:t> Itanium2, IBM Power and x86-based architectures</a:t>
            </a:r>
          </a:p>
          <a:p>
            <a:r>
              <a:rPr lang="en-US" dirty="0">
                <a:ea typeface="ＭＳ Ｐゴシック" charset="0"/>
                <a:cs typeface="Times New Roman"/>
              </a:rPr>
              <a:t>Developed by TU Munich</a:t>
            </a:r>
          </a:p>
          <a:p>
            <a:pPr lvl="1"/>
            <a:r>
              <a:rPr lang="en-US" dirty="0">
                <a:ea typeface="ＭＳ Ｐゴシック" charset="0"/>
                <a:cs typeface="Times New Roman"/>
              </a:rPr>
              <a:t>Released as open-</a:t>
            </a:r>
            <a:r>
              <a:rPr lang="en-US" dirty="0" smtClean="0">
                <a:ea typeface="ＭＳ Ｐゴシック" charset="0"/>
                <a:cs typeface="Times New Roman"/>
              </a:rPr>
              <a:t>source</a:t>
            </a:r>
            <a:endParaRPr lang="en-US" dirty="0">
              <a:ea typeface="ＭＳ Ｐゴシック" charset="0"/>
              <a:cs typeface="Times New Roman"/>
            </a:endParaRPr>
          </a:p>
        </p:txBody>
      </p:sp>
      <p:sp>
        <p:nvSpPr>
          <p:cNvPr id="4" name="Foliennummernplatzhalter 3"/>
          <p:cNvSpPr>
            <a:spLocks noGrp="1"/>
          </p:cNvSpPr>
          <p:nvPr>
            <p:ph type="sldNum" sz="quarter" idx="12"/>
          </p:nvPr>
        </p:nvSpPr>
        <p:spPr>
          <a:prstGeom prst="rect">
            <a:avLst/>
          </a:prstGeom>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9CEEFDC-409B-9240-A8E8-DCF9345E42A6}" type="slidenum">
              <a:rPr lang="en-US">
                <a:solidFill>
                  <a:srgbClr val="FFFFFF"/>
                </a:solidFill>
              </a:rPr>
              <a:pPr eaLnBrk="1" hangingPunct="1"/>
              <a:t>4</a:t>
            </a:fld>
            <a:endParaRPr lang="en-US" dirty="0">
              <a:solidFill>
                <a:srgbClr val="FFFFFF"/>
              </a:solidFill>
            </a:endParaRPr>
          </a:p>
        </p:txBody>
      </p:sp>
      <p:pic>
        <p:nvPicPr>
          <p:cNvPr id="4506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3525" y="5486400"/>
            <a:ext cx="1003300" cy="7985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Tree>
    <p:extLst>
      <p:ext uri="{BB962C8B-B14F-4D97-AF65-F5344CB8AC3E}">
        <p14:creationId xmlns:p14="http://schemas.microsoft.com/office/powerpoint/2010/main" val="294815860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n-US" dirty="0"/>
              <a:t>How to use </a:t>
            </a:r>
            <a:r>
              <a:rPr lang="en-US" dirty="0" err="1"/>
              <a:t>Extrae</a:t>
            </a:r>
            <a:r>
              <a:rPr lang="en-US" dirty="0"/>
              <a:t>?</a:t>
            </a:r>
          </a:p>
        </p:txBody>
      </p:sp>
      <p:sp>
        <p:nvSpPr>
          <p:cNvPr id="4" name="3 Marcador de contenido"/>
          <p:cNvSpPr>
            <a:spLocks noGrp="1"/>
          </p:cNvSpPr>
          <p:nvPr>
            <p:ph idx="1"/>
          </p:nvPr>
        </p:nvSpPr>
        <p:spPr/>
        <p:txBody>
          <a:bodyPr>
            <a:normAutofit/>
          </a:bodyPr>
          <a:lstStyle/>
          <a:p>
            <a:r>
              <a:rPr lang="en-US" dirty="0" smtClean="0"/>
              <a:t>Adapt job submission script</a:t>
            </a:r>
          </a:p>
          <a:p>
            <a:pPr lvl="1"/>
            <a:r>
              <a:rPr lang="en-US" dirty="0" smtClean="0"/>
              <a:t>Specify LD_PRELOAD library and xml instrumentation control file</a:t>
            </a:r>
          </a:p>
          <a:p>
            <a:r>
              <a:rPr lang="en-US" dirty="0" smtClean="0"/>
              <a:t>Specify the data to be captured in the .xml </a:t>
            </a:r>
            <a:r>
              <a:rPr lang="en-US" dirty="0"/>
              <a:t>instrumentation control </a:t>
            </a:r>
            <a:r>
              <a:rPr lang="en-US" dirty="0" smtClean="0"/>
              <a:t>file</a:t>
            </a:r>
          </a:p>
          <a:p>
            <a:r>
              <a:rPr lang="en-US" dirty="0" smtClean="0"/>
              <a:t>Run and get the trace</a:t>
            </a:r>
            <a:r>
              <a:rPr lang="en-US" dirty="0"/>
              <a:t> </a:t>
            </a:r>
            <a:r>
              <a:rPr lang="en-US" dirty="0" smtClean="0"/>
              <a:t>…</a:t>
            </a:r>
          </a:p>
          <a:p>
            <a:endParaRPr lang="en-US" dirty="0" smtClean="0"/>
          </a:p>
          <a:p>
            <a:endParaRPr lang="en-US" dirty="0" smtClean="0"/>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40</a:t>
            </a:fld>
            <a:endParaRPr lang="en-US"/>
          </a:p>
        </p:txBody>
      </p:sp>
    </p:spTree>
    <p:extLst>
      <p:ext uri="{BB962C8B-B14F-4D97-AF65-F5344CB8AC3E}">
        <p14:creationId xmlns:p14="http://schemas.microsoft.com/office/powerpoint/2010/main" val="452108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5"/>
          <p:cNvPicPr>
            <a:picLocks noChangeAspect="1" noChangeArrowheads="1"/>
          </p:cNvPicPr>
          <p:nvPr/>
        </p:nvPicPr>
        <p:blipFill>
          <a:blip r:embed="rId3"/>
          <a:srcRect/>
          <a:stretch>
            <a:fillRect/>
          </a:stretch>
        </p:blipFill>
        <p:spPr bwMode="auto">
          <a:xfrm>
            <a:off x="522721" y="2456898"/>
            <a:ext cx="2237760" cy="570300"/>
          </a:xfrm>
          <a:prstGeom prst="rect">
            <a:avLst/>
          </a:prstGeom>
          <a:noFill/>
          <a:ln w="9525">
            <a:noFill/>
            <a:miter lim="800000"/>
            <a:headEnd/>
            <a:tailEnd/>
          </a:ln>
        </p:spPr>
      </p:pic>
      <p:sp>
        <p:nvSpPr>
          <p:cNvPr id="50178" name="Rectangle 1"/>
          <p:cNvSpPr>
            <a:spLocks noGrp="1" noChangeArrowheads="1"/>
          </p:cNvSpPr>
          <p:nvPr>
            <p:ph type="title"/>
          </p:nvPr>
        </p:nvSpPr>
        <p:spPr/>
        <p:txBody>
          <a:bodyPr/>
          <a:lstStyle/>
          <a:p>
            <a:pPr>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dirty="0" err="1" smtClean="0"/>
              <a:t>Paraver</a:t>
            </a:r>
            <a:r>
              <a:rPr lang="en-GB" dirty="0" smtClean="0"/>
              <a:t> </a:t>
            </a:r>
            <a:r>
              <a:rPr lang="en-GB" dirty="0" smtClean="0"/>
              <a:t>Performance </a:t>
            </a:r>
            <a:r>
              <a:rPr lang="en-GB" dirty="0" smtClean="0"/>
              <a:t>Data </a:t>
            </a:r>
            <a:r>
              <a:rPr lang="en-GB" dirty="0"/>
              <a:t>B</a:t>
            </a:r>
            <a:r>
              <a:rPr lang="en-GB" dirty="0" smtClean="0"/>
              <a:t>rowser</a:t>
            </a:r>
            <a:endParaRPr lang="en-GB" dirty="0" smtClean="0"/>
          </a:p>
        </p:txBody>
      </p:sp>
      <p:sp>
        <p:nvSpPr>
          <p:cNvPr id="50179" name="Text Box 7"/>
          <p:cNvSpPr txBox="1">
            <a:spLocks noChangeArrowheads="1"/>
          </p:cNvSpPr>
          <p:nvPr/>
        </p:nvSpPr>
        <p:spPr bwMode="auto">
          <a:xfrm>
            <a:off x="3070080" y="2308563"/>
            <a:ext cx="1435680" cy="442534"/>
          </a:xfrm>
          <a:prstGeom prst="rect">
            <a:avLst/>
          </a:prstGeom>
          <a:noFill/>
          <a:ln w="9525">
            <a:noFill/>
            <a:miter lim="800000"/>
            <a:headEnd/>
            <a:tailEnd/>
          </a:ln>
        </p:spPr>
        <p:txBody>
          <a:bodyPr lIns="117887" tIns="59107" rIns="117887" bIns="59107">
            <a:spAutoFit/>
          </a:bodyPr>
          <a:lstStyle/>
          <a:p>
            <a:pPr eaLnBrk="0" hangingPunct="0">
              <a:spcAft>
                <a:spcPts val="261"/>
              </a:spcAft>
              <a:buClr>
                <a:srgbClr val="000000"/>
              </a:buClr>
              <a:buSzPct val="45000"/>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sz="2100" b="1">
                <a:solidFill>
                  <a:srgbClr val="000066"/>
                </a:solidFill>
                <a:latin typeface="Times New Roman" pitchFamily="18" charset="0"/>
              </a:rPr>
              <a:t>  </a:t>
            </a:r>
            <a:r>
              <a:rPr lang="en-GB" sz="2000" b="1">
                <a:solidFill>
                  <a:srgbClr val="000066"/>
                </a:solidFill>
                <a:latin typeface="Times New Roman" pitchFamily="18" charset="0"/>
              </a:rPr>
              <a:t>Timelines</a:t>
            </a:r>
          </a:p>
        </p:txBody>
      </p:sp>
      <p:grpSp>
        <p:nvGrpSpPr>
          <p:cNvPr id="50180" name="Group 1"/>
          <p:cNvGrpSpPr>
            <a:grpSpLocks noChangeAspect="1"/>
          </p:cNvGrpSpPr>
          <p:nvPr/>
        </p:nvGrpSpPr>
        <p:grpSpPr bwMode="auto">
          <a:xfrm>
            <a:off x="675361" y="1198206"/>
            <a:ext cx="2237760" cy="3668066"/>
            <a:chOff x="357188" y="1014413"/>
            <a:chExt cx="4111625" cy="6739771"/>
          </a:xfrm>
        </p:grpSpPr>
        <p:pic>
          <p:nvPicPr>
            <p:cNvPr id="50187" name="Picture 2"/>
            <p:cNvPicPr>
              <a:picLocks noChangeAspect="1" noChangeArrowheads="1"/>
            </p:cNvPicPr>
            <p:nvPr/>
          </p:nvPicPr>
          <p:blipFill>
            <a:blip r:embed="rId4"/>
            <a:srcRect/>
            <a:stretch>
              <a:fillRect/>
            </a:stretch>
          </p:blipFill>
          <p:spPr bwMode="auto">
            <a:xfrm>
              <a:off x="561975" y="6295271"/>
              <a:ext cx="3619500" cy="1458913"/>
            </a:xfrm>
            <a:prstGeom prst="rect">
              <a:avLst/>
            </a:prstGeom>
            <a:noFill/>
            <a:ln w="9525">
              <a:noFill/>
              <a:miter lim="800000"/>
              <a:headEnd/>
              <a:tailEnd/>
            </a:ln>
          </p:spPr>
        </p:pic>
        <p:grpSp>
          <p:nvGrpSpPr>
            <p:cNvPr id="50188" name="Group 3"/>
            <p:cNvGrpSpPr>
              <a:grpSpLocks/>
            </p:cNvGrpSpPr>
            <p:nvPr/>
          </p:nvGrpSpPr>
          <p:grpSpPr bwMode="auto">
            <a:xfrm>
              <a:off x="1492250" y="1014413"/>
              <a:ext cx="1709738" cy="735013"/>
              <a:chOff x="940" y="639"/>
              <a:chExt cx="1077" cy="463"/>
            </a:xfrm>
          </p:grpSpPr>
          <p:sp>
            <p:nvSpPr>
              <p:cNvPr id="50194" name="AutoShape 4"/>
              <p:cNvSpPr>
                <a:spLocks noChangeArrowheads="1"/>
              </p:cNvSpPr>
              <p:nvPr/>
            </p:nvSpPr>
            <p:spPr bwMode="auto">
              <a:xfrm>
                <a:off x="940" y="639"/>
                <a:ext cx="1022" cy="463"/>
              </a:xfrm>
              <a:prstGeom prst="can">
                <a:avLst>
                  <a:gd name="adj" fmla="val 30472"/>
                </a:avLst>
              </a:prstGeom>
              <a:noFill/>
              <a:ln w="38160">
                <a:solidFill>
                  <a:srgbClr val="000080"/>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50195" name="Text Box 5"/>
              <p:cNvSpPr txBox="1">
                <a:spLocks noChangeArrowheads="1"/>
              </p:cNvSpPr>
              <p:nvPr/>
            </p:nvSpPr>
            <p:spPr bwMode="auto">
              <a:xfrm>
                <a:off x="992" y="716"/>
                <a:ext cx="1025" cy="384"/>
              </a:xfrm>
              <a:prstGeom prst="rect">
                <a:avLst/>
              </a:prstGeom>
              <a:noFill/>
              <a:ln w="9525">
                <a:noFill/>
                <a:miter lim="800000"/>
                <a:headEnd/>
                <a:tailEnd/>
              </a:ln>
            </p:spPr>
            <p:txBody>
              <a:bodyPr wrap="none" lIns="129960" tIns="65160" rIns="129960" bIns="65160">
                <a:spAutoFit/>
              </a:bodyPr>
              <a:lstStyle/>
              <a:p>
                <a:pPr eaLnBrk="0" hangingPunct="0">
                  <a:buClr>
                    <a:srgbClr val="000000"/>
                  </a:buClr>
                  <a:buSzPct val="45000"/>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sz="1300">
                    <a:solidFill>
                      <a:srgbClr val="000066"/>
                    </a:solidFill>
                    <a:latin typeface="Times New Roman" pitchFamily="18" charset="0"/>
                  </a:rPr>
                  <a:t>Raw data</a:t>
                </a:r>
              </a:p>
            </p:txBody>
          </p:sp>
        </p:grpSp>
        <p:sp>
          <p:nvSpPr>
            <p:cNvPr id="50189" name="Line 6"/>
            <p:cNvSpPr>
              <a:spLocks noChangeShapeType="1"/>
            </p:cNvSpPr>
            <p:nvPr/>
          </p:nvSpPr>
          <p:spPr bwMode="auto">
            <a:xfrm>
              <a:off x="1959944" y="1854778"/>
              <a:ext cx="14288" cy="786663"/>
            </a:xfrm>
            <a:prstGeom prst="line">
              <a:avLst/>
            </a:prstGeom>
            <a:noFill/>
            <a:ln w="38160">
              <a:solidFill>
                <a:srgbClr val="000080"/>
              </a:solidFill>
              <a:miter lim="800000"/>
              <a:headEnd/>
              <a:tailEnd type="triangle" w="med" len="med"/>
            </a:ln>
          </p:spPr>
          <p:txBody>
            <a:bodyPr/>
            <a:lstStyle/>
            <a:p>
              <a:endParaRPr lang="es-ES"/>
            </a:p>
          </p:txBody>
        </p:sp>
        <p:pic>
          <p:nvPicPr>
            <p:cNvPr id="50190" name="Picture 8"/>
            <p:cNvPicPr>
              <a:picLocks noChangeAspect="1" noChangeArrowheads="1"/>
            </p:cNvPicPr>
            <p:nvPr/>
          </p:nvPicPr>
          <p:blipFill>
            <a:blip r:embed="rId5"/>
            <a:srcRect/>
            <a:stretch>
              <a:fillRect/>
            </a:stretch>
          </p:blipFill>
          <p:spPr bwMode="auto">
            <a:xfrm>
              <a:off x="357188" y="2856779"/>
              <a:ext cx="4111625" cy="1038225"/>
            </a:xfrm>
            <a:prstGeom prst="rect">
              <a:avLst/>
            </a:prstGeom>
            <a:noFill/>
            <a:ln w="9525">
              <a:noFill/>
              <a:miter lim="800000"/>
              <a:headEnd/>
              <a:tailEnd/>
            </a:ln>
          </p:spPr>
        </p:pic>
        <p:grpSp>
          <p:nvGrpSpPr>
            <p:cNvPr id="50191" name="Group 9"/>
            <p:cNvGrpSpPr>
              <a:grpSpLocks/>
            </p:cNvGrpSpPr>
            <p:nvPr/>
          </p:nvGrpSpPr>
          <p:grpSpPr bwMode="auto">
            <a:xfrm>
              <a:off x="2262193" y="4375153"/>
              <a:ext cx="150812" cy="1679576"/>
              <a:chOff x="1425" y="2756"/>
              <a:chExt cx="95" cy="1058"/>
            </a:xfrm>
          </p:grpSpPr>
          <p:sp>
            <p:nvSpPr>
              <p:cNvPr id="50192" name="Line 10"/>
              <p:cNvSpPr>
                <a:spLocks noChangeShapeType="1"/>
              </p:cNvSpPr>
              <p:nvPr/>
            </p:nvSpPr>
            <p:spPr bwMode="auto">
              <a:xfrm>
                <a:off x="1425" y="2832"/>
                <a:ext cx="0" cy="982"/>
              </a:xfrm>
              <a:prstGeom prst="line">
                <a:avLst/>
              </a:prstGeom>
              <a:noFill/>
              <a:ln w="38160">
                <a:solidFill>
                  <a:srgbClr val="000080"/>
                </a:solidFill>
                <a:miter lim="800000"/>
                <a:headEnd/>
                <a:tailEnd type="triangle" w="med" len="med"/>
              </a:ln>
            </p:spPr>
            <p:txBody>
              <a:bodyPr/>
              <a:lstStyle/>
              <a:p>
                <a:endParaRPr lang="es-ES"/>
              </a:p>
            </p:txBody>
          </p:sp>
          <p:sp>
            <p:nvSpPr>
              <p:cNvPr id="50193" name="Line 11"/>
              <p:cNvSpPr>
                <a:spLocks noChangeShapeType="1"/>
              </p:cNvSpPr>
              <p:nvPr/>
            </p:nvSpPr>
            <p:spPr bwMode="auto">
              <a:xfrm>
                <a:off x="1520" y="2756"/>
                <a:ext cx="0" cy="1058"/>
              </a:xfrm>
              <a:prstGeom prst="line">
                <a:avLst/>
              </a:prstGeom>
              <a:noFill/>
              <a:ln w="38160">
                <a:solidFill>
                  <a:srgbClr val="000080"/>
                </a:solidFill>
                <a:miter lim="800000"/>
                <a:headEnd type="triangle" w="med" len="med"/>
                <a:tailEnd/>
              </a:ln>
            </p:spPr>
            <p:txBody>
              <a:bodyPr/>
              <a:lstStyle/>
              <a:p>
                <a:endParaRPr lang="es-ES"/>
              </a:p>
            </p:txBody>
          </p:sp>
        </p:grpSp>
      </p:grpSp>
      <p:sp>
        <p:nvSpPr>
          <p:cNvPr id="50181" name="Text Box 12"/>
          <p:cNvSpPr txBox="1">
            <a:spLocks noChangeArrowheads="1"/>
          </p:cNvSpPr>
          <p:nvPr/>
        </p:nvSpPr>
        <p:spPr bwMode="auto">
          <a:xfrm>
            <a:off x="3232801" y="4072748"/>
            <a:ext cx="1470240" cy="734922"/>
          </a:xfrm>
          <a:prstGeom prst="rect">
            <a:avLst/>
          </a:prstGeom>
          <a:noFill/>
          <a:ln w="9525">
            <a:noFill/>
            <a:miter lim="800000"/>
            <a:headEnd/>
            <a:tailEnd/>
          </a:ln>
        </p:spPr>
        <p:txBody>
          <a:bodyPr lIns="117887" tIns="59107" rIns="117887" bIns="59107">
            <a:spAutoFit/>
          </a:bodyPr>
          <a:lstStyle/>
          <a:p>
            <a:pPr eaLnBrk="0" hangingPunct="0">
              <a:buClr>
                <a:srgbClr val="000000"/>
              </a:buClr>
              <a:buSzPct val="45000"/>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sz="2000" b="1">
                <a:solidFill>
                  <a:srgbClr val="000066"/>
                </a:solidFill>
                <a:latin typeface="Times New Roman" pitchFamily="18" charset="0"/>
              </a:rPr>
              <a:t>2/3D tables (Statistics)</a:t>
            </a:r>
          </a:p>
        </p:txBody>
      </p:sp>
      <p:sp>
        <p:nvSpPr>
          <p:cNvPr id="8202" name="Text Box 13"/>
          <p:cNvSpPr txBox="1">
            <a:spLocks noChangeArrowheads="1"/>
          </p:cNvSpPr>
          <p:nvPr/>
        </p:nvSpPr>
        <p:spPr bwMode="auto">
          <a:xfrm>
            <a:off x="5830152" y="2907957"/>
            <a:ext cx="2741760" cy="1218368"/>
          </a:xfrm>
          <a:prstGeom prst="rect">
            <a:avLst/>
          </a:prstGeom>
          <a:noFill/>
          <a:ln w="9525">
            <a:solidFill>
              <a:srgbClr val="000000"/>
            </a:solidFill>
            <a:round/>
            <a:headEnd/>
            <a:tailEnd/>
          </a:ln>
          <a:effectLst/>
          <a:extLst/>
        </p:spPr>
        <p:txBody>
          <a:bodyPr lIns="90000" tIns="64080" rIns="90000" bIns="46800"/>
          <a:lstStyle>
            <a:lvl1pPr marL="244475" indent="-244475"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1pPr>
            <a:lvl2pPr marL="6858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2pPr>
            <a:lvl3pPr marL="11430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3pPr>
            <a:lvl4pPr marL="16002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4pPr>
            <a:lvl5pPr marL="20574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9pPr>
          </a:lstStyle>
          <a:p>
            <a:pPr algn="r" eaLnBrk="1">
              <a:lnSpc>
                <a:spcPct val="81000"/>
              </a:lnSpc>
              <a:spcAft>
                <a:spcPts val="771"/>
              </a:spcAft>
              <a:buClr>
                <a:srgbClr val="000000"/>
              </a:buClr>
              <a:buSzPct val="45000"/>
              <a:defRPr/>
            </a:pPr>
            <a:r>
              <a:rPr lang="en-GB" sz="2500" dirty="0">
                <a:solidFill>
                  <a:srgbClr val="004586"/>
                </a:solidFill>
              </a:rPr>
              <a:t>Goal = Flexibility</a:t>
            </a:r>
          </a:p>
          <a:p>
            <a:pPr algn="r" eaLnBrk="1">
              <a:lnSpc>
                <a:spcPct val="81000"/>
              </a:lnSpc>
              <a:spcAft>
                <a:spcPts val="771"/>
              </a:spcAft>
              <a:buClr>
                <a:srgbClr val="000000"/>
              </a:buClr>
              <a:buSzPct val="45000"/>
              <a:defRPr/>
            </a:pPr>
            <a:r>
              <a:rPr lang="en-GB" sz="2200" dirty="0">
                <a:solidFill>
                  <a:srgbClr val="000000"/>
                </a:solidFill>
              </a:rPr>
              <a:t>No semantics</a:t>
            </a:r>
          </a:p>
          <a:p>
            <a:pPr marL="414726" lvl="1" indent="0" algn="r" eaLnBrk="1">
              <a:lnSpc>
                <a:spcPct val="81000"/>
              </a:lnSpc>
              <a:spcAft>
                <a:spcPts val="771"/>
              </a:spcAft>
              <a:buClr>
                <a:srgbClr val="000000"/>
              </a:buClr>
              <a:buSzPct val="45000"/>
              <a:defRPr/>
            </a:pPr>
            <a:r>
              <a:rPr lang="en-GB" sz="2200" dirty="0">
                <a:solidFill>
                  <a:srgbClr val="000000"/>
                </a:solidFill>
              </a:rPr>
              <a:t>Programmable</a:t>
            </a:r>
          </a:p>
          <a:p>
            <a:pPr lvl="1" eaLnBrk="1">
              <a:lnSpc>
                <a:spcPct val="81000"/>
              </a:lnSpc>
              <a:spcAft>
                <a:spcPts val="771"/>
              </a:spcAft>
              <a:buClr>
                <a:srgbClr val="000000"/>
              </a:buClr>
              <a:buSzPct val="45000"/>
              <a:defRPr/>
            </a:pPr>
            <a:endParaRPr lang="en-GB" sz="2500" dirty="0">
              <a:solidFill>
                <a:srgbClr val="000000"/>
              </a:solidFill>
            </a:endParaRPr>
          </a:p>
          <a:p>
            <a:pPr lvl="1" eaLnBrk="1">
              <a:lnSpc>
                <a:spcPct val="81000"/>
              </a:lnSpc>
              <a:spcAft>
                <a:spcPts val="771"/>
              </a:spcAft>
              <a:buClr>
                <a:srgbClr val="000000"/>
              </a:buClr>
              <a:buSzPct val="45000"/>
              <a:defRPr/>
            </a:pPr>
            <a:endParaRPr lang="en-GB" sz="2500" dirty="0">
              <a:solidFill>
                <a:srgbClr val="000000"/>
              </a:solidFill>
            </a:endParaRPr>
          </a:p>
          <a:p>
            <a:pPr lvl="1" eaLnBrk="1">
              <a:lnSpc>
                <a:spcPct val="81000"/>
              </a:lnSpc>
              <a:spcAft>
                <a:spcPts val="771"/>
              </a:spcAft>
              <a:buClr>
                <a:srgbClr val="000000"/>
              </a:buClr>
              <a:buSzPct val="45000"/>
              <a:defRPr/>
            </a:pPr>
            <a:endParaRPr lang="en-GB" sz="2500" dirty="0">
              <a:solidFill>
                <a:srgbClr val="000000"/>
              </a:solidFill>
            </a:endParaRPr>
          </a:p>
        </p:txBody>
      </p:sp>
      <p:sp>
        <p:nvSpPr>
          <p:cNvPr id="50183" name="Text Box 13"/>
          <p:cNvSpPr txBox="1">
            <a:spLocks noChangeArrowheads="1"/>
          </p:cNvSpPr>
          <p:nvPr/>
        </p:nvSpPr>
        <p:spPr bwMode="auto">
          <a:xfrm>
            <a:off x="5535720" y="5142064"/>
            <a:ext cx="3330624" cy="1182381"/>
          </a:xfrm>
          <a:prstGeom prst="rect">
            <a:avLst/>
          </a:prstGeom>
          <a:noFill/>
          <a:ln w="9525">
            <a:solidFill>
              <a:srgbClr val="000000"/>
            </a:solidFill>
            <a:round/>
            <a:headEnd/>
            <a:tailEnd/>
          </a:ln>
        </p:spPr>
        <p:txBody>
          <a:bodyPr lIns="81639" tIns="58127" rIns="81639" bIns="42452"/>
          <a:lstStyle/>
          <a:p>
            <a:pPr marL="221763" indent="-2217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500" dirty="0">
                <a:solidFill>
                  <a:srgbClr val="004586"/>
                </a:solidFill>
              </a:rPr>
              <a:t>Comparative analyses</a:t>
            </a:r>
          </a:p>
          <a:p>
            <a:pPr marL="221763" indent="-2217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200" dirty="0">
                <a:solidFill>
                  <a:srgbClr val="000000"/>
                </a:solidFill>
              </a:rPr>
              <a:t>Multiple traces</a:t>
            </a:r>
          </a:p>
          <a:p>
            <a:pPr marL="221763" indent="-2217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200" dirty="0">
                <a:solidFill>
                  <a:srgbClr val="000000"/>
                </a:solidFill>
              </a:rPr>
              <a:t>Synchronize scales</a:t>
            </a:r>
          </a:p>
          <a:p>
            <a:pPr marL="221763" indent="-2217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endParaRPr lang="en-GB" sz="2500" dirty="0">
              <a:solidFill>
                <a:srgbClr val="004586"/>
              </a:solidFill>
            </a:endParaRPr>
          </a:p>
          <a:p>
            <a:pPr marL="221763" indent="-2217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endParaRPr lang="en-GB" sz="2500" dirty="0">
              <a:solidFill>
                <a:srgbClr val="000000"/>
              </a:solidFill>
            </a:endParaRPr>
          </a:p>
          <a:p>
            <a:pPr marL="221763" indent="-2217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endParaRPr lang="en-GB" sz="2500" dirty="0">
              <a:solidFill>
                <a:srgbClr val="000000"/>
              </a:solidFill>
            </a:endParaRPr>
          </a:p>
          <a:p>
            <a:pPr marL="622089" lvl="1" indent="-2073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endParaRPr lang="en-GB" sz="2500" dirty="0">
              <a:solidFill>
                <a:srgbClr val="000000"/>
              </a:solidFill>
            </a:endParaRPr>
          </a:p>
          <a:p>
            <a:pPr marL="622089" lvl="1" indent="-2073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endParaRPr lang="en-GB" sz="2500" dirty="0">
              <a:solidFill>
                <a:srgbClr val="000000"/>
              </a:solidFill>
            </a:endParaRPr>
          </a:p>
        </p:txBody>
      </p:sp>
      <p:grpSp>
        <p:nvGrpSpPr>
          <p:cNvPr id="2" name="Group 1"/>
          <p:cNvGrpSpPr/>
          <p:nvPr/>
        </p:nvGrpSpPr>
        <p:grpSpPr>
          <a:xfrm>
            <a:off x="1935420" y="1612761"/>
            <a:ext cx="5516900" cy="498284"/>
            <a:chOff x="1946644" y="1614564"/>
            <a:chExt cx="5516900" cy="498284"/>
          </a:xfrm>
        </p:grpSpPr>
        <p:sp>
          <p:nvSpPr>
            <p:cNvPr id="21" name="Line 11"/>
            <p:cNvSpPr>
              <a:spLocks noChangeShapeType="1"/>
            </p:cNvSpPr>
            <p:nvPr/>
          </p:nvSpPr>
          <p:spPr bwMode="auto">
            <a:xfrm>
              <a:off x="1946644" y="1655800"/>
              <a:ext cx="0" cy="457048"/>
            </a:xfrm>
            <a:prstGeom prst="line">
              <a:avLst/>
            </a:prstGeom>
            <a:noFill/>
            <a:ln w="38160">
              <a:solidFill>
                <a:srgbClr val="000080"/>
              </a:solidFill>
              <a:miter lim="800000"/>
              <a:headEnd type="triangle" w="med" len="med"/>
              <a:tailEnd/>
            </a:ln>
          </p:spPr>
          <p:txBody>
            <a:bodyPr/>
            <a:lstStyle/>
            <a:p>
              <a:endParaRPr lang="es-ES"/>
            </a:p>
          </p:txBody>
        </p:sp>
        <p:sp>
          <p:nvSpPr>
            <p:cNvPr id="22" name="Text Box 13"/>
            <p:cNvSpPr txBox="1">
              <a:spLocks noChangeArrowheads="1"/>
            </p:cNvSpPr>
            <p:nvPr/>
          </p:nvSpPr>
          <p:spPr bwMode="auto">
            <a:xfrm>
              <a:off x="4283968" y="1614564"/>
              <a:ext cx="3179576" cy="448087"/>
            </a:xfrm>
            <a:prstGeom prst="rect">
              <a:avLst/>
            </a:prstGeom>
            <a:noFill/>
            <a:ln w="9525">
              <a:solidFill>
                <a:srgbClr val="000000"/>
              </a:solidFill>
              <a:round/>
              <a:headEnd/>
              <a:tailEnd/>
            </a:ln>
            <a:effectLst/>
            <a:extLst/>
          </p:spPr>
          <p:txBody>
            <a:bodyPr lIns="90000" tIns="64080" rIns="90000" bIns="46800"/>
            <a:lstStyle>
              <a:lvl1pPr marL="244475" indent="-244475"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1pPr>
              <a:lvl2pPr marL="6858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2pPr>
              <a:lvl3pPr marL="11430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3pPr>
              <a:lvl4pPr marL="16002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4pPr>
              <a:lvl5pPr marL="20574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9pPr>
            </a:lstStyle>
            <a:p>
              <a:pPr algn="r" eaLnBrk="1">
                <a:lnSpc>
                  <a:spcPct val="81000"/>
                </a:lnSpc>
                <a:spcAft>
                  <a:spcPts val="771"/>
                </a:spcAft>
                <a:buClr>
                  <a:srgbClr val="000000"/>
                </a:buClr>
                <a:buSzPct val="45000"/>
                <a:defRPr/>
              </a:pPr>
              <a:r>
                <a:rPr lang="en-GB" sz="2500" dirty="0" smtClean="0">
                  <a:solidFill>
                    <a:srgbClr val="004586"/>
                  </a:solidFill>
                </a:rPr>
                <a:t>+ trace manipulation</a:t>
              </a:r>
              <a:endParaRPr lang="en-GB" sz="2500" dirty="0">
                <a:solidFill>
                  <a:srgbClr val="000000"/>
                </a:solidFill>
              </a:endParaRPr>
            </a:p>
          </p:txBody>
        </p:sp>
      </p:grpSp>
      <p:sp>
        <p:nvSpPr>
          <p:cNvPr id="26" name="Text Box 13"/>
          <p:cNvSpPr txBox="1">
            <a:spLocks noChangeArrowheads="1"/>
          </p:cNvSpPr>
          <p:nvPr/>
        </p:nvSpPr>
        <p:spPr bwMode="auto">
          <a:xfrm>
            <a:off x="4272744" y="1124744"/>
            <a:ext cx="4043672" cy="448087"/>
          </a:xfrm>
          <a:prstGeom prst="rect">
            <a:avLst/>
          </a:prstGeom>
          <a:noFill/>
          <a:ln w="9525">
            <a:solidFill>
              <a:srgbClr val="000000"/>
            </a:solidFill>
            <a:round/>
            <a:headEnd/>
            <a:tailEnd/>
          </a:ln>
          <a:effectLst/>
          <a:extLst/>
        </p:spPr>
        <p:txBody>
          <a:bodyPr lIns="90000" tIns="64080" rIns="90000" bIns="46800"/>
          <a:lstStyle>
            <a:lvl1pPr marL="244475" indent="-244475"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1pPr>
            <a:lvl2pPr marL="6858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2pPr>
            <a:lvl3pPr marL="11430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3pPr>
            <a:lvl4pPr marL="16002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4pPr>
            <a:lvl5pPr marL="20574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9pPr>
          </a:lstStyle>
          <a:p>
            <a:pPr eaLnBrk="1">
              <a:lnSpc>
                <a:spcPct val="81000"/>
              </a:lnSpc>
              <a:spcAft>
                <a:spcPts val="771"/>
              </a:spcAft>
              <a:buClr>
                <a:srgbClr val="000000"/>
              </a:buClr>
              <a:buSzPct val="45000"/>
              <a:defRPr/>
            </a:pPr>
            <a:r>
              <a:rPr lang="en-GB" sz="2500" dirty="0" smtClean="0">
                <a:solidFill>
                  <a:srgbClr val="004586"/>
                </a:solidFill>
              </a:rPr>
              <a:t>Trace visualization/analysis</a:t>
            </a:r>
            <a:endParaRPr lang="en-GB" sz="2500" dirty="0">
              <a:solidFill>
                <a:srgbClr val="000000"/>
              </a:solidFill>
            </a:endParaRPr>
          </a:p>
        </p:txBody>
      </p:sp>
      <p:sp>
        <p:nvSpPr>
          <p:cNvPr id="5" name="Footer Placeholder 4"/>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6" name="Slide Number Placeholder 5"/>
          <p:cNvSpPr>
            <a:spLocks noGrp="1"/>
          </p:cNvSpPr>
          <p:nvPr>
            <p:ph type="sldNum" sz="quarter" idx="12"/>
          </p:nvPr>
        </p:nvSpPr>
        <p:spPr/>
        <p:txBody>
          <a:bodyPr/>
          <a:lstStyle/>
          <a:p>
            <a:pPr>
              <a:defRPr/>
            </a:pPr>
            <a:fld id="{F8E865A7-7678-F840-B2ED-A6879803B906}" type="slidenum">
              <a:rPr lang="en-US" smtClean="0"/>
              <a:pPr>
                <a:defRPr/>
              </a:pPr>
              <a:t>41</a:t>
            </a:fld>
            <a:endParaRPr lang="en-US"/>
          </a:p>
        </p:txBody>
      </p:sp>
    </p:spTree>
    <p:extLst>
      <p:ext uri="{BB962C8B-B14F-4D97-AF65-F5344CB8AC3E}">
        <p14:creationId xmlns:p14="http://schemas.microsoft.com/office/powerpoint/2010/main" val="298466346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0183"/>
                                        </p:tgtEl>
                                        <p:attrNameLst>
                                          <p:attrName>style.visibility</p:attrName>
                                        </p:attrNameLst>
                                      </p:cBhvr>
                                      <p:to>
                                        <p:strVal val="visible"/>
                                      </p:to>
                                    </p:set>
                                    <p:anim calcmode="lin" valueType="num">
                                      <p:cBhvr>
                                        <p:cTn id="7" dur="500" fill="hold"/>
                                        <p:tgtEl>
                                          <p:spTgt spid="50183"/>
                                        </p:tgtEl>
                                        <p:attrNameLst>
                                          <p:attrName>ppt_w</p:attrName>
                                        </p:attrNameLst>
                                      </p:cBhvr>
                                      <p:tavLst>
                                        <p:tav tm="0">
                                          <p:val>
                                            <p:fltVal val="0"/>
                                          </p:val>
                                        </p:tav>
                                        <p:tav tm="100000">
                                          <p:val>
                                            <p:strVal val="#ppt_w"/>
                                          </p:val>
                                        </p:tav>
                                      </p:tavLst>
                                    </p:anim>
                                    <p:anim calcmode="lin" valueType="num">
                                      <p:cBhvr>
                                        <p:cTn id="8" dur="500" fill="hold"/>
                                        <p:tgtEl>
                                          <p:spTgt spid="50183"/>
                                        </p:tgtEl>
                                        <p:attrNameLst>
                                          <p:attrName>ppt_h</p:attrName>
                                        </p:attrNameLst>
                                      </p:cBhvr>
                                      <p:tavLst>
                                        <p:tav tm="0">
                                          <p:val>
                                            <p:fltVal val="0"/>
                                          </p:val>
                                        </p:tav>
                                        <p:tav tm="100000">
                                          <p:val>
                                            <p:strVal val="#ppt_h"/>
                                          </p:val>
                                        </p:tav>
                                      </p:tavLst>
                                    </p:anim>
                                    <p:animEffect transition="in" filter="fade">
                                      <p:cBhvr>
                                        <p:cTn id="9" dur="500"/>
                                        <p:tgtEl>
                                          <p:spTgt spid="5018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Paraver</a:t>
            </a:r>
            <a:r>
              <a:rPr lang="en-US" dirty="0" smtClean="0"/>
              <a:t> </a:t>
            </a:r>
            <a:r>
              <a:rPr lang="en-US" dirty="0" smtClean="0"/>
              <a:t>Mathematical </a:t>
            </a:r>
            <a:r>
              <a:rPr lang="en-US" dirty="0"/>
              <a:t>F</a:t>
            </a:r>
            <a:r>
              <a:rPr lang="en-US" dirty="0" smtClean="0"/>
              <a:t>oundation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Every </a:t>
            </a:r>
            <a:r>
              <a:rPr lang="en-US" dirty="0" smtClean="0"/>
              <a:t>behavioral aspect/metric described as a function of time</a:t>
            </a:r>
          </a:p>
          <a:p>
            <a:pPr lvl="1"/>
            <a:r>
              <a:rPr lang="en-US" dirty="0" smtClean="0"/>
              <a:t>Possibly aggregated along</a:t>
            </a:r>
          </a:p>
          <a:p>
            <a:pPr lvl="2"/>
            <a:r>
              <a:rPr lang="en-US" dirty="0"/>
              <a:t>the process </a:t>
            </a:r>
            <a:r>
              <a:rPr lang="en-US" dirty="0" smtClean="0"/>
              <a:t>model dimension </a:t>
            </a:r>
            <a:r>
              <a:rPr lang="en-US" dirty="0"/>
              <a:t>(</a:t>
            </a:r>
            <a:r>
              <a:rPr lang="en-US" b="1" dirty="0"/>
              <a:t>thread</a:t>
            </a:r>
            <a:r>
              <a:rPr lang="en-US" dirty="0"/>
              <a:t>, process, application, workload)</a:t>
            </a:r>
          </a:p>
          <a:p>
            <a:pPr lvl="2"/>
            <a:r>
              <a:rPr lang="en-US" dirty="0" smtClean="0"/>
              <a:t>The resource model dimension </a:t>
            </a:r>
            <a:r>
              <a:rPr lang="en-US" dirty="0"/>
              <a:t>(core, node, system)</a:t>
            </a:r>
          </a:p>
          <a:p>
            <a:pPr lvl="1"/>
            <a:r>
              <a:rPr lang="en-US" dirty="0"/>
              <a:t>L</a:t>
            </a:r>
            <a:r>
              <a:rPr lang="en-US" dirty="0" smtClean="0"/>
              <a:t>anguage </a:t>
            </a:r>
            <a:r>
              <a:rPr lang="en-US" dirty="0"/>
              <a:t>to describe how to compute such functions of </a:t>
            </a:r>
            <a:r>
              <a:rPr lang="en-US" dirty="0" smtClean="0"/>
              <a:t>time (GUI)</a:t>
            </a:r>
            <a:endParaRPr lang="en-US" dirty="0"/>
          </a:p>
          <a:p>
            <a:pPr lvl="2"/>
            <a:r>
              <a:rPr lang="en-US" dirty="0"/>
              <a:t>Basic operators (from) trace records</a:t>
            </a:r>
          </a:p>
          <a:p>
            <a:pPr lvl="2"/>
            <a:r>
              <a:rPr lang="en-US" dirty="0"/>
              <a:t>Ways of combining </a:t>
            </a:r>
            <a:r>
              <a:rPr lang="en-US" dirty="0" smtClean="0"/>
              <a:t>them</a:t>
            </a:r>
            <a:endParaRPr lang="en-US" dirty="0"/>
          </a:p>
          <a:p>
            <a:r>
              <a:rPr lang="en-US" dirty="0" smtClean="0"/>
              <a:t>Those functions of time can be rendered into a 2D image </a:t>
            </a:r>
          </a:p>
          <a:p>
            <a:pPr lvl="1"/>
            <a:r>
              <a:rPr lang="en-US" dirty="0" smtClean="0">
                <a:sym typeface="Wingdings" pitchFamily="2" charset="2"/>
              </a:rPr>
              <a:t>Timeline</a:t>
            </a:r>
            <a:endParaRPr lang="en-US" dirty="0"/>
          </a:p>
          <a:p>
            <a:r>
              <a:rPr lang="en-US" dirty="0" smtClean="0"/>
              <a:t>Statistics can be computed for each possible value or range of values of that function of time</a:t>
            </a:r>
          </a:p>
          <a:p>
            <a:pPr lvl="1"/>
            <a:r>
              <a:rPr lang="en-US" dirty="0" smtClean="0"/>
              <a:t>Tables: profiles and histograms</a:t>
            </a:r>
            <a:endParaRPr lang="en-US" dirty="0"/>
          </a:p>
        </p:txBody>
      </p:sp>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42</a:t>
            </a:fld>
            <a:endParaRPr lang="en-US"/>
          </a:p>
        </p:txBody>
      </p:sp>
    </p:spTree>
    <p:extLst>
      <p:ext uri="{BB962C8B-B14F-4D97-AF65-F5344CB8AC3E}">
        <p14:creationId xmlns:p14="http://schemas.microsoft.com/office/powerpoint/2010/main" val="3036114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Paraver</a:t>
            </a:r>
            <a:r>
              <a:rPr lang="en-US" dirty="0"/>
              <a:t> </a:t>
            </a:r>
            <a:r>
              <a:rPr lang="en-US" dirty="0"/>
              <a:t>M</a:t>
            </a:r>
            <a:r>
              <a:rPr lang="en-US" dirty="0" smtClean="0"/>
              <a:t>athematical </a:t>
            </a:r>
            <a:r>
              <a:rPr lang="en-US" dirty="0"/>
              <a:t>F</a:t>
            </a:r>
            <a:r>
              <a:rPr lang="en-US" dirty="0" smtClean="0"/>
              <a:t>oundation</a:t>
            </a:r>
            <a:endParaRPr lang="en-US" dirty="0"/>
          </a:p>
        </p:txBody>
      </p:sp>
      <p:graphicFrame>
        <p:nvGraphicFramePr>
          <p:cNvPr id="4" name="Object 5"/>
          <p:cNvGraphicFramePr>
            <a:graphicFrameLocks noChangeAspect="1"/>
          </p:cNvGraphicFramePr>
          <p:nvPr>
            <p:extLst>
              <p:ext uri="{D42A27DB-BD31-4B8C-83A1-F6EECF244321}">
                <p14:modId xmlns:p14="http://schemas.microsoft.com/office/powerpoint/2010/main" val="1600391412"/>
              </p:ext>
            </p:extLst>
          </p:nvPr>
        </p:nvGraphicFramePr>
        <p:xfrm>
          <a:off x="1361100" y="1052736"/>
          <a:ext cx="2722563" cy="401638"/>
        </p:xfrm>
        <a:graphic>
          <a:graphicData uri="http://schemas.openxmlformats.org/presentationml/2006/ole">
            <mc:AlternateContent xmlns:mc="http://schemas.openxmlformats.org/markup-compatibility/2006">
              <mc:Choice xmlns:v="urn:schemas-microsoft-com:vml" Requires="v">
                <p:oleObj spid="_x0000_s24676" name="Equation" r:id="rId3" imgW="1549080" imgH="228600" progId="Equation.3">
                  <p:embed/>
                </p:oleObj>
              </mc:Choice>
              <mc:Fallback>
                <p:oleObj name="Equation" r:id="rId3" imgW="1549080" imgH="228600" progId="Equation.3">
                  <p:embed/>
                  <p:pic>
                    <p:nvPicPr>
                      <p:cNvPr id="0" name=""/>
                      <p:cNvPicPr>
                        <a:picLocks noChangeAspect="1" noChangeArrowheads="1"/>
                      </p:cNvPicPr>
                      <p:nvPr/>
                    </p:nvPicPr>
                    <p:blipFill>
                      <a:blip r:embed="rId4"/>
                      <a:srcRect/>
                      <a:stretch>
                        <a:fillRect/>
                      </a:stretch>
                    </p:blipFill>
                    <p:spPr bwMode="auto">
                      <a:xfrm>
                        <a:off x="1361100" y="1052736"/>
                        <a:ext cx="2722563" cy="401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17"/>
          <p:cNvSpPr txBox="1">
            <a:spLocks noChangeArrowheads="1"/>
          </p:cNvSpPr>
          <p:nvPr/>
        </p:nvSpPr>
        <p:spPr bwMode="auto">
          <a:xfrm>
            <a:off x="457200" y="1893540"/>
            <a:ext cx="1589562" cy="31113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600" dirty="0">
                <a:solidFill>
                  <a:schemeClr val="tx1"/>
                </a:solidFill>
                <a:latin typeface="Arial" charset="0"/>
              </a:rPr>
              <a:t>Function of time</a:t>
            </a:r>
          </a:p>
        </p:txBody>
      </p:sp>
      <p:sp>
        <p:nvSpPr>
          <p:cNvPr id="6" name="Text Box 18"/>
          <p:cNvSpPr txBox="1">
            <a:spLocks noChangeArrowheads="1"/>
          </p:cNvSpPr>
          <p:nvPr/>
        </p:nvSpPr>
        <p:spPr bwMode="auto">
          <a:xfrm>
            <a:off x="2296538" y="1893540"/>
            <a:ext cx="1589662" cy="31113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600" dirty="0">
                <a:solidFill>
                  <a:schemeClr val="tx1"/>
                </a:solidFill>
                <a:latin typeface="Arial" charset="0"/>
              </a:rPr>
              <a:t>Series of values</a:t>
            </a:r>
          </a:p>
        </p:txBody>
      </p:sp>
      <p:sp>
        <p:nvSpPr>
          <p:cNvPr id="7" name="Oval 19"/>
          <p:cNvSpPr>
            <a:spLocks noChangeArrowheads="1"/>
          </p:cNvSpPr>
          <p:nvPr/>
        </p:nvSpPr>
        <p:spPr bwMode="auto">
          <a:xfrm>
            <a:off x="1314786" y="1133277"/>
            <a:ext cx="267923" cy="214347"/>
          </a:xfrm>
          <a:prstGeom prst="ellipse">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8" name="AutoShape 20"/>
          <p:cNvCxnSpPr>
            <a:cxnSpLocks noChangeShapeType="1"/>
            <a:stCxn id="5" idx="0"/>
            <a:endCxn id="7" idx="4"/>
          </p:cNvCxnSpPr>
          <p:nvPr/>
        </p:nvCxnSpPr>
        <p:spPr bwMode="auto">
          <a:xfrm rot="5400000" flipH="1" flipV="1">
            <a:off x="1077406" y="1522199"/>
            <a:ext cx="545916" cy="196767"/>
          </a:xfrm>
          <a:prstGeom prst="curvedConnector3">
            <a:avLst>
              <a:gd name="adj1" fmla="val 50000"/>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 name="Oval 21"/>
          <p:cNvSpPr>
            <a:spLocks noChangeArrowheads="1"/>
          </p:cNvSpPr>
          <p:nvPr/>
        </p:nvSpPr>
        <p:spPr bwMode="auto">
          <a:xfrm>
            <a:off x="2064971" y="1186864"/>
            <a:ext cx="267923" cy="214347"/>
          </a:xfrm>
          <a:prstGeom prst="ellipse">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10" name="AutoShape 22"/>
          <p:cNvCxnSpPr>
            <a:cxnSpLocks noChangeShapeType="1"/>
            <a:stCxn id="6" idx="0"/>
            <a:endCxn id="9" idx="4"/>
          </p:cNvCxnSpPr>
          <p:nvPr/>
        </p:nvCxnSpPr>
        <p:spPr bwMode="auto">
          <a:xfrm rot="16200000" flipV="1">
            <a:off x="2398987" y="1201158"/>
            <a:ext cx="492329" cy="892436"/>
          </a:xfrm>
          <a:prstGeom prst="curvedConnector3">
            <a:avLst>
              <a:gd name="adj1" fmla="val 50000"/>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1043608" y="2492896"/>
            <a:ext cx="2946268" cy="3600400"/>
            <a:chOff x="1144033" y="1052736"/>
            <a:chExt cx="2946268" cy="3600400"/>
          </a:xfrm>
        </p:grpSpPr>
        <p:cxnSp>
          <p:nvCxnSpPr>
            <p:cNvPr id="15" name="Curved Connector 14"/>
            <p:cNvCxnSpPr>
              <a:stCxn id="14" idx="2"/>
              <a:endCxn id="17" idx="0"/>
            </p:cNvCxnSpPr>
            <p:nvPr/>
          </p:nvCxnSpPr>
          <p:spPr>
            <a:xfrm rot="5400000">
              <a:off x="2151915" y="1578815"/>
              <a:ext cx="647239" cy="216456"/>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7" idx="2"/>
              <a:endCxn id="18" idx="0"/>
            </p:cNvCxnSpPr>
            <p:nvPr/>
          </p:nvCxnSpPr>
          <p:spPr>
            <a:xfrm rot="5400000">
              <a:off x="2159507" y="2414588"/>
              <a:ext cx="415599" cy="127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943829" y="2005231"/>
              <a:ext cx="1349827" cy="264969"/>
              <a:chOff x="6307900" y="2610623"/>
              <a:chExt cx="1349827" cy="264969"/>
            </a:xfrm>
          </p:grpSpPr>
          <p:sp>
            <p:nvSpPr>
              <p:cNvPr id="12" name="Text Box 58"/>
              <p:cNvSpPr txBox="1">
                <a:spLocks noChangeArrowheads="1"/>
              </p:cNvSpPr>
              <p:nvPr/>
            </p:nvSpPr>
            <p:spPr bwMode="auto">
              <a:xfrm>
                <a:off x="7156003" y="2610623"/>
                <a:ext cx="501724"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a:solidFill>
                      <a:schemeClr val="tx1"/>
                    </a:solidFill>
                    <a:latin typeface="Arial" charset="0"/>
                  </a:rPr>
                  <a:t>Filter</a:t>
                </a:r>
              </a:p>
            </p:txBody>
          </p:sp>
          <p:sp>
            <p:nvSpPr>
              <p:cNvPr id="17" name="Rectangle 16"/>
              <p:cNvSpPr/>
              <p:nvPr/>
            </p:nvSpPr>
            <p:spPr>
              <a:xfrm>
                <a:off x="6307900" y="2616055"/>
                <a:ext cx="846954" cy="196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943829" y="2587967"/>
              <a:ext cx="1672485" cy="264969"/>
              <a:chOff x="6307900" y="3001218"/>
              <a:chExt cx="1672485" cy="264969"/>
            </a:xfrm>
          </p:grpSpPr>
          <p:sp>
            <p:nvSpPr>
              <p:cNvPr id="13" name="Text Box 59"/>
              <p:cNvSpPr txBox="1">
                <a:spLocks noChangeArrowheads="1"/>
              </p:cNvSpPr>
              <p:nvPr/>
            </p:nvSpPr>
            <p:spPr bwMode="auto">
              <a:xfrm>
                <a:off x="7154854" y="3001218"/>
                <a:ext cx="825531"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a:solidFill>
                      <a:schemeClr val="tx1"/>
                    </a:solidFill>
                    <a:latin typeface="Arial" charset="0"/>
                  </a:rPr>
                  <a:t>Semantic</a:t>
                </a:r>
              </a:p>
            </p:txBody>
          </p:sp>
          <p:sp>
            <p:nvSpPr>
              <p:cNvPr id="18" name="Rectangle 17"/>
              <p:cNvSpPr/>
              <p:nvPr/>
            </p:nvSpPr>
            <p:spPr>
              <a:xfrm>
                <a:off x="6307900" y="3035639"/>
                <a:ext cx="846954" cy="196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Curved Connector 19"/>
            <p:cNvCxnSpPr>
              <a:stCxn id="18" idx="2"/>
              <a:endCxn id="19" idx="0"/>
            </p:cNvCxnSpPr>
            <p:nvPr/>
          </p:nvCxnSpPr>
          <p:spPr>
            <a:xfrm rot="16200000" flipH="1">
              <a:off x="2186104" y="2999716"/>
              <a:ext cx="394428" cy="32024"/>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1975853" y="3164031"/>
              <a:ext cx="1508523" cy="264969"/>
              <a:chOff x="6339924" y="3457839"/>
              <a:chExt cx="1508523" cy="264969"/>
            </a:xfrm>
          </p:grpSpPr>
          <p:sp>
            <p:nvSpPr>
              <p:cNvPr id="19" name="Rectangle 18"/>
              <p:cNvSpPr/>
              <p:nvPr/>
            </p:nvSpPr>
            <p:spPr>
              <a:xfrm>
                <a:off x="6339924" y="3506750"/>
                <a:ext cx="846954" cy="196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Box 59"/>
              <p:cNvSpPr txBox="1">
                <a:spLocks noChangeArrowheads="1"/>
              </p:cNvSpPr>
              <p:nvPr/>
            </p:nvSpPr>
            <p:spPr bwMode="auto">
              <a:xfrm>
                <a:off x="7171996" y="3457839"/>
                <a:ext cx="676451"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smtClean="0">
                    <a:solidFill>
                      <a:schemeClr val="tx1"/>
                    </a:solidFill>
                    <a:latin typeface="Arial" charset="0"/>
                  </a:rPr>
                  <a:t>Display</a:t>
                </a:r>
                <a:endParaRPr lang="en-US" sz="1300" dirty="0">
                  <a:solidFill>
                    <a:schemeClr val="tx1"/>
                  </a:solidFill>
                  <a:latin typeface="Arial" charset="0"/>
                </a:endParaRPr>
              </a:p>
            </p:txBody>
          </p:sp>
        </p:grpSp>
        <p:pic>
          <p:nvPicPr>
            <p:cNvPr id="2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762" y="3931170"/>
              <a:ext cx="2896539" cy="72196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23" name="Curved Connector 22"/>
            <p:cNvCxnSpPr>
              <a:stCxn id="19" idx="2"/>
              <a:endCxn id="22" idx="0"/>
            </p:cNvCxnSpPr>
            <p:nvPr/>
          </p:nvCxnSpPr>
          <p:spPr>
            <a:xfrm rot="16200000" flipH="1">
              <a:off x="2259630" y="3548768"/>
              <a:ext cx="522102" cy="24270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144033" y="1052736"/>
              <a:ext cx="2879458" cy="310688"/>
              <a:chOff x="5508104" y="1988840"/>
              <a:chExt cx="2879458" cy="310688"/>
            </a:xfrm>
          </p:grpSpPr>
          <p:sp>
            <p:nvSpPr>
              <p:cNvPr id="14" name="Rectangle 13"/>
              <p:cNvSpPr/>
              <p:nvPr/>
            </p:nvSpPr>
            <p:spPr>
              <a:xfrm>
                <a:off x="5508104" y="2253809"/>
                <a:ext cx="287945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Box 58"/>
              <p:cNvSpPr txBox="1">
                <a:spLocks noChangeArrowheads="1"/>
              </p:cNvSpPr>
              <p:nvPr/>
            </p:nvSpPr>
            <p:spPr bwMode="auto">
              <a:xfrm>
                <a:off x="7823473" y="1988840"/>
                <a:ext cx="551674"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smtClean="0">
                    <a:solidFill>
                      <a:schemeClr val="tx1"/>
                    </a:solidFill>
                    <a:latin typeface="Arial" charset="0"/>
                  </a:rPr>
                  <a:t>Trace</a:t>
                </a:r>
                <a:endParaRPr lang="en-US" sz="1300" dirty="0">
                  <a:solidFill>
                    <a:schemeClr val="tx1"/>
                  </a:solidFill>
                  <a:latin typeface="Arial" charset="0"/>
                </a:endParaRPr>
              </a:p>
            </p:txBody>
          </p:sp>
        </p:grpSp>
      </p:grpSp>
      <p:grpSp>
        <p:nvGrpSpPr>
          <p:cNvPr id="58" name="Group 57"/>
          <p:cNvGrpSpPr/>
          <p:nvPr/>
        </p:nvGrpSpPr>
        <p:grpSpPr>
          <a:xfrm>
            <a:off x="2582334" y="3435440"/>
            <a:ext cx="5014002" cy="497616"/>
            <a:chOff x="2582334" y="3435440"/>
            <a:chExt cx="5014002" cy="497616"/>
          </a:xfrm>
        </p:grpSpPr>
        <p:grpSp>
          <p:nvGrpSpPr>
            <p:cNvPr id="35" name="Group 34"/>
            <p:cNvGrpSpPr/>
            <p:nvPr/>
          </p:nvGrpSpPr>
          <p:grpSpPr>
            <a:xfrm>
              <a:off x="4932040" y="3435440"/>
              <a:ext cx="2664296" cy="497616"/>
              <a:chOff x="6300192" y="1844824"/>
              <a:chExt cx="2664296" cy="497616"/>
            </a:xfrm>
          </p:grpSpPr>
          <p:sp>
            <p:nvSpPr>
              <p:cNvPr id="34" name="Oval 33"/>
              <p:cNvSpPr/>
              <p:nvPr/>
            </p:nvSpPr>
            <p:spPr>
              <a:xfrm>
                <a:off x="6300192" y="1844824"/>
                <a:ext cx="2664296" cy="4976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6504167" y="1923322"/>
                <a:ext cx="2326199" cy="310688"/>
                <a:chOff x="6936215" y="1988840"/>
                <a:chExt cx="2326199" cy="310688"/>
              </a:xfrm>
            </p:grpSpPr>
            <p:sp>
              <p:nvSpPr>
                <p:cNvPr id="32" name="Rectangle 31"/>
                <p:cNvSpPr/>
                <p:nvPr/>
              </p:nvSpPr>
              <p:spPr>
                <a:xfrm>
                  <a:off x="7452320" y="2253809"/>
                  <a:ext cx="93524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58"/>
                <p:cNvSpPr txBox="1">
                  <a:spLocks noChangeArrowheads="1"/>
                </p:cNvSpPr>
                <p:nvPr/>
              </p:nvSpPr>
              <p:spPr bwMode="auto">
                <a:xfrm>
                  <a:off x="6936215" y="1988840"/>
                  <a:ext cx="2326199"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smtClean="0">
                      <a:solidFill>
                        <a:schemeClr val="tx1"/>
                      </a:solidFill>
                      <a:latin typeface="Arial" charset="0"/>
                    </a:rPr>
                    <a:t>Sub-Trace / subset of records</a:t>
                  </a:r>
                  <a:endParaRPr lang="en-US" sz="1300" dirty="0">
                    <a:solidFill>
                      <a:schemeClr val="tx1"/>
                    </a:solidFill>
                    <a:latin typeface="Arial" charset="0"/>
                  </a:endParaRPr>
                </a:p>
              </p:txBody>
            </p:sp>
          </p:grpSp>
        </p:grpSp>
        <p:cxnSp>
          <p:nvCxnSpPr>
            <p:cNvPr id="37" name="Curved Connector 36"/>
            <p:cNvCxnSpPr>
              <a:stCxn id="34" idx="2"/>
            </p:cNvCxnSpPr>
            <p:nvPr/>
          </p:nvCxnSpPr>
          <p:spPr>
            <a:xfrm rot="10800000" flipV="1">
              <a:off x="2582334" y="3684248"/>
              <a:ext cx="2349707" cy="17685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2808460" y="4293045"/>
            <a:ext cx="4408798" cy="497616"/>
            <a:chOff x="2808460" y="4293045"/>
            <a:chExt cx="4408798" cy="497616"/>
          </a:xfrm>
        </p:grpSpPr>
        <p:grpSp>
          <p:nvGrpSpPr>
            <p:cNvPr id="40" name="Group 39"/>
            <p:cNvGrpSpPr/>
            <p:nvPr/>
          </p:nvGrpSpPr>
          <p:grpSpPr>
            <a:xfrm>
              <a:off x="5004048" y="4293045"/>
              <a:ext cx="2213210" cy="497616"/>
              <a:chOff x="6368143" y="2093632"/>
              <a:chExt cx="2213210" cy="497616"/>
            </a:xfrm>
          </p:grpSpPr>
          <p:sp>
            <p:nvSpPr>
              <p:cNvPr id="42" name="Oval 41"/>
              <p:cNvSpPr/>
              <p:nvPr/>
            </p:nvSpPr>
            <p:spPr>
              <a:xfrm>
                <a:off x="6368143" y="2093632"/>
                <a:ext cx="2213210" cy="4976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Box 58"/>
              <p:cNvSpPr txBox="1">
                <a:spLocks noChangeArrowheads="1"/>
              </p:cNvSpPr>
              <p:nvPr/>
            </p:nvSpPr>
            <p:spPr bwMode="auto">
              <a:xfrm>
                <a:off x="6516217" y="2202168"/>
                <a:ext cx="1851453"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smtClean="0">
                    <a:solidFill>
                      <a:schemeClr val="tx1"/>
                    </a:solidFill>
                    <a:latin typeface="Arial" charset="0"/>
                  </a:rPr>
                  <a:t>(S</a:t>
                </a:r>
                <a:r>
                  <a:rPr lang="en-US" sz="1300" baseline="-25000" dirty="0" smtClean="0">
                    <a:solidFill>
                      <a:schemeClr val="tx1"/>
                    </a:solidFill>
                    <a:latin typeface="Arial" charset="0"/>
                  </a:rPr>
                  <a:t>1</a:t>
                </a:r>
                <a:r>
                  <a:rPr lang="en-US" sz="1300" dirty="0" smtClean="0">
                    <a:solidFill>
                      <a:schemeClr val="tx1"/>
                    </a:solidFill>
                    <a:latin typeface="Arial" charset="0"/>
                  </a:rPr>
                  <a:t>,t</a:t>
                </a:r>
                <a:r>
                  <a:rPr lang="en-US" sz="1300" baseline="-25000" dirty="0">
                    <a:solidFill>
                      <a:schemeClr val="tx1"/>
                    </a:solidFill>
                    <a:latin typeface="Arial" charset="0"/>
                  </a:rPr>
                  <a:t>1</a:t>
                </a:r>
                <a:r>
                  <a:rPr lang="en-US" sz="1300" dirty="0" smtClean="0">
                    <a:solidFill>
                      <a:schemeClr val="tx1"/>
                    </a:solidFill>
                    <a:latin typeface="Arial" charset="0"/>
                  </a:rPr>
                  <a:t>), (S</a:t>
                </a:r>
                <a:r>
                  <a:rPr lang="en-US" sz="1300" baseline="-25000" dirty="0">
                    <a:solidFill>
                      <a:schemeClr val="tx1"/>
                    </a:solidFill>
                    <a:latin typeface="Arial" charset="0"/>
                  </a:rPr>
                  <a:t>2</a:t>
                </a:r>
                <a:r>
                  <a:rPr lang="en-US" sz="1300" dirty="0" smtClean="0">
                    <a:solidFill>
                      <a:schemeClr val="tx1"/>
                    </a:solidFill>
                    <a:latin typeface="Arial" charset="0"/>
                  </a:rPr>
                  <a:t>,t</a:t>
                </a:r>
                <a:r>
                  <a:rPr lang="en-US" sz="1300" baseline="-25000" dirty="0">
                    <a:solidFill>
                      <a:schemeClr val="tx1"/>
                    </a:solidFill>
                    <a:latin typeface="Arial" charset="0"/>
                  </a:rPr>
                  <a:t>2</a:t>
                </a:r>
                <a:r>
                  <a:rPr lang="en-US" sz="1300" dirty="0" smtClean="0">
                    <a:solidFill>
                      <a:schemeClr val="tx1"/>
                    </a:solidFill>
                    <a:latin typeface="Arial" charset="0"/>
                  </a:rPr>
                  <a:t>), (S</a:t>
                </a:r>
                <a:r>
                  <a:rPr lang="en-US" sz="1300" baseline="-25000" dirty="0">
                    <a:solidFill>
                      <a:schemeClr val="tx1"/>
                    </a:solidFill>
                    <a:latin typeface="Arial" charset="0"/>
                  </a:rPr>
                  <a:t>3</a:t>
                </a:r>
                <a:r>
                  <a:rPr lang="en-US" sz="1300" dirty="0" smtClean="0">
                    <a:solidFill>
                      <a:schemeClr val="tx1"/>
                    </a:solidFill>
                    <a:latin typeface="Arial" charset="0"/>
                  </a:rPr>
                  <a:t>,t</a:t>
                </a:r>
                <a:r>
                  <a:rPr lang="en-US" sz="1300" baseline="-25000" dirty="0">
                    <a:solidFill>
                      <a:schemeClr val="tx1"/>
                    </a:solidFill>
                    <a:latin typeface="Arial" charset="0"/>
                  </a:rPr>
                  <a:t>3</a:t>
                </a:r>
                <a:r>
                  <a:rPr lang="en-US" sz="1300" dirty="0" smtClean="0">
                    <a:solidFill>
                      <a:schemeClr val="tx1"/>
                    </a:solidFill>
                    <a:latin typeface="Arial" charset="0"/>
                  </a:rPr>
                  <a:t>),…</a:t>
                </a:r>
                <a:endParaRPr lang="en-US" sz="1300" dirty="0">
                  <a:solidFill>
                    <a:schemeClr val="tx1"/>
                  </a:solidFill>
                  <a:latin typeface="Arial" charset="0"/>
                </a:endParaRPr>
              </a:p>
            </p:txBody>
          </p:sp>
        </p:grpSp>
        <p:cxnSp>
          <p:nvCxnSpPr>
            <p:cNvPr id="41" name="Curved Connector 40"/>
            <p:cNvCxnSpPr>
              <a:stCxn id="42" idx="2"/>
            </p:cNvCxnSpPr>
            <p:nvPr/>
          </p:nvCxnSpPr>
          <p:spPr>
            <a:xfrm rot="10800000">
              <a:off x="2808460" y="4455889"/>
              <a:ext cx="2195589" cy="8596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1" name="Footer Placeholder 10"/>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29" name="Slide Number Placeholder 28"/>
          <p:cNvSpPr>
            <a:spLocks noGrp="1"/>
          </p:cNvSpPr>
          <p:nvPr>
            <p:ph type="sldNum" sz="quarter" idx="12"/>
          </p:nvPr>
        </p:nvSpPr>
        <p:spPr/>
        <p:txBody>
          <a:bodyPr/>
          <a:lstStyle/>
          <a:p>
            <a:pPr>
              <a:defRPr/>
            </a:pPr>
            <a:fld id="{F8E865A7-7678-F840-B2ED-A6879803B906}" type="slidenum">
              <a:rPr lang="en-US" smtClean="0"/>
              <a:pPr>
                <a:defRPr/>
              </a:pPr>
              <a:t>43</a:t>
            </a:fld>
            <a:endParaRPr lang="en-US"/>
          </a:p>
        </p:txBody>
      </p:sp>
    </p:spTree>
    <p:extLst>
      <p:ext uri="{BB962C8B-B14F-4D97-AF65-F5344CB8AC3E}">
        <p14:creationId xmlns:p14="http://schemas.microsoft.com/office/powerpoint/2010/main" val="69767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wipe(right)">
                                      <p:cBhvr>
                                        <p:cTn id="14" dur="500"/>
                                        <p:tgtEl>
                                          <p:spTgt spid="5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right)">
                                      <p:cBhvr>
                                        <p:cTn id="1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dirty="0"/>
              <a:t>Timelines</a:t>
            </a:r>
          </a:p>
        </p:txBody>
      </p:sp>
      <p:sp>
        <p:nvSpPr>
          <p:cNvPr id="16386" name="Rectangle 2"/>
          <p:cNvSpPr>
            <a:spLocks noGrp="1" noChangeArrowheads="1"/>
          </p:cNvSpPr>
          <p:nvPr>
            <p:ph idx="1"/>
          </p:nvPr>
        </p:nvSpPr>
        <p:spPr>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lnSpcReduction="10000"/>
          </a:bodyPr>
          <a:lstStyle/>
          <a:p>
            <a:pPr>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dirty="0"/>
              <a:t>Representation</a:t>
            </a:r>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sz="1800" dirty="0"/>
              <a:t>Function of time</a:t>
            </a:r>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endParaRPr lang="en-GB" sz="1800" dirty="0"/>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endParaRPr lang="en-GB" sz="1800" dirty="0"/>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sz="1800" dirty="0" smtClean="0"/>
              <a:t>Colour </a:t>
            </a:r>
            <a:r>
              <a:rPr lang="en-GB" sz="1800" dirty="0"/>
              <a:t>encoding</a:t>
            </a:r>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endParaRPr lang="en-GB" sz="1800" dirty="0" smtClean="0"/>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endParaRPr lang="en-GB" sz="1800" dirty="0"/>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endParaRPr lang="en-GB" sz="1800" dirty="0"/>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endParaRPr lang="en-GB" sz="1800" dirty="0"/>
          </a:p>
          <a:p>
            <a:pPr lvl="1">
              <a:lnSpc>
                <a:spcPct val="9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sz="1800" dirty="0" smtClean="0"/>
              <a:t>Not </a:t>
            </a:r>
            <a:r>
              <a:rPr lang="en-GB" sz="1800" dirty="0"/>
              <a:t>null gradient</a:t>
            </a:r>
          </a:p>
          <a:p>
            <a:pPr lvl="2">
              <a:lnSpc>
                <a:spcPct val="11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sz="1600" dirty="0"/>
              <a:t>Black  for zero value</a:t>
            </a:r>
          </a:p>
          <a:p>
            <a:pPr lvl="2">
              <a:lnSpc>
                <a:spcPct val="11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sz="1600" dirty="0"/>
              <a:t>Light green </a:t>
            </a:r>
            <a:r>
              <a:rPr lang="en-GB" sz="1600" dirty="0">
                <a:latin typeface="Symbol" pitchFamily="18" charset="2"/>
              </a:rPr>
              <a:t></a:t>
            </a:r>
            <a:r>
              <a:rPr lang="en-GB" sz="1600" dirty="0"/>
              <a:t> Dark </a:t>
            </a:r>
            <a:r>
              <a:rPr lang="en-GB" sz="1600" dirty="0" smtClean="0"/>
              <a:t>blue</a:t>
            </a:r>
          </a:p>
          <a:p>
            <a:pPr marL="0" indent="0">
              <a:lnSpc>
                <a:spcPct val="90000"/>
              </a:lnSpc>
              <a:buNone/>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endParaRPr lang="en-GB" dirty="0" smtClean="0"/>
          </a:p>
          <a:p>
            <a:pPr>
              <a:lnSpc>
                <a:spcPct val="9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dirty="0" smtClean="0"/>
              <a:t>Non linear rendering to address scalability </a:t>
            </a:r>
          </a:p>
          <a:p>
            <a:pPr marL="0" indent="0">
              <a:lnSpc>
                <a:spcPct val="90000"/>
              </a:lnSpc>
              <a:buNone/>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dirty="0"/>
              <a:t> </a:t>
            </a:r>
          </a:p>
        </p:txBody>
      </p:sp>
      <p:grpSp>
        <p:nvGrpSpPr>
          <p:cNvPr id="16387" name="Group 3"/>
          <p:cNvGrpSpPr>
            <a:grpSpLocks/>
          </p:cNvGrpSpPr>
          <p:nvPr/>
        </p:nvGrpSpPr>
        <p:grpSpPr bwMode="auto">
          <a:xfrm>
            <a:off x="4730279" y="3717032"/>
            <a:ext cx="3577459" cy="1226368"/>
            <a:chOff x="3136" y="3961"/>
            <a:chExt cx="4035" cy="1367"/>
          </a:xfrm>
        </p:grpSpPr>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 y="4416"/>
              <a:ext cx="3660" cy="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1" y="3961"/>
              <a:ext cx="640" cy="134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639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0278" y="2209913"/>
            <a:ext cx="2153871" cy="7978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9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2852936"/>
            <a:ext cx="2896539" cy="72196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9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4460" y="1196752"/>
            <a:ext cx="2627860" cy="64560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9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52320" y="2204864"/>
            <a:ext cx="886800" cy="129614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Text Box 4"/>
          <p:cNvSpPr txBox="1">
            <a:spLocks noChangeAspect="1" noChangeArrowheads="1"/>
          </p:cNvSpPr>
          <p:nvPr/>
        </p:nvSpPr>
        <p:spPr bwMode="auto">
          <a:xfrm>
            <a:off x="2352563" y="5873071"/>
            <a:ext cx="6352176" cy="3467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0041" tIns="65021" rIns="130041" bIns="65021" anchor="ctr">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r>
              <a:rPr lang="en-US" sz="1400" b="1" dirty="0" smtClean="0">
                <a:solidFill>
                  <a:srgbClr val="000000"/>
                </a:solidFill>
              </a:rPr>
              <a:t>J. Labarta</a:t>
            </a:r>
            <a:r>
              <a:rPr lang="en-US" sz="1400" b="1" dirty="0">
                <a:solidFill>
                  <a:srgbClr val="000000"/>
                </a:solidFill>
              </a:rPr>
              <a:t>, </a:t>
            </a:r>
            <a:r>
              <a:rPr lang="en-US" sz="1400" b="1" dirty="0" smtClean="0">
                <a:solidFill>
                  <a:srgbClr val="000000"/>
                </a:solidFill>
              </a:rPr>
              <a:t>et al.: “Scalability </a:t>
            </a:r>
            <a:r>
              <a:rPr lang="en-US" sz="1400" b="1" dirty="0">
                <a:solidFill>
                  <a:srgbClr val="000000"/>
                </a:solidFill>
              </a:rPr>
              <a:t>of tracing and visualization </a:t>
            </a:r>
            <a:r>
              <a:rPr lang="en-US" sz="1400" b="1" dirty="0" smtClean="0">
                <a:solidFill>
                  <a:srgbClr val="000000"/>
                </a:solidFill>
              </a:rPr>
              <a:t>tools”, </a:t>
            </a:r>
            <a:r>
              <a:rPr lang="en-US" sz="1400" b="1" dirty="0">
                <a:solidFill>
                  <a:srgbClr val="000000"/>
                </a:solidFill>
              </a:rPr>
              <a:t>PARCO 2005</a:t>
            </a: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2F21A90-E327-C84D-81B5-071D4C5C9FC6}" type="slidenum">
              <a:rPr lang="en-US" smtClean="0"/>
              <a:pPr>
                <a:defRPr/>
              </a:pPr>
              <a:t>44</a:t>
            </a:fld>
            <a:endParaRPr lang="en-US"/>
          </a:p>
        </p:txBody>
      </p:sp>
    </p:spTree>
    <p:extLst>
      <p:ext uri="{BB962C8B-B14F-4D97-AF65-F5344CB8AC3E}">
        <p14:creationId xmlns:p14="http://schemas.microsoft.com/office/powerpoint/2010/main" val="3624803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386">
                                            <p:txEl>
                                              <p:pRg st="13" end="13"/>
                                            </p:txEl>
                                          </p:spTgt>
                                        </p:tgtEl>
                                        <p:attrNameLst>
                                          <p:attrName>style.visibility</p:attrName>
                                        </p:attrNameLst>
                                      </p:cBhvr>
                                      <p:to>
                                        <p:strVal val="visible"/>
                                      </p:to>
                                    </p:set>
                                    <p:anim calcmode="lin" valueType="num">
                                      <p:cBhvr>
                                        <p:cTn id="7" dur="500" fill="hold"/>
                                        <p:tgtEl>
                                          <p:spTgt spid="16386">
                                            <p:txEl>
                                              <p:pRg st="13" end="13"/>
                                            </p:txEl>
                                          </p:spTgt>
                                        </p:tgtEl>
                                        <p:attrNameLst>
                                          <p:attrName>ppt_w</p:attrName>
                                        </p:attrNameLst>
                                      </p:cBhvr>
                                      <p:tavLst>
                                        <p:tav tm="0">
                                          <p:val>
                                            <p:fltVal val="0"/>
                                          </p:val>
                                        </p:tav>
                                        <p:tav tm="100000">
                                          <p:val>
                                            <p:strVal val="#ppt_w"/>
                                          </p:val>
                                        </p:tav>
                                      </p:tavLst>
                                    </p:anim>
                                    <p:anim calcmode="lin" valueType="num">
                                      <p:cBhvr>
                                        <p:cTn id="8" dur="500" fill="hold"/>
                                        <p:tgtEl>
                                          <p:spTgt spid="16386">
                                            <p:txEl>
                                              <p:pRg st="13" end="13"/>
                                            </p:txEl>
                                          </p:spTgt>
                                        </p:tgtEl>
                                        <p:attrNameLst>
                                          <p:attrName>ppt_h</p:attrName>
                                        </p:attrNameLst>
                                      </p:cBhvr>
                                      <p:tavLst>
                                        <p:tav tm="0">
                                          <p:val>
                                            <p:fltVal val="0"/>
                                          </p:val>
                                        </p:tav>
                                        <p:tav tm="100000">
                                          <p:val>
                                            <p:strVal val="#ppt_h"/>
                                          </p:val>
                                        </p:tav>
                                      </p:tavLst>
                                    </p:anim>
                                    <p:animEffect transition="in" filter="fade">
                                      <p:cBhvr>
                                        <p:cTn id="9" dur="500"/>
                                        <p:tgtEl>
                                          <p:spTgt spid="16386">
                                            <p:txEl>
                                              <p:pRg st="13" end="13"/>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6386">
                                            <p:txEl>
                                              <p:pRg st="14" end="14"/>
                                            </p:txEl>
                                          </p:spTgt>
                                        </p:tgtEl>
                                        <p:attrNameLst>
                                          <p:attrName>style.visibility</p:attrName>
                                        </p:attrNameLst>
                                      </p:cBhvr>
                                      <p:to>
                                        <p:strVal val="visible"/>
                                      </p:to>
                                    </p:set>
                                    <p:anim calcmode="lin" valueType="num">
                                      <p:cBhvr>
                                        <p:cTn id="14" dur="500" fill="hold"/>
                                        <p:tgtEl>
                                          <p:spTgt spid="16386">
                                            <p:txEl>
                                              <p:pRg st="14" end="14"/>
                                            </p:txEl>
                                          </p:spTgt>
                                        </p:tgtEl>
                                        <p:attrNameLst>
                                          <p:attrName>ppt_w</p:attrName>
                                        </p:attrNameLst>
                                      </p:cBhvr>
                                      <p:tavLst>
                                        <p:tav tm="0">
                                          <p:val>
                                            <p:fltVal val="0"/>
                                          </p:val>
                                        </p:tav>
                                        <p:tav tm="100000">
                                          <p:val>
                                            <p:strVal val="#ppt_w"/>
                                          </p:val>
                                        </p:tav>
                                      </p:tavLst>
                                    </p:anim>
                                    <p:anim calcmode="lin" valueType="num">
                                      <p:cBhvr>
                                        <p:cTn id="15" dur="500" fill="hold"/>
                                        <p:tgtEl>
                                          <p:spTgt spid="16386">
                                            <p:txEl>
                                              <p:pRg st="14" end="14"/>
                                            </p:txEl>
                                          </p:spTgt>
                                        </p:tgtEl>
                                        <p:attrNameLst>
                                          <p:attrName>ppt_h</p:attrName>
                                        </p:attrNameLst>
                                      </p:cBhvr>
                                      <p:tavLst>
                                        <p:tav tm="0">
                                          <p:val>
                                            <p:fltVal val="0"/>
                                          </p:val>
                                        </p:tav>
                                        <p:tav tm="100000">
                                          <p:val>
                                            <p:strVal val="#ppt_h"/>
                                          </p:val>
                                        </p:tav>
                                      </p:tavLst>
                                    </p:anim>
                                    <p:animEffect transition="in" filter="fade">
                                      <p:cBhvr>
                                        <p:cTn id="16" dur="500"/>
                                        <p:tgtEl>
                                          <p:spTgt spid="16386">
                                            <p:txEl>
                                              <p:pRg st="14" end="14"/>
                                            </p:tx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3"/>
          <p:cNvSpPr>
            <a:spLocks noGrp="1" noChangeArrowheads="1"/>
          </p:cNvSpPr>
          <p:nvPr>
            <p:ph type="title"/>
          </p:nvPr>
        </p:nvSpPr>
        <p:spPr/>
        <p:txBody>
          <a:bodyPr/>
          <a:lstStyle/>
          <a:p>
            <a:r>
              <a:rPr lang="en-US" dirty="0" smtClean="0"/>
              <a:t>Tables: Profiles, histograms, correlations</a:t>
            </a:r>
            <a:endParaRPr lang="en-US" dirty="0"/>
          </a:p>
        </p:txBody>
      </p:sp>
      <p:sp>
        <p:nvSpPr>
          <p:cNvPr id="175118" name="Rectangle 14"/>
          <p:cNvSpPr>
            <a:spLocks noGrp="1" noChangeArrowheads="1"/>
          </p:cNvSpPr>
          <p:nvPr>
            <p:ph idx="1"/>
          </p:nvPr>
        </p:nvSpPr>
        <p:spPr/>
        <p:txBody>
          <a:bodyPr/>
          <a:lstStyle/>
          <a:p>
            <a:r>
              <a:rPr lang="en-US" dirty="0" smtClean="0"/>
              <a:t>From timelines to tables</a:t>
            </a:r>
            <a:endParaRPr lang="en-US" dirty="0"/>
          </a:p>
          <a:p>
            <a:endParaRPr lang="en-US" dirty="0"/>
          </a:p>
        </p:txBody>
      </p:sp>
      <p:grpSp>
        <p:nvGrpSpPr>
          <p:cNvPr id="14" name="Group 13"/>
          <p:cNvGrpSpPr/>
          <p:nvPr/>
        </p:nvGrpSpPr>
        <p:grpSpPr>
          <a:xfrm>
            <a:off x="4668890" y="1435287"/>
            <a:ext cx="4434840" cy="2301595"/>
            <a:chOff x="4535996" y="1435287"/>
            <a:chExt cx="4434840" cy="2301595"/>
          </a:xfrm>
        </p:grpSpPr>
        <p:grpSp>
          <p:nvGrpSpPr>
            <p:cNvPr id="12" name="Group 11"/>
            <p:cNvGrpSpPr/>
            <p:nvPr/>
          </p:nvGrpSpPr>
          <p:grpSpPr>
            <a:xfrm>
              <a:off x="4535996" y="1652050"/>
              <a:ext cx="4434840" cy="2084832"/>
              <a:chOff x="4535996" y="1652050"/>
              <a:chExt cx="4434840" cy="2084832"/>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996" y="1652050"/>
                <a:ext cx="4434840" cy="208483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3053" y="1914065"/>
                <a:ext cx="3643884" cy="86868"/>
              </a:xfrm>
              <a:prstGeom prst="rect">
                <a:avLst/>
              </a:prstGeom>
            </p:spPr>
          </p:pic>
        </p:grpSp>
        <p:sp>
          <p:nvSpPr>
            <p:cNvPr id="175110" name="Text Box 6"/>
            <p:cNvSpPr txBox="1">
              <a:spLocks noChangeAspect="1" noChangeArrowheads="1"/>
            </p:cNvSpPr>
            <p:nvPr/>
          </p:nvSpPr>
          <p:spPr bwMode="auto">
            <a:xfrm>
              <a:off x="4572000" y="1435287"/>
              <a:ext cx="2234240" cy="409537"/>
            </a:xfrm>
            <a:prstGeom prst="rect">
              <a:avLst/>
            </a:prstGeom>
            <a:solidFill>
              <a:schemeClr val="bg1"/>
            </a:solidFill>
            <a:ln w="9525">
              <a:solidFill>
                <a:schemeClr val="tx1"/>
              </a:solidFill>
              <a:miter lim="800000"/>
              <a:headEnd/>
              <a:tailEnd/>
            </a:ln>
            <a:effectLst/>
          </p:spPr>
          <p:txBody>
            <a:bodyPr wrap="square" lIns="100775" tIns="50388" rIns="100775" bIns="50388">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dirty="0">
                  <a:latin typeface="Arial" charset="0"/>
                </a:rPr>
                <a:t>MPI calls profile</a:t>
              </a:r>
            </a:p>
          </p:txBody>
        </p:sp>
      </p:grpSp>
      <p:grpSp>
        <p:nvGrpSpPr>
          <p:cNvPr id="6" name="Group 5"/>
          <p:cNvGrpSpPr/>
          <p:nvPr/>
        </p:nvGrpSpPr>
        <p:grpSpPr>
          <a:xfrm>
            <a:off x="251520" y="4514684"/>
            <a:ext cx="3548873" cy="1264869"/>
            <a:chOff x="251520" y="4797152"/>
            <a:chExt cx="3548873" cy="1264869"/>
          </a:xfrm>
        </p:grpSpPr>
        <p:sp>
          <p:nvSpPr>
            <p:cNvPr id="22" name="Text Box 5"/>
            <p:cNvSpPr txBox="1">
              <a:spLocks noChangeAspect="1" noChangeArrowheads="1"/>
            </p:cNvSpPr>
            <p:nvPr/>
          </p:nvSpPr>
          <p:spPr bwMode="auto">
            <a:xfrm>
              <a:off x="253153" y="4797152"/>
              <a:ext cx="1895051" cy="408094"/>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9999" tIns="65000" rIns="129999" bIns="65000">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dirty="0">
                  <a:latin typeface="Arial" charset="0"/>
                </a:rPr>
                <a:t>Useful Duration</a:t>
              </a:r>
            </a:p>
          </p:txBody>
        </p:sp>
        <p:pic>
          <p:nvPicPr>
            <p:cNvPr id="10" name="Picture 25"/>
            <p:cNvPicPr>
              <a:picLocks noChangeAspect="1" noChangeArrowheads="1"/>
            </p:cNvPicPr>
            <p:nvPr/>
          </p:nvPicPr>
          <p:blipFill>
            <a:blip r:embed="rId5" cstate="print">
              <a:lum bright="34000" contrast="88000"/>
              <a:extLst>
                <a:ext uri="{28A0092B-C50C-407E-A947-70E740481C1C}">
                  <a14:useLocalDpi xmlns:a14="http://schemas.microsoft.com/office/drawing/2010/main" val="0"/>
                </a:ext>
              </a:extLst>
            </a:blip>
            <a:srcRect/>
            <a:stretch>
              <a:fillRect/>
            </a:stretch>
          </p:blipFill>
          <p:spPr bwMode="auto">
            <a:xfrm>
              <a:off x="251520" y="5197720"/>
              <a:ext cx="3548873" cy="864301"/>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4211960" y="3962400"/>
            <a:ext cx="4256960" cy="2330349"/>
            <a:chOff x="4211960" y="4244868"/>
            <a:chExt cx="4256960" cy="2330349"/>
          </a:xfrm>
        </p:grpSpPr>
        <p:pic>
          <p:nvPicPr>
            <p:cNvPr id="21"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2786" y="4365104"/>
              <a:ext cx="3036134" cy="22101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 Box 5"/>
            <p:cNvSpPr txBox="1">
              <a:spLocks noChangeAspect="1" noChangeArrowheads="1"/>
            </p:cNvSpPr>
            <p:nvPr/>
          </p:nvSpPr>
          <p:spPr bwMode="auto">
            <a:xfrm>
              <a:off x="5432786" y="4244868"/>
              <a:ext cx="2955638" cy="408268"/>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9999" tIns="65000" rIns="129999" bIns="65000">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dirty="0" smtClean="0">
                  <a:latin typeface="Arial" charset="0"/>
                </a:rPr>
                <a:t>Histogram Useful </a:t>
              </a:r>
              <a:r>
                <a:rPr lang="en-US" sz="1800" dirty="0">
                  <a:latin typeface="Arial" charset="0"/>
                </a:rPr>
                <a:t>Duration</a:t>
              </a:r>
            </a:p>
          </p:txBody>
        </p:sp>
        <p:sp>
          <p:nvSpPr>
            <p:cNvPr id="3" name="Right Arrow 2"/>
            <p:cNvSpPr/>
            <p:nvPr/>
          </p:nvSpPr>
          <p:spPr>
            <a:xfrm>
              <a:off x="4211960" y="5373216"/>
              <a:ext cx="792088" cy="256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p:cNvSpPr/>
          <p:nvPr/>
        </p:nvSpPr>
        <p:spPr>
          <a:xfrm>
            <a:off x="3491880" y="2437812"/>
            <a:ext cx="792088" cy="256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4572000" y="2780928"/>
            <a:ext cx="4248472" cy="864096"/>
          </a:xfrm>
          <a:prstGeom prst="roundRect">
            <a:avLst/>
          </a:prstGeom>
          <a:solidFill>
            <a:srgbClr val="4F81BD">
              <a:alpha val="2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0286" y="2409173"/>
            <a:ext cx="1660550" cy="1327709"/>
          </a:xfrm>
          <a:prstGeom prst="rect">
            <a:avLst/>
          </a:prstGeom>
        </p:spPr>
      </p:pic>
      <p:grpSp>
        <p:nvGrpSpPr>
          <p:cNvPr id="15" name="Group 14"/>
          <p:cNvGrpSpPr/>
          <p:nvPr/>
        </p:nvGrpSpPr>
        <p:grpSpPr>
          <a:xfrm>
            <a:off x="356192" y="1632367"/>
            <a:ext cx="2929928" cy="1670357"/>
            <a:chOff x="356192" y="1632367"/>
            <a:chExt cx="2929928" cy="1670357"/>
          </a:xfrm>
        </p:grpSpPr>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6192" y="2017243"/>
              <a:ext cx="2929928" cy="1285481"/>
            </a:xfrm>
            <a:prstGeom prst="rect">
              <a:avLst/>
            </a:prstGeom>
          </p:spPr>
        </p:pic>
        <p:sp>
          <p:nvSpPr>
            <p:cNvPr id="26" name="Text Box 6"/>
            <p:cNvSpPr txBox="1">
              <a:spLocks noChangeAspect="1" noChangeArrowheads="1"/>
            </p:cNvSpPr>
            <p:nvPr/>
          </p:nvSpPr>
          <p:spPr bwMode="auto">
            <a:xfrm>
              <a:off x="539552" y="1632367"/>
              <a:ext cx="1368152" cy="409537"/>
            </a:xfrm>
            <a:prstGeom prst="rect">
              <a:avLst/>
            </a:prstGeom>
            <a:solidFill>
              <a:schemeClr val="bg1"/>
            </a:solidFill>
            <a:ln w="9525">
              <a:solidFill>
                <a:schemeClr val="tx1"/>
              </a:solidFill>
              <a:miter lim="800000"/>
              <a:headEnd/>
              <a:tailEnd/>
            </a:ln>
            <a:effectLst/>
          </p:spPr>
          <p:txBody>
            <a:bodyPr wrap="square" lIns="100775" tIns="50388" rIns="100775" bIns="50388">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dirty="0">
                  <a:latin typeface="Arial" charset="0"/>
                </a:rPr>
                <a:t>MPI </a:t>
              </a:r>
              <a:r>
                <a:rPr lang="en-US" sz="2000" dirty="0" smtClean="0">
                  <a:latin typeface="Arial" charset="0"/>
                </a:rPr>
                <a:t>calls</a:t>
              </a:r>
              <a:endParaRPr lang="en-US" sz="2000" dirty="0">
                <a:latin typeface="Arial" charset="0"/>
              </a:endParaRPr>
            </a:p>
          </p:txBody>
        </p:sp>
      </p:grpSp>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45</a:t>
            </a:fld>
            <a:endParaRPr lang="en-US"/>
          </a:p>
        </p:txBody>
      </p:sp>
    </p:spTree>
    <p:extLst>
      <p:ext uri="{BB962C8B-B14F-4D97-AF65-F5344CB8AC3E}">
        <p14:creationId xmlns:p14="http://schemas.microsoft.com/office/powerpoint/2010/main" val="2795918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324857" y="-10083"/>
            <a:ext cx="8819143" cy="837103"/>
          </a:xfrm>
        </p:spPr>
        <p:txBody>
          <a:bodyPr/>
          <a:lstStyle/>
          <a:p>
            <a:r>
              <a:rPr lang="en-US" sz="3200" dirty="0" err="1"/>
              <a:t>Dimemas</a:t>
            </a:r>
            <a:r>
              <a:rPr lang="en-US" sz="3200" dirty="0"/>
              <a:t>: Coarse grain, Trace driven simulation</a:t>
            </a:r>
          </a:p>
        </p:txBody>
      </p:sp>
      <p:sp>
        <p:nvSpPr>
          <p:cNvPr id="437251" name="Rectangle 3"/>
          <p:cNvSpPr>
            <a:spLocks noGrp="1" noChangeArrowheads="1"/>
          </p:cNvSpPr>
          <p:nvPr>
            <p:ph type="body" idx="1"/>
          </p:nvPr>
        </p:nvSpPr>
        <p:spPr>
          <a:xfrm>
            <a:off x="457703" y="1011999"/>
            <a:ext cx="8346928" cy="5312601"/>
          </a:xfrm>
        </p:spPr>
        <p:txBody>
          <a:bodyPr>
            <a:normAutofit fontScale="92500" lnSpcReduction="20000"/>
          </a:bodyPr>
          <a:lstStyle/>
          <a:p>
            <a:r>
              <a:rPr lang="en-US" dirty="0"/>
              <a:t>Simulation: Highly non linear model</a:t>
            </a:r>
          </a:p>
          <a:p>
            <a:pPr lvl="1">
              <a:spcBef>
                <a:spcPct val="50000"/>
              </a:spcBef>
            </a:pPr>
            <a:r>
              <a:rPr lang="en-US" dirty="0"/>
              <a:t>Linear components</a:t>
            </a:r>
          </a:p>
          <a:p>
            <a:pPr lvl="2"/>
            <a:r>
              <a:rPr lang="en-US" dirty="0"/>
              <a:t>Point to point communication</a:t>
            </a:r>
          </a:p>
          <a:p>
            <a:pPr lvl="2">
              <a:spcBef>
                <a:spcPct val="50000"/>
              </a:spcBef>
            </a:pPr>
            <a:r>
              <a:rPr lang="en-US" dirty="0"/>
              <a:t>Sequential processor performance</a:t>
            </a:r>
          </a:p>
          <a:p>
            <a:pPr lvl="3"/>
            <a:r>
              <a:rPr lang="en-US" dirty="0"/>
              <a:t>Global CPU speed</a:t>
            </a:r>
          </a:p>
          <a:p>
            <a:pPr lvl="3"/>
            <a:r>
              <a:rPr lang="en-US" dirty="0"/>
              <a:t>Per block/subroutine</a:t>
            </a:r>
          </a:p>
          <a:p>
            <a:pPr lvl="1">
              <a:spcBef>
                <a:spcPct val="70000"/>
              </a:spcBef>
            </a:pPr>
            <a:r>
              <a:rPr lang="en-US" dirty="0"/>
              <a:t>Non linear components</a:t>
            </a:r>
          </a:p>
          <a:p>
            <a:pPr lvl="2"/>
            <a:r>
              <a:rPr lang="en-US" dirty="0"/>
              <a:t>Synchronization semantics</a:t>
            </a:r>
          </a:p>
          <a:p>
            <a:pPr lvl="3"/>
            <a:r>
              <a:rPr lang="en-US" dirty="0"/>
              <a:t>Blocking receives</a:t>
            </a:r>
          </a:p>
          <a:p>
            <a:pPr lvl="3"/>
            <a:r>
              <a:rPr lang="en-US" dirty="0"/>
              <a:t>Rendezvous</a:t>
            </a:r>
          </a:p>
          <a:p>
            <a:pPr lvl="2"/>
            <a:r>
              <a:rPr lang="en-US" dirty="0"/>
              <a:t>Resource contention</a:t>
            </a:r>
          </a:p>
          <a:p>
            <a:pPr lvl="3"/>
            <a:r>
              <a:rPr lang="en-US" dirty="0"/>
              <a:t>CPU</a:t>
            </a:r>
          </a:p>
          <a:p>
            <a:pPr lvl="3"/>
            <a:r>
              <a:rPr lang="en-US" dirty="0"/>
              <a:t>Communication subsystem </a:t>
            </a:r>
          </a:p>
          <a:p>
            <a:pPr lvl="4">
              <a:lnSpc>
                <a:spcPct val="90000"/>
              </a:lnSpc>
            </a:pPr>
            <a:r>
              <a:rPr lang="en-US" dirty="0"/>
              <a:t>links (half/full duplex), busses</a:t>
            </a:r>
          </a:p>
        </p:txBody>
      </p:sp>
      <p:graphicFrame>
        <p:nvGraphicFramePr>
          <p:cNvPr id="437252" name="Object 4"/>
          <p:cNvGraphicFramePr>
            <a:graphicFrameLocks noGrp="1" noChangeAspect="1"/>
          </p:cNvGraphicFramePr>
          <p:nvPr>
            <p:ph sz="half" idx="4294967295"/>
            <p:extLst>
              <p:ext uri="{D42A27DB-BD31-4B8C-83A1-F6EECF244321}">
                <p14:modId xmlns:p14="http://schemas.microsoft.com/office/powerpoint/2010/main" val="2071439457"/>
              </p:ext>
            </p:extLst>
          </p:nvPr>
        </p:nvGraphicFramePr>
        <p:xfrm>
          <a:off x="5806046" y="1797259"/>
          <a:ext cx="1424459" cy="420881"/>
        </p:xfrm>
        <a:graphic>
          <a:graphicData uri="http://schemas.openxmlformats.org/presentationml/2006/ole">
            <mc:AlternateContent xmlns:mc="http://schemas.openxmlformats.org/markup-compatibility/2006">
              <mc:Choice xmlns:v="urn:schemas-microsoft-com:vml" Requires="v">
                <p:oleObj spid="_x0000_s25700" name="Equation" r:id="rId4" imgW="1333440" imgH="393480" progId="Equation.3">
                  <p:embed/>
                </p:oleObj>
              </mc:Choice>
              <mc:Fallback>
                <p:oleObj name="Equation" r:id="rId4" imgW="133344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6046" y="1797259"/>
                        <a:ext cx="1424459" cy="4208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37253" name="Group 5"/>
          <p:cNvGrpSpPr>
            <a:grpSpLocks noChangeAspect="1"/>
          </p:cNvGrpSpPr>
          <p:nvPr/>
        </p:nvGrpSpPr>
        <p:grpSpPr bwMode="auto">
          <a:xfrm>
            <a:off x="7387262" y="1600200"/>
            <a:ext cx="1615253" cy="841021"/>
            <a:chOff x="3936" y="2549"/>
            <a:chExt cx="912" cy="475"/>
          </a:xfrm>
        </p:grpSpPr>
        <p:grpSp>
          <p:nvGrpSpPr>
            <p:cNvPr id="437254" name="Group 6"/>
            <p:cNvGrpSpPr>
              <a:grpSpLocks noChangeAspect="1"/>
            </p:cNvGrpSpPr>
            <p:nvPr/>
          </p:nvGrpSpPr>
          <p:grpSpPr bwMode="auto">
            <a:xfrm>
              <a:off x="3944" y="2592"/>
              <a:ext cx="904" cy="96"/>
              <a:chOff x="3944" y="2592"/>
              <a:chExt cx="904" cy="96"/>
            </a:xfrm>
          </p:grpSpPr>
          <p:grpSp>
            <p:nvGrpSpPr>
              <p:cNvPr id="437255" name="Group 7"/>
              <p:cNvGrpSpPr>
                <a:grpSpLocks noChangeAspect="1"/>
              </p:cNvGrpSpPr>
              <p:nvPr/>
            </p:nvGrpSpPr>
            <p:grpSpPr bwMode="auto">
              <a:xfrm rot="10800000" flipV="1">
                <a:off x="3944" y="2592"/>
                <a:ext cx="472" cy="47"/>
                <a:chOff x="2869" y="1320"/>
                <a:chExt cx="2315" cy="0"/>
              </a:xfrm>
            </p:grpSpPr>
            <p:sp>
              <p:nvSpPr>
                <p:cNvPr id="437256" name="Line 8"/>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57" name="Line 9"/>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7258" name="Group 10"/>
              <p:cNvGrpSpPr>
                <a:grpSpLocks noChangeAspect="1"/>
              </p:cNvGrpSpPr>
              <p:nvPr/>
            </p:nvGrpSpPr>
            <p:grpSpPr bwMode="auto">
              <a:xfrm flipV="1">
                <a:off x="4376" y="2641"/>
                <a:ext cx="472" cy="47"/>
                <a:chOff x="2869" y="1320"/>
                <a:chExt cx="2315" cy="0"/>
              </a:xfrm>
            </p:grpSpPr>
            <p:sp>
              <p:nvSpPr>
                <p:cNvPr id="437259" name="Line 11"/>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60" name="Line 12"/>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437261" name="Rectangle 13"/>
            <p:cNvSpPr>
              <a:spLocks noChangeAspect="1" noChangeArrowheads="1"/>
            </p:cNvSpPr>
            <p:nvPr/>
          </p:nvSpPr>
          <p:spPr bwMode="auto">
            <a:xfrm>
              <a:off x="4221" y="2610"/>
              <a:ext cx="148" cy="45"/>
            </a:xfrm>
            <a:prstGeom prst="rect">
              <a:avLst/>
            </a:prstGeom>
            <a:solidFill>
              <a:srgbClr val="FFFF00"/>
            </a:soli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437262" name="AutoShape 14"/>
            <p:cNvCxnSpPr>
              <a:cxnSpLocks noChangeAspect="1" noChangeShapeType="1"/>
              <a:stCxn id="437261" idx="3"/>
            </p:cNvCxnSpPr>
            <p:nvPr/>
          </p:nvCxnSpPr>
          <p:spPr bwMode="auto">
            <a:xfrm>
              <a:off x="4369" y="2633"/>
              <a:ext cx="304" cy="328"/>
            </a:xfrm>
            <a:prstGeom prst="straightConnector1">
              <a:avLst/>
            </a:prstGeom>
            <a:noFill/>
            <a:ln w="28575">
              <a:solidFill>
                <a:srgbClr val="008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7263" name="Line 15"/>
            <p:cNvSpPr>
              <a:spLocks noChangeAspect="1" noChangeShapeType="1"/>
            </p:cNvSpPr>
            <p:nvPr/>
          </p:nvSpPr>
          <p:spPr bwMode="auto">
            <a:xfrm>
              <a:off x="4371" y="2549"/>
              <a:ext cx="0" cy="4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64" name="Line 16"/>
            <p:cNvSpPr>
              <a:spLocks noChangeAspect="1" noChangeShapeType="1"/>
            </p:cNvSpPr>
            <p:nvPr/>
          </p:nvSpPr>
          <p:spPr bwMode="auto">
            <a:xfrm>
              <a:off x="4673" y="2549"/>
              <a:ext cx="0" cy="4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65" name="Line 17"/>
            <p:cNvSpPr>
              <a:spLocks noChangeAspect="1" noChangeShapeType="1"/>
            </p:cNvSpPr>
            <p:nvPr/>
          </p:nvSpPr>
          <p:spPr bwMode="auto">
            <a:xfrm>
              <a:off x="4219" y="2996"/>
              <a:ext cx="149"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66" name="Line 18"/>
            <p:cNvSpPr>
              <a:spLocks noChangeAspect="1" noChangeShapeType="1"/>
            </p:cNvSpPr>
            <p:nvPr/>
          </p:nvSpPr>
          <p:spPr bwMode="auto">
            <a:xfrm>
              <a:off x="4376" y="2996"/>
              <a:ext cx="29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67" name="Line 19"/>
            <p:cNvSpPr>
              <a:spLocks noChangeAspect="1" noChangeShapeType="1"/>
            </p:cNvSpPr>
            <p:nvPr/>
          </p:nvSpPr>
          <p:spPr bwMode="auto">
            <a:xfrm>
              <a:off x="4220" y="2549"/>
              <a:ext cx="0" cy="4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37268" name="Group 20"/>
            <p:cNvGrpSpPr>
              <a:grpSpLocks noChangeAspect="1"/>
            </p:cNvGrpSpPr>
            <p:nvPr/>
          </p:nvGrpSpPr>
          <p:grpSpPr bwMode="auto">
            <a:xfrm>
              <a:off x="3936" y="2928"/>
              <a:ext cx="904" cy="96"/>
              <a:chOff x="3944" y="2592"/>
              <a:chExt cx="904" cy="96"/>
            </a:xfrm>
          </p:grpSpPr>
          <p:grpSp>
            <p:nvGrpSpPr>
              <p:cNvPr id="437269" name="Group 21"/>
              <p:cNvGrpSpPr>
                <a:grpSpLocks noChangeAspect="1"/>
              </p:cNvGrpSpPr>
              <p:nvPr/>
            </p:nvGrpSpPr>
            <p:grpSpPr bwMode="auto">
              <a:xfrm rot="10800000" flipV="1">
                <a:off x="3944" y="2592"/>
                <a:ext cx="472" cy="47"/>
                <a:chOff x="2869" y="1320"/>
                <a:chExt cx="2315" cy="0"/>
              </a:xfrm>
            </p:grpSpPr>
            <p:sp>
              <p:nvSpPr>
                <p:cNvPr id="437270" name="Line 22"/>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71" name="Line 23"/>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7272" name="Group 24"/>
              <p:cNvGrpSpPr>
                <a:grpSpLocks noChangeAspect="1"/>
              </p:cNvGrpSpPr>
              <p:nvPr/>
            </p:nvGrpSpPr>
            <p:grpSpPr bwMode="auto">
              <a:xfrm flipV="1">
                <a:off x="4376" y="2641"/>
                <a:ext cx="472" cy="47"/>
                <a:chOff x="2869" y="1320"/>
                <a:chExt cx="2315" cy="0"/>
              </a:xfrm>
            </p:grpSpPr>
            <p:sp>
              <p:nvSpPr>
                <p:cNvPr id="437273" name="Line 25"/>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74" name="Line 26"/>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grpSp>
        <p:nvGrpSpPr>
          <p:cNvPr id="437275" name="Group 27"/>
          <p:cNvGrpSpPr>
            <a:grpSpLocks/>
          </p:cNvGrpSpPr>
          <p:nvPr/>
        </p:nvGrpSpPr>
        <p:grpSpPr bwMode="auto">
          <a:xfrm>
            <a:off x="5715000" y="4794094"/>
            <a:ext cx="3390877" cy="937198"/>
            <a:chOff x="5325" y="4642"/>
            <a:chExt cx="2402" cy="642"/>
          </a:xfrm>
        </p:grpSpPr>
        <p:sp>
          <p:nvSpPr>
            <p:cNvPr id="437276" name="Freeform 28"/>
            <p:cNvSpPr>
              <a:spLocks noChangeAspect="1"/>
            </p:cNvSpPr>
            <p:nvPr/>
          </p:nvSpPr>
          <p:spPr bwMode="auto">
            <a:xfrm>
              <a:off x="5325" y="4868"/>
              <a:ext cx="677" cy="416"/>
            </a:xfrm>
            <a:custGeom>
              <a:avLst/>
              <a:gdLst>
                <a:gd name="T0" fmla="*/ 132 w 1250"/>
                <a:gd name="T1" fmla="*/ 0 h 796"/>
                <a:gd name="T2" fmla="*/ 105 w 1250"/>
                <a:gd name="T3" fmla="*/ 2 h 796"/>
                <a:gd name="T4" fmla="*/ 80 w 1250"/>
                <a:gd name="T5" fmla="*/ 10 h 796"/>
                <a:gd name="T6" fmla="*/ 59 w 1250"/>
                <a:gd name="T7" fmla="*/ 23 h 796"/>
                <a:gd name="T8" fmla="*/ 38 w 1250"/>
                <a:gd name="T9" fmla="*/ 39 h 796"/>
                <a:gd name="T10" fmla="*/ 23 w 1250"/>
                <a:gd name="T11" fmla="*/ 60 h 796"/>
                <a:gd name="T12" fmla="*/ 9 w 1250"/>
                <a:gd name="T13" fmla="*/ 83 h 796"/>
                <a:gd name="T14" fmla="*/ 1 w 1250"/>
                <a:gd name="T15" fmla="*/ 108 h 796"/>
                <a:gd name="T16" fmla="*/ 0 w 1250"/>
                <a:gd name="T17" fmla="*/ 135 h 796"/>
                <a:gd name="T18" fmla="*/ 0 w 1250"/>
                <a:gd name="T19" fmla="*/ 664 h 796"/>
                <a:gd name="T20" fmla="*/ 1 w 1250"/>
                <a:gd name="T21" fmla="*/ 691 h 796"/>
                <a:gd name="T22" fmla="*/ 9 w 1250"/>
                <a:gd name="T23" fmla="*/ 716 h 796"/>
                <a:gd name="T24" fmla="*/ 23 w 1250"/>
                <a:gd name="T25" fmla="*/ 739 h 796"/>
                <a:gd name="T26" fmla="*/ 38 w 1250"/>
                <a:gd name="T27" fmla="*/ 758 h 796"/>
                <a:gd name="T28" fmla="*/ 59 w 1250"/>
                <a:gd name="T29" fmla="*/ 773 h 796"/>
                <a:gd name="T30" fmla="*/ 80 w 1250"/>
                <a:gd name="T31" fmla="*/ 787 h 796"/>
                <a:gd name="T32" fmla="*/ 105 w 1250"/>
                <a:gd name="T33" fmla="*/ 795 h 796"/>
                <a:gd name="T34" fmla="*/ 132 w 1250"/>
                <a:gd name="T35" fmla="*/ 796 h 796"/>
                <a:gd name="T36" fmla="*/ 1117 w 1250"/>
                <a:gd name="T37" fmla="*/ 796 h 796"/>
                <a:gd name="T38" fmla="*/ 1144 w 1250"/>
                <a:gd name="T39" fmla="*/ 795 h 796"/>
                <a:gd name="T40" fmla="*/ 1169 w 1250"/>
                <a:gd name="T41" fmla="*/ 787 h 796"/>
                <a:gd name="T42" fmla="*/ 1192 w 1250"/>
                <a:gd name="T43" fmla="*/ 773 h 796"/>
                <a:gd name="T44" fmla="*/ 1211 w 1250"/>
                <a:gd name="T45" fmla="*/ 758 h 796"/>
                <a:gd name="T46" fmla="*/ 1227 w 1250"/>
                <a:gd name="T47" fmla="*/ 739 h 796"/>
                <a:gd name="T48" fmla="*/ 1240 w 1250"/>
                <a:gd name="T49" fmla="*/ 716 h 796"/>
                <a:gd name="T50" fmla="*/ 1248 w 1250"/>
                <a:gd name="T51" fmla="*/ 691 h 796"/>
                <a:gd name="T52" fmla="*/ 1250 w 1250"/>
                <a:gd name="T53" fmla="*/ 664 h 796"/>
                <a:gd name="T54" fmla="*/ 1250 w 1250"/>
                <a:gd name="T55" fmla="*/ 135 h 796"/>
                <a:gd name="T56" fmla="*/ 1248 w 1250"/>
                <a:gd name="T57" fmla="*/ 108 h 796"/>
                <a:gd name="T58" fmla="*/ 1240 w 1250"/>
                <a:gd name="T59" fmla="*/ 83 h 796"/>
                <a:gd name="T60" fmla="*/ 1227 w 1250"/>
                <a:gd name="T61" fmla="*/ 60 h 796"/>
                <a:gd name="T62" fmla="*/ 1211 w 1250"/>
                <a:gd name="T63" fmla="*/ 39 h 796"/>
                <a:gd name="T64" fmla="*/ 1192 w 1250"/>
                <a:gd name="T65" fmla="*/ 23 h 796"/>
                <a:gd name="T66" fmla="*/ 1169 w 1250"/>
                <a:gd name="T67" fmla="*/ 10 h 796"/>
                <a:gd name="T68" fmla="*/ 1144 w 1250"/>
                <a:gd name="T69" fmla="*/ 2 h 796"/>
                <a:gd name="T70" fmla="*/ 1117 w 1250"/>
                <a:gd name="T71" fmla="*/ 0 h 796"/>
                <a:gd name="T72" fmla="*/ 132 w 1250"/>
                <a:gd name="T7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0" h="796">
                  <a:moveTo>
                    <a:pt x="132" y="0"/>
                  </a:moveTo>
                  <a:lnTo>
                    <a:pt x="105" y="2"/>
                  </a:lnTo>
                  <a:lnTo>
                    <a:pt x="80" y="10"/>
                  </a:lnTo>
                  <a:lnTo>
                    <a:pt x="59" y="23"/>
                  </a:lnTo>
                  <a:lnTo>
                    <a:pt x="38" y="39"/>
                  </a:lnTo>
                  <a:lnTo>
                    <a:pt x="23" y="60"/>
                  </a:lnTo>
                  <a:lnTo>
                    <a:pt x="9" y="83"/>
                  </a:lnTo>
                  <a:lnTo>
                    <a:pt x="1" y="108"/>
                  </a:lnTo>
                  <a:lnTo>
                    <a:pt x="0" y="135"/>
                  </a:lnTo>
                  <a:lnTo>
                    <a:pt x="0" y="664"/>
                  </a:lnTo>
                  <a:lnTo>
                    <a:pt x="1" y="691"/>
                  </a:lnTo>
                  <a:lnTo>
                    <a:pt x="9" y="716"/>
                  </a:lnTo>
                  <a:lnTo>
                    <a:pt x="23" y="739"/>
                  </a:lnTo>
                  <a:lnTo>
                    <a:pt x="38" y="758"/>
                  </a:lnTo>
                  <a:lnTo>
                    <a:pt x="59" y="773"/>
                  </a:lnTo>
                  <a:lnTo>
                    <a:pt x="80" y="787"/>
                  </a:lnTo>
                  <a:lnTo>
                    <a:pt x="105" y="795"/>
                  </a:lnTo>
                  <a:lnTo>
                    <a:pt x="132" y="796"/>
                  </a:lnTo>
                  <a:lnTo>
                    <a:pt x="1117" y="796"/>
                  </a:lnTo>
                  <a:lnTo>
                    <a:pt x="1144" y="795"/>
                  </a:lnTo>
                  <a:lnTo>
                    <a:pt x="1169" y="787"/>
                  </a:lnTo>
                  <a:lnTo>
                    <a:pt x="1192" y="773"/>
                  </a:lnTo>
                  <a:lnTo>
                    <a:pt x="1211" y="758"/>
                  </a:lnTo>
                  <a:lnTo>
                    <a:pt x="1227" y="739"/>
                  </a:lnTo>
                  <a:lnTo>
                    <a:pt x="1240" y="716"/>
                  </a:lnTo>
                  <a:lnTo>
                    <a:pt x="1248" y="691"/>
                  </a:lnTo>
                  <a:lnTo>
                    <a:pt x="1250" y="664"/>
                  </a:lnTo>
                  <a:lnTo>
                    <a:pt x="1250" y="135"/>
                  </a:lnTo>
                  <a:lnTo>
                    <a:pt x="1248" y="108"/>
                  </a:lnTo>
                  <a:lnTo>
                    <a:pt x="1240" y="83"/>
                  </a:lnTo>
                  <a:lnTo>
                    <a:pt x="1227" y="60"/>
                  </a:lnTo>
                  <a:lnTo>
                    <a:pt x="1211" y="39"/>
                  </a:lnTo>
                  <a:lnTo>
                    <a:pt x="1192" y="23"/>
                  </a:lnTo>
                  <a:lnTo>
                    <a:pt x="1169" y="10"/>
                  </a:lnTo>
                  <a:lnTo>
                    <a:pt x="1144" y="2"/>
                  </a:lnTo>
                  <a:lnTo>
                    <a:pt x="1117" y="0"/>
                  </a:lnTo>
                  <a:lnTo>
                    <a:pt x="132" y="0"/>
                  </a:lnTo>
                  <a:close/>
                </a:path>
              </a:pathLst>
            </a:custGeom>
            <a:solidFill>
              <a:srgbClr val="B2B2B2"/>
            </a:solidFill>
            <a:ln w="6350">
              <a:solidFill>
                <a:srgbClr val="FFCC00"/>
              </a:solidFill>
              <a:prstDash val="solid"/>
              <a:round/>
              <a:headEnd/>
              <a:tailEnd/>
            </a:ln>
          </p:spPr>
          <p:txBody>
            <a:bodyPr/>
            <a:lstStyle/>
            <a:p>
              <a:endParaRPr lang="en-US"/>
            </a:p>
          </p:txBody>
        </p:sp>
        <p:grpSp>
          <p:nvGrpSpPr>
            <p:cNvPr id="437277" name="Group 29"/>
            <p:cNvGrpSpPr>
              <a:grpSpLocks noChangeAspect="1"/>
            </p:cNvGrpSpPr>
            <p:nvPr/>
          </p:nvGrpSpPr>
          <p:grpSpPr bwMode="auto">
            <a:xfrm>
              <a:off x="5386" y="5143"/>
              <a:ext cx="198" cy="101"/>
              <a:chOff x="3558" y="2840"/>
              <a:chExt cx="174" cy="89"/>
            </a:xfrm>
          </p:grpSpPr>
          <p:sp>
            <p:nvSpPr>
              <p:cNvPr id="437278" name="Freeform 30"/>
              <p:cNvSpPr>
                <a:spLocks noChangeAspect="1"/>
              </p:cNvSpPr>
              <p:nvPr/>
            </p:nvSpPr>
            <p:spPr bwMode="auto">
              <a:xfrm>
                <a:off x="3558" y="2844"/>
                <a:ext cx="174" cy="85"/>
              </a:xfrm>
              <a:custGeom>
                <a:avLst/>
                <a:gdLst>
                  <a:gd name="T0" fmla="*/ 31 w 365"/>
                  <a:gd name="T1" fmla="*/ 0 h 186"/>
                  <a:gd name="T2" fmla="*/ 19 w 365"/>
                  <a:gd name="T3" fmla="*/ 2 h 186"/>
                  <a:gd name="T4" fmla="*/ 9 w 365"/>
                  <a:gd name="T5" fmla="*/ 9 h 186"/>
                  <a:gd name="T6" fmla="*/ 2 w 365"/>
                  <a:gd name="T7" fmla="*/ 19 h 186"/>
                  <a:gd name="T8" fmla="*/ 0 w 365"/>
                  <a:gd name="T9" fmla="*/ 30 h 186"/>
                  <a:gd name="T10" fmla="*/ 0 w 365"/>
                  <a:gd name="T11" fmla="*/ 153 h 186"/>
                  <a:gd name="T12" fmla="*/ 2 w 365"/>
                  <a:gd name="T13" fmla="*/ 165 h 186"/>
                  <a:gd name="T14" fmla="*/ 9 w 365"/>
                  <a:gd name="T15" fmla="*/ 176 h 186"/>
                  <a:gd name="T16" fmla="*/ 19 w 365"/>
                  <a:gd name="T17" fmla="*/ 184 h 186"/>
                  <a:gd name="T18" fmla="*/ 31 w 365"/>
                  <a:gd name="T19" fmla="*/ 186 h 186"/>
                  <a:gd name="T20" fmla="*/ 332 w 365"/>
                  <a:gd name="T21" fmla="*/ 186 h 186"/>
                  <a:gd name="T22" fmla="*/ 344 w 365"/>
                  <a:gd name="T23" fmla="*/ 184 h 186"/>
                  <a:gd name="T24" fmla="*/ 355 w 365"/>
                  <a:gd name="T25" fmla="*/ 176 h 186"/>
                  <a:gd name="T26" fmla="*/ 363 w 365"/>
                  <a:gd name="T27" fmla="*/ 165 h 186"/>
                  <a:gd name="T28" fmla="*/ 365 w 365"/>
                  <a:gd name="T29" fmla="*/ 153 h 186"/>
                  <a:gd name="T30" fmla="*/ 365 w 365"/>
                  <a:gd name="T31" fmla="*/ 30 h 186"/>
                  <a:gd name="T32" fmla="*/ 363 w 365"/>
                  <a:gd name="T33" fmla="*/ 19 h 186"/>
                  <a:gd name="T34" fmla="*/ 355 w 365"/>
                  <a:gd name="T35" fmla="*/ 9 h 186"/>
                  <a:gd name="T36" fmla="*/ 344 w 365"/>
                  <a:gd name="T37" fmla="*/ 2 h 186"/>
                  <a:gd name="T38" fmla="*/ 332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19" y="2"/>
                    </a:lnTo>
                    <a:lnTo>
                      <a:pt x="9" y="9"/>
                    </a:lnTo>
                    <a:lnTo>
                      <a:pt x="2" y="19"/>
                    </a:lnTo>
                    <a:lnTo>
                      <a:pt x="0" y="30"/>
                    </a:lnTo>
                    <a:lnTo>
                      <a:pt x="0" y="153"/>
                    </a:lnTo>
                    <a:lnTo>
                      <a:pt x="2" y="165"/>
                    </a:lnTo>
                    <a:lnTo>
                      <a:pt x="9" y="176"/>
                    </a:lnTo>
                    <a:lnTo>
                      <a:pt x="19" y="184"/>
                    </a:lnTo>
                    <a:lnTo>
                      <a:pt x="31" y="186"/>
                    </a:lnTo>
                    <a:lnTo>
                      <a:pt x="332" y="186"/>
                    </a:lnTo>
                    <a:lnTo>
                      <a:pt x="344" y="184"/>
                    </a:lnTo>
                    <a:lnTo>
                      <a:pt x="355" y="176"/>
                    </a:lnTo>
                    <a:lnTo>
                      <a:pt x="363" y="165"/>
                    </a:lnTo>
                    <a:lnTo>
                      <a:pt x="365" y="153"/>
                    </a:lnTo>
                    <a:lnTo>
                      <a:pt x="365" y="30"/>
                    </a:lnTo>
                    <a:lnTo>
                      <a:pt x="363" y="19"/>
                    </a:lnTo>
                    <a:lnTo>
                      <a:pt x="355" y="9"/>
                    </a:lnTo>
                    <a:lnTo>
                      <a:pt x="344" y="2"/>
                    </a:lnTo>
                    <a:lnTo>
                      <a:pt x="332"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279" name="Rectangle 31"/>
              <p:cNvSpPr>
                <a:spLocks noChangeAspect="1" noChangeArrowheads="1"/>
              </p:cNvSpPr>
              <p:nvPr/>
            </p:nvSpPr>
            <p:spPr bwMode="auto">
              <a:xfrm>
                <a:off x="3578" y="2840"/>
                <a:ext cx="148"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CPU</a:t>
                </a:r>
              </a:p>
            </p:txBody>
          </p:sp>
        </p:grpSp>
        <p:grpSp>
          <p:nvGrpSpPr>
            <p:cNvPr id="437280" name="Group 32"/>
            <p:cNvGrpSpPr>
              <a:grpSpLocks noChangeAspect="1"/>
            </p:cNvGrpSpPr>
            <p:nvPr/>
          </p:nvGrpSpPr>
          <p:grpSpPr bwMode="auto">
            <a:xfrm>
              <a:off x="5608" y="4979"/>
              <a:ext cx="345" cy="194"/>
              <a:chOff x="3753" y="2697"/>
              <a:chExt cx="304" cy="170"/>
            </a:xfrm>
          </p:grpSpPr>
          <p:sp>
            <p:nvSpPr>
              <p:cNvPr id="437281" name="Freeform 33"/>
              <p:cNvSpPr>
                <a:spLocks noChangeAspect="1"/>
              </p:cNvSpPr>
              <p:nvPr/>
            </p:nvSpPr>
            <p:spPr bwMode="auto">
              <a:xfrm>
                <a:off x="3753" y="2697"/>
                <a:ext cx="304" cy="170"/>
              </a:xfrm>
              <a:custGeom>
                <a:avLst/>
                <a:gdLst>
                  <a:gd name="T0" fmla="*/ 63 w 638"/>
                  <a:gd name="T1" fmla="*/ 0 h 372"/>
                  <a:gd name="T2" fmla="*/ 50 w 638"/>
                  <a:gd name="T3" fmla="*/ 2 h 372"/>
                  <a:gd name="T4" fmla="*/ 38 w 638"/>
                  <a:gd name="T5" fmla="*/ 6 h 372"/>
                  <a:gd name="T6" fmla="*/ 29 w 638"/>
                  <a:gd name="T7" fmla="*/ 10 h 372"/>
                  <a:gd name="T8" fmla="*/ 19 w 638"/>
                  <a:gd name="T9" fmla="*/ 18 h 372"/>
                  <a:gd name="T10" fmla="*/ 11 w 638"/>
                  <a:gd name="T11" fmla="*/ 27 h 372"/>
                  <a:gd name="T12" fmla="*/ 6 w 638"/>
                  <a:gd name="T13" fmla="*/ 37 h 372"/>
                  <a:gd name="T14" fmla="*/ 2 w 638"/>
                  <a:gd name="T15" fmla="*/ 48 h 372"/>
                  <a:gd name="T16" fmla="*/ 0 w 638"/>
                  <a:gd name="T17" fmla="*/ 62 h 372"/>
                  <a:gd name="T18" fmla="*/ 0 w 638"/>
                  <a:gd name="T19" fmla="*/ 309 h 372"/>
                  <a:gd name="T20" fmla="*/ 2 w 638"/>
                  <a:gd name="T21" fmla="*/ 323 h 372"/>
                  <a:gd name="T22" fmla="*/ 6 w 638"/>
                  <a:gd name="T23" fmla="*/ 334 h 372"/>
                  <a:gd name="T24" fmla="*/ 11 w 638"/>
                  <a:gd name="T25" fmla="*/ 344 h 372"/>
                  <a:gd name="T26" fmla="*/ 19 w 638"/>
                  <a:gd name="T27" fmla="*/ 353 h 372"/>
                  <a:gd name="T28" fmla="*/ 29 w 638"/>
                  <a:gd name="T29" fmla="*/ 361 h 372"/>
                  <a:gd name="T30" fmla="*/ 38 w 638"/>
                  <a:gd name="T31" fmla="*/ 367 h 372"/>
                  <a:gd name="T32" fmla="*/ 50 w 638"/>
                  <a:gd name="T33" fmla="*/ 371 h 372"/>
                  <a:gd name="T34" fmla="*/ 63 w 638"/>
                  <a:gd name="T35" fmla="*/ 372 h 372"/>
                  <a:gd name="T36" fmla="*/ 576 w 638"/>
                  <a:gd name="T37" fmla="*/ 372 h 372"/>
                  <a:gd name="T38" fmla="*/ 590 w 638"/>
                  <a:gd name="T39" fmla="*/ 371 h 372"/>
                  <a:gd name="T40" fmla="*/ 601 w 638"/>
                  <a:gd name="T41" fmla="*/ 367 h 372"/>
                  <a:gd name="T42" fmla="*/ 611 w 638"/>
                  <a:gd name="T43" fmla="*/ 361 h 372"/>
                  <a:gd name="T44" fmla="*/ 620 w 638"/>
                  <a:gd name="T45" fmla="*/ 353 h 372"/>
                  <a:gd name="T46" fmla="*/ 628 w 638"/>
                  <a:gd name="T47" fmla="*/ 344 h 372"/>
                  <a:gd name="T48" fmla="*/ 634 w 638"/>
                  <a:gd name="T49" fmla="*/ 334 h 372"/>
                  <a:gd name="T50" fmla="*/ 636 w 638"/>
                  <a:gd name="T51" fmla="*/ 323 h 372"/>
                  <a:gd name="T52" fmla="*/ 638 w 638"/>
                  <a:gd name="T53" fmla="*/ 309 h 372"/>
                  <a:gd name="T54" fmla="*/ 638 w 638"/>
                  <a:gd name="T55" fmla="*/ 62 h 372"/>
                  <a:gd name="T56" fmla="*/ 636 w 638"/>
                  <a:gd name="T57" fmla="*/ 48 h 372"/>
                  <a:gd name="T58" fmla="*/ 634 w 638"/>
                  <a:gd name="T59" fmla="*/ 37 h 372"/>
                  <a:gd name="T60" fmla="*/ 628 w 638"/>
                  <a:gd name="T61" fmla="*/ 27 h 372"/>
                  <a:gd name="T62" fmla="*/ 620 w 638"/>
                  <a:gd name="T63" fmla="*/ 18 h 372"/>
                  <a:gd name="T64" fmla="*/ 611 w 638"/>
                  <a:gd name="T65" fmla="*/ 10 h 372"/>
                  <a:gd name="T66" fmla="*/ 601 w 638"/>
                  <a:gd name="T67" fmla="*/ 6 h 372"/>
                  <a:gd name="T68" fmla="*/ 590 w 638"/>
                  <a:gd name="T69" fmla="*/ 2 h 372"/>
                  <a:gd name="T70" fmla="*/ 576 w 638"/>
                  <a:gd name="T71" fmla="*/ 0 h 372"/>
                  <a:gd name="T72" fmla="*/ 63 w 638"/>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8" h="372">
                    <a:moveTo>
                      <a:pt x="63" y="0"/>
                    </a:moveTo>
                    <a:lnTo>
                      <a:pt x="50" y="2"/>
                    </a:lnTo>
                    <a:lnTo>
                      <a:pt x="38" y="6"/>
                    </a:lnTo>
                    <a:lnTo>
                      <a:pt x="29" y="10"/>
                    </a:lnTo>
                    <a:lnTo>
                      <a:pt x="19" y="18"/>
                    </a:lnTo>
                    <a:lnTo>
                      <a:pt x="11" y="27"/>
                    </a:lnTo>
                    <a:lnTo>
                      <a:pt x="6" y="37"/>
                    </a:lnTo>
                    <a:lnTo>
                      <a:pt x="2" y="48"/>
                    </a:lnTo>
                    <a:lnTo>
                      <a:pt x="0" y="62"/>
                    </a:lnTo>
                    <a:lnTo>
                      <a:pt x="0" y="309"/>
                    </a:lnTo>
                    <a:lnTo>
                      <a:pt x="2" y="323"/>
                    </a:lnTo>
                    <a:lnTo>
                      <a:pt x="6" y="334"/>
                    </a:lnTo>
                    <a:lnTo>
                      <a:pt x="11" y="344"/>
                    </a:lnTo>
                    <a:lnTo>
                      <a:pt x="19" y="353"/>
                    </a:lnTo>
                    <a:lnTo>
                      <a:pt x="29" y="361"/>
                    </a:lnTo>
                    <a:lnTo>
                      <a:pt x="38" y="367"/>
                    </a:lnTo>
                    <a:lnTo>
                      <a:pt x="50" y="371"/>
                    </a:lnTo>
                    <a:lnTo>
                      <a:pt x="63" y="372"/>
                    </a:lnTo>
                    <a:lnTo>
                      <a:pt x="576" y="372"/>
                    </a:lnTo>
                    <a:lnTo>
                      <a:pt x="590" y="371"/>
                    </a:lnTo>
                    <a:lnTo>
                      <a:pt x="601" y="367"/>
                    </a:lnTo>
                    <a:lnTo>
                      <a:pt x="611" y="361"/>
                    </a:lnTo>
                    <a:lnTo>
                      <a:pt x="620" y="353"/>
                    </a:lnTo>
                    <a:lnTo>
                      <a:pt x="628" y="344"/>
                    </a:lnTo>
                    <a:lnTo>
                      <a:pt x="634" y="334"/>
                    </a:lnTo>
                    <a:lnTo>
                      <a:pt x="636" y="323"/>
                    </a:lnTo>
                    <a:lnTo>
                      <a:pt x="638" y="309"/>
                    </a:lnTo>
                    <a:lnTo>
                      <a:pt x="638" y="62"/>
                    </a:lnTo>
                    <a:lnTo>
                      <a:pt x="636" y="48"/>
                    </a:lnTo>
                    <a:lnTo>
                      <a:pt x="634" y="37"/>
                    </a:lnTo>
                    <a:lnTo>
                      <a:pt x="628" y="27"/>
                    </a:lnTo>
                    <a:lnTo>
                      <a:pt x="620" y="18"/>
                    </a:lnTo>
                    <a:lnTo>
                      <a:pt x="611" y="10"/>
                    </a:lnTo>
                    <a:lnTo>
                      <a:pt x="601" y="6"/>
                    </a:lnTo>
                    <a:lnTo>
                      <a:pt x="590" y="2"/>
                    </a:lnTo>
                    <a:lnTo>
                      <a:pt x="576" y="0"/>
                    </a:lnTo>
                    <a:lnTo>
                      <a:pt x="63" y="0"/>
                    </a:lnTo>
                    <a:close/>
                  </a:path>
                </a:pathLst>
              </a:custGeom>
              <a:solidFill>
                <a:srgbClr val="0099CC"/>
              </a:solidFill>
              <a:ln w="6350">
                <a:solidFill>
                  <a:srgbClr val="000000"/>
                </a:solidFill>
                <a:prstDash val="solid"/>
                <a:round/>
                <a:headEnd/>
                <a:tailEnd/>
              </a:ln>
            </p:spPr>
            <p:txBody>
              <a:bodyPr/>
              <a:lstStyle/>
              <a:p>
                <a:endParaRPr lang="en-US"/>
              </a:p>
            </p:txBody>
          </p:sp>
          <p:sp>
            <p:nvSpPr>
              <p:cNvPr id="437282" name="Rectangle 34"/>
              <p:cNvSpPr>
                <a:spLocks noChangeAspect="1" noChangeArrowheads="1"/>
              </p:cNvSpPr>
              <p:nvPr/>
            </p:nvSpPr>
            <p:spPr bwMode="auto">
              <a:xfrm>
                <a:off x="3838" y="2707"/>
                <a:ext cx="168"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Local</a:t>
                </a:r>
              </a:p>
            </p:txBody>
          </p:sp>
          <p:sp>
            <p:nvSpPr>
              <p:cNvPr id="437283" name="Rectangle 35"/>
              <p:cNvSpPr>
                <a:spLocks noChangeAspect="1" noChangeArrowheads="1"/>
              </p:cNvSpPr>
              <p:nvPr/>
            </p:nvSpPr>
            <p:spPr bwMode="auto">
              <a:xfrm>
                <a:off x="3795" y="2775"/>
                <a:ext cx="257"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Memory</a:t>
                </a:r>
              </a:p>
            </p:txBody>
          </p:sp>
        </p:grpSp>
        <p:grpSp>
          <p:nvGrpSpPr>
            <p:cNvPr id="437284" name="Group 36"/>
            <p:cNvGrpSpPr>
              <a:grpSpLocks noChangeAspect="1"/>
            </p:cNvGrpSpPr>
            <p:nvPr/>
          </p:nvGrpSpPr>
          <p:grpSpPr bwMode="auto">
            <a:xfrm>
              <a:off x="5386" y="4642"/>
              <a:ext cx="2280" cy="158"/>
              <a:chOff x="3558" y="2400"/>
              <a:chExt cx="2004" cy="139"/>
            </a:xfrm>
          </p:grpSpPr>
          <p:sp>
            <p:nvSpPr>
              <p:cNvPr id="437285" name="Rectangle 37"/>
              <p:cNvSpPr>
                <a:spLocks noChangeAspect="1" noChangeArrowheads="1"/>
              </p:cNvSpPr>
              <p:nvPr/>
            </p:nvSpPr>
            <p:spPr bwMode="auto">
              <a:xfrm>
                <a:off x="3558" y="2490"/>
                <a:ext cx="2004" cy="15"/>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7286" name="Rectangle 38"/>
              <p:cNvSpPr>
                <a:spLocks noChangeAspect="1" noChangeArrowheads="1"/>
              </p:cNvSpPr>
              <p:nvPr/>
            </p:nvSpPr>
            <p:spPr bwMode="auto">
              <a:xfrm>
                <a:off x="4825" y="2400"/>
                <a:ext cx="55"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7287" name="Rectangle 39"/>
              <p:cNvSpPr>
                <a:spLocks noChangeAspect="1" noChangeArrowheads="1"/>
              </p:cNvSpPr>
              <p:nvPr/>
            </p:nvSpPr>
            <p:spPr bwMode="auto">
              <a:xfrm>
                <a:off x="4836" y="2403"/>
                <a:ext cx="6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900"/>
                  <a:t>B</a:t>
                </a:r>
              </a:p>
            </p:txBody>
          </p:sp>
          <p:sp>
            <p:nvSpPr>
              <p:cNvPr id="437288" name="Freeform 40"/>
              <p:cNvSpPr>
                <a:spLocks noChangeAspect="1"/>
              </p:cNvSpPr>
              <p:nvPr/>
            </p:nvSpPr>
            <p:spPr bwMode="auto">
              <a:xfrm>
                <a:off x="4875" y="2465"/>
                <a:ext cx="41" cy="74"/>
              </a:xfrm>
              <a:custGeom>
                <a:avLst/>
                <a:gdLst>
                  <a:gd name="T0" fmla="*/ 85 w 85"/>
                  <a:gd name="T1" fmla="*/ 8 h 161"/>
                  <a:gd name="T2" fmla="*/ 70 w 85"/>
                  <a:gd name="T3" fmla="*/ 0 h 161"/>
                  <a:gd name="T4" fmla="*/ 0 w 85"/>
                  <a:gd name="T5" fmla="*/ 153 h 161"/>
                  <a:gd name="T6" fmla="*/ 16 w 85"/>
                  <a:gd name="T7" fmla="*/ 161 h 161"/>
                  <a:gd name="T8" fmla="*/ 85 w 85"/>
                  <a:gd name="T9" fmla="*/ 8 h 161"/>
                </a:gdLst>
                <a:ahLst/>
                <a:cxnLst>
                  <a:cxn ang="0">
                    <a:pos x="T0" y="T1"/>
                  </a:cxn>
                  <a:cxn ang="0">
                    <a:pos x="T2" y="T3"/>
                  </a:cxn>
                  <a:cxn ang="0">
                    <a:pos x="T4" y="T5"/>
                  </a:cxn>
                  <a:cxn ang="0">
                    <a:pos x="T6" y="T7"/>
                  </a:cxn>
                  <a:cxn ang="0">
                    <a:pos x="T8" y="T9"/>
                  </a:cxn>
                </a:cxnLst>
                <a:rect l="0" t="0" r="r" b="b"/>
                <a:pathLst>
                  <a:path w="85" h="161">
                    <a:moveTo>
                      <a:pt x="85" y="8"/>
                    </a:moveTo>
                    <a:lnTo>
                      <a:pt x="70" y="0"/>
                    </a:lnTo>
                    <a:lnTo>
                      <a:pt x="0" y="153"/>
                    </a:lnTo>
                    <a:lnTo>
                      <a:pt x="16" y="161"/>
                    </a:lnTo>
                    <a:lnTo>
                      <a:pt x="85" y="8"/>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37289" name="Group 41"/>
            <p:cNvGrpSpPr>
              <a:grpSpLocks noChangeAspect="1"/>
            </p:cNvGrpSpPr>
            <p:nvPr/>
          </p:nvGrpSpPr>
          <p:grpSpPr bwMode="auto">
            <a:xfrm>
              <a:off x="5386" y="4907"/>
              <a:ext cx="198" cy="219"/>
              <a:chOff x="3558" y="2633"/>
              <a:chExt cx="174" cy="192"/>
            </a:xfrm>
          </p:grpSpPr>
          <p:sp>
            <p:nvSpPr>
              <p:cNvPr id="437290" name="Freeform 42"/>
              <p:cNvSpPr>
                <a:spLocks noChangeAspect="1"/>
              </p:cNvSpPr>
              <p:nvPr/>
            </p:nvSpPr>
            <p:spPr bwMode="auto">
              <a:xfrm>
                <a:off x="3558" y="2740"/>
                <a:ext cx="174" cy="85"/>
              </a:xfrm>
              <a:custGeom>
                <a:avLst/>
                <a:gdLst>
                  <a:gd name="T0" fmla="*/ 31 w 365"/>
                  <a:gd name="T1" fmla="*/ 0 h 186"/>
                  <a:gd name="T2" fmla="*/ 19 w 365"/>
                  <a:gd name="T3" fmla="*/ 2 h 186"/>
                  <a:gd name="T4" fmla="*/ 9 w 365"/>
                  <a:gd name="T5" fmla="*/ 10 h 186"/>
                  <a:gd name="T6" fmla="*/ 2 w 365"/>
                  <a:gd name="T7" fmla="*/ 20 h 186"/>
                  <a:gd name="T8" fmla="*/ 0 w 365"/>
                  <a:gd name="T9" fmla="*/ 31 h 186"/>
                  <a:gd name="T10" fmla="*/ 0 w 365"/>
                  <a:gd name="T11" fmla="*/ 156 h 186"/>
                  <a:gd name="T12" fmla="*/ 2 w 365"/>
                  <a:gd name="T13" fmla="*/ 167 h 186"/>
                  <a:gd name="T14" fmla="*/ 9 w 365"/>
                  <a:gd name="T15" fmla="*/ 177 h 186"/>
                  <a:gd name="T16" fmla="*/ 19 w 365"/>
                  <a:gd name="T17" fmla="*/ 185 h 186"/>
                  <a:gd name="T18" fmla="*/ 31 w 365"/>
                  <a:gd name="T19" fmla="*/ 186 h 186"/>
                  <a:gd name="T20" fmla="*/ 332 w 365"/>
                  <a:gd name="T21" fmla="*/ 186 h 186"/>
                  <a:gd name="T22" fmla="*/ 344 w 365"/>
                  <a:gd name="T23" fmla="*/ 185 h 186"/>
                  <a:gd name="T24" fmla="*/ 355 w 365"/>
                  <a:gd name="T25" fmla="*/ 177 h 186"/>
                  <a:gd name="T26" fmla="*/ 363 w 365"/>
                  <a:gd name="T27" fmla="*/ 167 h 186"/>
                  <a:gd name="T28" fmla="*/ 365 w 365"/>
                  <a:gd name="T29" fmla="*/ 156 h 186"/>
                  <a:gd name="T30" fmla="*/ 365 w 365"/>
                  <a:gd name="T31" fmla="*/ 31 h 186"/>
                  <a:gd name="T32" fmla="*/ 363 w 365"/>
                  <a:gd name="T33" fmla="*/ 20 h 186"/>
                  <a:gd name="T34" fmla="*/ 355 w 365"/>
                  <a:gd name="T35" fmla="*/ 10 h 186"/>
                  <a:gd name="T36" fmla="*/ 344 w 365"/>
                  <a:gd name="T37" fmla="*/ 2 h 186"/>
                  <a:gd name="T38" fmla="*/ 332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19" y="2"/>
                    </a:lnTo>
                    <a:lnTo>
                      <a:pt x="9" y="10"/>
                    </a:lnTo>
                    <a:lnTo>
                      <a:pt x="2" y="20"/>
                    </a:lnTo>
                    <a:lnTo>
                      <a:pt x="0" y="31"/>
                    </a:lnTo>
                    <a:lnTo>
                      <a:pt x="0" y="156"/>
                    </a:lnTo>
                    <a:lnTo>
                      <a:pt x="2" y="167"/>
                    </a:lnTo>
                    <a:lnTo>
                      <a:pt x="9" y="177"/>
                    </a:lnTo>
                    <a:lnTo>
                      <a:pt x="19" y="185"/>
                    </a:lnTo>
                    <a:lnTo>
                      <a:pt x="31" y="186"/>
                    </a:lnTo>
                    <a:lnTo>
                      <a:pt x="332" y="186"/>
                    </a:lnTo>
                    <a:lnTo>
                      <a:pt x="344" y="185"/>
                    </a:lnTo>
                    <a:lnTo>
                      <a:pt x="355" y="177"/>
                    </a:lnTo>
                    <a:lnTo>
                      <a:pt x="363" y="167"/>
                    </a:lnTo>
                    <a:lnTo>
                      <a:pt x="365" y="156"/>
                    </a:lnTo>
                    <a:lnTo>
                      <a:pt x="365" y="31"/>
                    </a:lnTo>
                    <a:lnTo>
                      <a:pt x="363" y="20"/>
                    </a:lnTo>
                    <a:lnTo>
                      <a:pt x="355" y="10"/>
                    </a:lnTo>
                    <a:lnTo>
                      <a:pt x="344" y="2"/>
                    </a:lnTo>
                    <a:lnTo>
                      <a:pt x="332"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291" name="Rectangle 43"/>
              <p:cNvSpPr>
                <a:spLocks noChangeAspect="1" noChangeArrowheads="1"/>
              </p:cNvSpPr>
              <p:nvPr/>
            </p:nvSpPr>
            <p:spPr bwMode="auto">
              <a:xfrm>
                <a:off x="3578" y="2738"/>
                <a:ext cx="148"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CPU</a:t>
                </a:r>
              </a:p>
            </p:txBody>
          </p:sp>
          <p:sp>
            <p:nvSpPr>
              <p:cNvPr id="437292" name="Freeform 44"/>
              <p:cNvSpPr>
                <a:spLocks noChangeAspect="1"/>
              </p:cNvSpPr>
              <p:nvPr/>
            </p:nvSpPr>
            <p:spPr bwMode="auto">
              <a:xfrm>
                <a:off x="3558" y="2635"/>
                <a:ext cx="174" cy="85"/>
              </a:xfrm>
              <a:custGeom>
                <a:avLst/>
                <a:gdLst>
                  <a:gd name="T0" fmla="*/ 31 w 365"/>
                  <a:gd name="T1" fmla="*/ 0 h 186"/>
                  <a:gd name="T2" fmla="*/ 19 w 365"/>
                  <a:gd name="T3" fmla="*/ 2 h 186"/>
                  <a:gd name="T4" fmla="*/ 9 w 365"/>
                  <a:gd name="T5" fmla="*/ 10 h 186"/>
                  <a:gd name="T6" fmla="*/ 2 w 365"/>
                  <a:gd name="T7" fmla="*/ 21 h 186"/>
                  <a:gd name="T8" fmla="*/ 0 w 365"/>
                  <a:gd name="T9" fmla="*/ 33 h 186"/>
                  <a:gd name="T10" fmla="*/ 0 w 365"/>
                  <a:gd name="T11" fmla="*/ 155 h 186"/>
                  <a:gd name="T12" fmla="*/ 2 w 365"/>
                  <a:gd name="T13" fmla="*/ 167 h 186"/>
                  <a:gd name="T14" fmla="*/ 9 w 365"/>
                  <a:gd name="T15" fmla="*/ 177 h 186"/>
                  <a:gd name="T16" fmla="*/ 19 w 365"/>
                  <a:gd name="T17" fmla="*/ 184 h 186"/>
                  <a:gd name="T18" fmla="*/ 31 w 365"/>
                  <a:gd name="T19" fmla="*/ 186 h 186"/>
                  <a:gd name="T20" fmla="*/ 332 w 365"/>
                  <a:gd name="T21" fmla="*/ 186 h 186"/>
                  <a:gd name="T22" fmla="*/ 344 w 365"/>
                  <a:gd name="T23" fmla="*/ 184 h 186"/>
                  <a:gd name="T24" fmla="*/ 355 w 365"/>
                  <a:gd name="T25" fmla="*/ 177 h 186"/>
                  <a:gd name="T26" fmla="*/ 363 w 365"/>
                  <a:gd name="T27" fmla="*/ 167 h 186"/>
                  <a:gd name="T28" fmla="*/ 365 w 365"/>
                  <a:gd name="T29" fmla="*/ 155 h 186"/>
                  <a:gd name="T30" fmla="*/ 365 w 365"/>
                  <a:gd name="T31" fmla="*/ 33 h 186"/>
                  <a:gd name="T32" fmla="*/ 363 w 365"/>
                  <a:gd name="T33" fmla="*/ 21 h 186"/>
                  <a:gd name="T34" fmla="*/ 355 w 365"/>
                  <a:gd name="T35" fmla="*/ 10 h 186"/>
                  <a:gd name="T36" fmla="*/ 344 w 365"/>
                  <a:gd name="T37" fmla="*/ 2 h 186"/>
                  <a:gd name="T38" fmla="*/ 332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19" y="2"/>
                    </a:lnTo>
                    <a:lnTo>
                      <a:pt x="9" y="10"/>
                    </a:lnTo>
                    <a:lnTo>
                      <a:pt x="2" y="21"/>
                    </a:lnTo>
                    <a:lnTo>
                      <a:pt x="0" y="33"/>
                    </a:lnTo>
                    <a:lnTo>
                      <a:pt x="0" y="155"/>
                    </a:lnTo>
                    <a:lnTo>
                      <a:pt x="2" y="167"/>
                    </a:lnTo>
                    <a:lnTo>
                      <a:pt x="9" y="177"/>
                    </a:lnTo>
                    <a:lnTo>
                      <a:pt x="19" y="184"/>
                    </a:lnTo>
                    <a:lnTo>
                      <a:pt x="31" y="186"/>
                    </a:lnTo>
                    <a:lnTo>
                      <a:pt x="332" y="186"/>
                    </a:lnTo>
                    <a:lnTo>
                      <a:pt x="344" y="184"/>
                    </a:lnTo>
                    <a:lnTo>
                      <a:pt x="355" y="177"/>
                    </a:lnTo>
                    <a:lnTo>
                      <a:pt x="363" y="167"/>
                    </a:lnTo>
                    <a:lnTo>
                      <a:pt x="365" y="155"/>
                    </a:lnTo>
                    <a:lnTo>
                      <a:pt x="365" y="33"/>
                    </a:lnTo>
                    <a:lnTo>
                      <a:pt x="363" y="21"/>
                    </a:lnTo>
                    <a:lnTo>
                      <a:pt x="355" y="10"/>
                    </a:lnTo>
                    <a:lnTo>
                      <a:pt x="344" y="2"/>
                    </a:lnTo>
                    <a:lnTo>
                      <a:pt x="332"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293" name="Rectangle 45"/>
              <p:cNvSpPr>
                <a:spLocks noChangeAspect="1" noChangeArrowheads="1"/>
              </p:cNvSpPr>
              <p:nvPr/>
            </p:nvSpPr>
            <p:spPr bwMode="auto">
              <a:xfrm>
                <a:off x="3570" y="2633"/>
                <a:ext cx="157"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253"/>
                <a:r>
                  <a:rPr lang="es-ES" sz="700"/>
                  <a:t>CPU</a:t>
                </a:r>
              </a:p>
            </p:txBody>
          </p:sp>
        </p:grpSp>
        <p:grpSp>
          <p:nvGrpSpPr>
            <p:cNvPr id="437294" name="Group 46"/>
            <p:cNvGrpSpPr>
              <a:grpSpLocks noChangeAspect="1"/>
            </p:cNvGrpSpPr>
            <p:nvPr/>
          </p:nvGrpSpPr>
          <p:grpSpPr bwMode="auto">
            <a:xfrm>
              <a:off x="5532" y="4756"/>
              <a:ext cx="126" cy="142"/>
              <a:chOff x="3686" y="2497"/>
              <a:chExt cx="110" cy="125"/>
            </a:xfrm>
          </p:grpSpPr>
          <p:sp>
            <p:nvSpPr>
              <p:cNvPr id="437295" name="Rectangle 47"/>
              <p:cNvSpPr>
                <a:spLocks noChangeAspect="1" noChangeArrowheads="1"/>
              </p:cNvSpPr>
              <p:nvPr/>
            </p:nvSpPr>
            <p:spPr bwMode="auto">
              <a:xfrm>
                <a:off x="3686" y="2511"/>
                <a:ext cx="54"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7296" name="Rectangle 48"/>
              <p:cNvSpPr>
                <a:spLocks noChangeAspect="1" noChangeArrowheads="1"/>
              </p:cNvSpPr>
              <p:nvPr/>
            </p:nvSpPr>
            <p:spPr bwMode="auto">
              <a:xfrm>
                <a:off x="3699" y="2513"/>
                <a:ext cx="5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900"/>
                  <a:t>L</a:t>
                </a:r>
              </a:p>
            </p:txBody>
          </p:sp>
          <p:sp>
            <p:nvSpPr>
              <p:cNvPr id="437297" name="Line 49"/>
              <p:cNvSpPr>
                <a:spLocks noChangeAspect="1" noChangeShapeType="1"/>
              </p:cNvSpPr>
              <p:nvPr/>
            </p:nvSpPr>
            <p:spPr bwMode="auto">
              <a:xfrm>
                <a:off x="3774" y="2497"/>
                <a:ext cx="1" cy="104"/>
              </a:xfrm>
              <a:prstGeom prst="line">
                <a:avLst/>
              </a:prstGeom>
              <a:noFill/>
              <a:ln w="23813">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298" name="Line 50"/>
              <p:cNvSpPr>
                <a:spLocks noChangeAspect="1" noChangeShapeType="1"/>
              </p:cNvSpPr>
              <p:nvPr/>
            </p:nvSpPr>
            <p:spPr bwMode="auto">
              <a:xfrm flipV="1">
                <a:off x="3753" y="2531"/>
                <a:ext cx="43" cy="35"/>
              </a:xfrm>
              <a:prstGeom prst="line">
                <a:avLst/>
              </a:prstGeom>
              <a:noFill/>
              <a:ln w="190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7299" name="Group 51"/>
            <p:cNvGrpSpPr>
              <a:grpSpLocks noChangeAspect="1"/>
            </p:cNvGrpSpPr>
            <p:nvPr/>
          </p:nvGrpSpPr>
          <p:grpSpPr bwMode="auto">
            <a:xfrm>
              <a:off x="6063" y="4753"/>
              <a:ext cx="678" cy="531"/>
              <a:chOff x="4153" y="2497"/>
              <a:chExt cx="596" cy="467"/>
            </a:xfrm>
          </p:grpSpPr>
          <p:sp>
            <p:nvSpPr>
              <p:cNvPr id="437300" name="Freeform 52"/>
              <p:cNvSpPr>
                <a:spLocks noChangeAspect="1"/>
              </p:cNvSpPr>
              <p:nvPr/>
            </p:nvSpPr>
            <p:spPr bwMode="auto">
              <a:xfrm>
                <a:off x="4153" y="2600"/>
                <a:ext cx="596" cy="364"/>
              </a:xfrm>
              <a:custGeom>
                <a:avLst/>
                <a:gdLst>
                  <a:gd name="T0" fmla="*/ 133 w 1250"/>
                  <a:gd name="T1" fmla="*/ 0 h 796"/>
                  <a:gd name="T2" fmla="*/ 106 w 1250"/>
                  <a:gd name="T3" fmla="*/ 2 h 796"/>
                  <a:gd name="T4" fmla="*/ 81 w 1250"/>
                  <a:gd name="T5" fmla="*/ 10 h 796"/>
                  <a:gd name="T6" fmla="*/ 60 w 1250"/>
                  <a:gd name="T7" fmla="*/ 23 h 796"/>
                  <a:gd name="T8" fmla="*/ 39 w 1250"/>
                  <a:gd name="T9" fmla="*/ 39 h 796"/>
                  <a:gd name="T10" fmla="*/ 23 w 1250"/>
                  <a:gd name="T11" fmla="*/ 60 h 796"/>
                  <a:gd name="T12" fmla="*/ 10 w 1250"/>
                  <a:gd name="T13" fmla="*/ 83 h 796"/>
                  <a:gd name="T14" fmla="*/ 2 w 1250"/>
                  <a:gd name="T15" fmla="*/ 108 h 796"/>
                  <a:gd name="T16" fmla="*/ 0 w 1250"/>
                  <a:gd name="T17" fmla="*/ 135 h 796"/>
                  <a:gd name="T18" fmla="*/ 0 w 1250"/>
                  <a:gd name="T19" fmla="*/ 664 h 796"/>
                  <a:gd name="T20" fmla="*/ 2 w 1250"/>
                  <a:gd name="T21" fmla="*/ 691 h 796"/>
                  <a:gd name="T22" fmla="*/ 10 w 1250"/>
                  <a:gd name="T23" fmla="*/ 716 h 796"/>
                  <a:gd name="T24" fmla="*/ 23 w 1250"/>
                  <a:gd name="T25" fmla="*/ 739 h 796"/>
                  <a:gd name="T26" fmla="*/ 39 w 1250"/>
                  <a:gd name="T27" fmla="*/ 758 h 796"/>
                  <a:gd name="T28" fmla="*/ 60 w 1250"/>
                  <a:gd name="T29" fmla="*/ 773 h 796"/>
                  <a:gd name="T30" fmla="*/ 81 w 1250"/>
                  <a:gd name="T31" fmla="*/ 787 h 796"/>
                  <a:gd name="T32" fmla="*/ 106 w 1250"/>
                  <a:gd name="T33" fmla="*/ 795 h 796"/>
                  <a:gd name="T34" fmla="*/ 133 w 1250"/>
                  <a:gd name="T35" fmla="*/ 796 h 796"/>
                  <a:gd name="T36" fmla="*/ 1118 w 1250"/>
                  <a:gd name="T37" fmla="*/ 796 h 796"/>
                  <a:gd name="T38" fmla="*/ 1145 w 1250"/>
                  <a:gd name="T39" fmla="*/ 795 h 796"/>
                  <a:gd name="T40" fmla="*/ 1170 w 1250"/>
                  <a:gd name="T41" fmla="*/ 787 h 796"/>
                  <a:gd name="T42" fmla="*/ 1193 w 1250"/>
                  <a:gd name="T43" fmla="*/ 773 h 796"/>
                  <a:gd name="T44" fmla="*/ 1212 w 1250"/>
                  <a:gd name="T45" fmla="*/ 758 h 796"/>
                  <a:gd name="T46" fmla="*/ 1227 w 1250"/>
                  <a:gd name="T47" fmla="*/ 739 h 796"/>
                  <a:gd name="T48" fmla="*/ 1241 w 1250"/>
                  <a:gd name="T49" fmla="*/ 716 h 796"/>
                  <a:gd name="T50" fmla="*/ 1248 w 1250"/>
                  <a:gd name="T51" fmla="*/ 691 h 796"/>
                  <a:gd name="T52" fmla="*/ 1250 w 1250"/>
                  <a:gd name="T53" fmla="*/ 664 h 796"/>
                  <a:gd name="T54" fmla="*/ 1250 w 1250"/>
                  <a:gd name="T55" fmla="*/ 135 h 796"/>
                  <a:gd name="T56" fmla="*/ 1248 w 1250"/>
                  <a:gd name="T57" fmla="*/ 108 h 796"/>
                  <a:gd name="T58" fmla="*/ 1241 w 1250"/>
                  <a:gd name="T59" fmla="*/ 83 h 796"/>
                  <a:gd name="T60" fmla="*/ 1227 w 1250"/>
                  <a:gd name="T61" fmla="*/ 60 h 796"/>
                  <a:gd name="T62" fmla="*/ 1212 w 1250"/>
                  <a:gd name="T63" fmla="*/ 39 h 796"/>
                  <a:gd name="T64" fmla="*/ 1193 w 1250"/>
                  <a:gd name="T65" fmla="*/ 23 h 796"/>
                  <a:gd name="T66" fmla="*/ 1170 w 1250"/>
                  <a:gd name="T67" fmla="*/ 10 h 796"/>
                  <a:gd name="T68" fmla="*/ 1145 w 1250"/>
                  <a:gd name="T69" fmla="*/ 2 h 796"/>
                  <a:gd name="T70" fmla="*/ 1118 w 1250"/>
                  <a:gd name="T71" fmla="*/ 0 h 796"/>
                  <a:gd name="T72" fmla="*/ 133 w 1250"/>
                  <a:gd name="T7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0" h="796">
                    <a:moveTo>
                      <a:pt x="133" y="0"/>
                    </a:moveTo>
                    <a:lnTo>
                      <a:pt x="106" y="2"/>
                    </a:lnTo>
                    <a:lnTo>
                      <a:pt x="81" y="10"/>
                    </a:lnTo>
                    <a:lnTo>
                      <a:pt x="60" y="23"/>
                    </a:lnTo>
                    <a:lnTo>
                      <a:pt x="39" y="39"/>
                    </a:lnTo>
                    <a:lnTo>
                      <a:pt x="23" y="60"/>
                    </a:lnTo>
                    <a:lnTo>
                      <a:pt x="10" y="83"/>
                    </a:lnTo>
                    <a:lnTo>
                      <a:pt x="2" y="108"/>
                    </a:lnTo>
                    <a:lnTo>
                      <a:pt x="0" y="135"/>
                    </a:lnTo>
                    <a:lnTo>
                      <a:pt x="0" y="664"/>
                    </a:lnTo>
                    <a:lnTo>
                      <a:pt x="2" y="691"/>
                    </a:lnTo>
                    <a:lnTo>
                      <a:pt x="10" y="716"/>
                    </a:lnTo>
                    <a:lnTo>
                      <a:pt x="23" y="739"/>
                    </a:lnTo>
                    <a:lnTo>
                      <a:pt x="39" y="758"/>
                    </a:lnTo>
                    <a:lnTo>
                      <a:pt x="60" y="773"/>
                    </a:lnTo>
                    <a:lnTo>
                      <a:pt x="81" y="787"/>
                    </a:lnTo>
                    <a:lnTo>
                      <a:pt x="106" y="795"/>
                    </a:lnTo>
                    <a:lnTo>
                      <a:pt x="133" y="796"/>
                    </a:lnTo>
                    <a:lnTo>
                      <a:pt x="1118" y="796"/>
                    </a:lnTo>
                    <a:lnTo>
                      <a:pt x="1145" y="795"/>
                    </a:lnTo>
                    <a:lnTo>
                      <a:pt x="1170" y="787"/>
                    </a:lnTo>
                    <a:lnTo>
                      <a:pt x="1193" y="773"/>
                    </a:lnTo>
                    <a:lnTo>
                      <a:pt x="1212" y="758"/>
                    </a:lnTo>
                    <a:lnTo>
                      <a:pt x="1227" y="739"/>
                    </a:lnTo>
                    <a:lnTo>
                      <a:pt x="1241" y="716"/>
                    </a:lnTo>
                    <a:lnTo>
                      <a:pt x="1248" y="691"/>
                    </a:lnTo>
                    <a:lnTo>
                      <a:pt x="1250" y="664"/>
                    </a:lnTo>
                    <a:lnTo>
                      <a:pt x="1250" y="135"/>
                    </a:lnTo>
                    <a:lnTo>
                      <a:pt x="1248" y="108"/>
                    </a:lnTo>
                    <a:lnTo>
                      <a:pt x="1241" y="83"/>
                    </a:lnTo>
                    <a:lnTo>
                      <a:pt x="1227" y="60"/>
                    </a:lnTo>
                    <a:lnTo>
                      <a:pt x="1212" y="39"/>
                    </a:lnTo>
                    <a:lnTo>
                      <a:pt x="1193" y="23"/>
                    </a:lnTo>
                    <a:lnTo>
                      <a:pt x="1170" y="10"/>
                    </a:lnTo>
                    <a:lnTo>
                      <a:pt x="1145" y="2"/>
                    </a:lnTo>
                    <a:lnTo>
                      <a:pt x="1118" y="0"/>
                    </a:lnTo>
                    <a:lnTo>
                      <a:pt x="133" y="0"/>
                    </a:lnTo>
                    <a:close/>
                  </a:path>
                </a:pathLst>
              </a:custGeom>
              <a:solidFill>
                <a:srgbClr val="B2B2B2"/>
              </a:solidFill>
              <a:ln w="6350">
                <a:solidFill>
                  <a:srgbClr val="FFCC00"/>
                </a:solidFill>
                <a:prstDash val="solid"/>
                <a:round/>
                <a:headEnd/>
                <a:tailEnd/>
              </a:ln>
            </p:spPr>
            <p:txBody>
              <a:bodyPr/>
              <a:lstStyle/>
              <a:p>
                <a:endParaRPr lang="en-US"/>
              </a:p>
            </p:txBody>
          </p:sp>
          <p:sp>
            <p:nvSpPr>
              <p:cNvPr id="437301" name="Freeform 53"/>
              <p:cNvSpPr>
                <a:spLocks noChangeAspect="1"/>
              </p:cNvSpPr>
              <p:nvPr/>
            </p:nvSpPr>
            <p:spPr bwMode="auto">
              <a:xfrm>
                <a:off x="4207" y="2740"/>
                <a:ext cx="174" cy="85"/>
              </a:xfrm>
              <a:custGeom>
                <a:avLst/>
                <a:gdLst>
                  <a:gd name="T0" fmla="*/ 31 w 365"/>
                  <a:gd name="T1" fmla="*/ 0 h 186"/>
                  <a:gd name="T2" fmla="*/ 20 w 365"/>
                  <a:gd name="T3" fmla="*/ 2 h 186"/>
                  <a:gd name="T4" fmla="*/ 10 w 365"/>
                  <a:gd name="T5" fmla="*/ 10 h 186"/>
                  <a:gd name="T6" fmla="*/ 2 w 365"/>
                  <a:gd name="T7" fmla="*/ 20 h 186"/>
                  <a:gd name="T8" fmla="*/ 0 w 365"/>
                  <a:gd name="T9" fmla="*/ 31 h 186"/>
                  <a:gd name="T10" fmla="*/ 0 w 365"/>
                  <a:gd name="T11" fmla="*/ 156 h 186"/>
                  <a:gd name="T12" fmla="*/ 2 w 365"/>
                  <a:gd name="T13" fmla="*/ 167 h 186"/>
                  <a:gd name="T14" fmla="*/ 10 w 365"/>
                  <a:gd name="T15" fmla="*/ 177 h 186"/>
                  <a:gd name="T16" fmla="*/ 20 w 365"/>
                  <a:gd name="T17" fmla="*/ 185 h 186"/>
                  <a:gd name="T18" fmla="*/ 31 w 365"/>
                  <a:gd name="T19" fmla="*/ 186 h 186"/>
                  <a:gd name="T20" fmla="*/ 333 w 365"/>
                  <a:gd name="T21" fmla="*/ 186 h 186"/>
                  <a:gd name="T22" fmla="*/ 344 w 365"/>
                  <a:gd name="T23" fmla="*/ 185 h 186"/>
                  <a:gd name="T24" fmla="*/ 356 w 365"/>
                  <a:gd name="T25" fmla="*/ 177 h 186"/>
                  <a:gd name="T26" fmla="*/ 363 w 365"/>
                  <a:gd name="T27" fmla="*/ 167 h 186"/>
                  <a:gd name="T28" fmla="*/ 365 w 365"/>
                  <a:gd name="T29" fmla="*/ 156 h 186"/>
                  <a:gd name="T30" fmla="*/ 365 w 365"/>
                  <a:gd name="T31" fmla="*/ 31 h 186"/>
                  <a:gd name="T32" fmla="*/ 363 w 365"/>
                  <a:gd name="T33" fmla="*/ 20 h 186"/>
                  <a:gd name="T34" fmla="*/ 356 w 365"/>
                  <a:gd name="T35" fmla="*/ 10 h 186"/>
                  <a:gd name="T36" fmla="*/ 344 w 365"/>
                  <a:gd name="T37" fmla="*/ 2 h 186"/>
                  <a:gd name="T38" fmla="*/ 333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20" y="2"/>
                    </a:lnTo>
                    <a:lnTo>
                      <a:pt x="10" y="10"/>
                    </a:lnTo>
                    <a:lnTo>
                      <a:pt x="2" y="20"/>
                    </a:lnTo>
                    <a:lnTo>
                      <a:pt x="0" y="31"/>
                    </a:lnTo>
                    <a:lnTo>
                      <a:pt x="0" y="156"/>
                    </a:lnTo>
                    <a:lnTo>
                      <a:pt x="2" y="167"/>
                    </a:lnTo>
                    <a:lnTo>
                      <a:pt x="10" y="177"/>
                    </a:lnTo>
                    <a:lnTo>
                      <a:pt x="20" y="185"/>
                    </a:lnTo>
                    <a:lnTo>
                      <a:pt x="31" y="186"/>
                    </a:lnTo>
                    <a:lnTo>
                      <a:pt x="333" y="186"/>
                    </a:lnTo>
                    <a:lnTo>
                      <a:pt x="344" y="185"/>
                    </a:lnTo>
                    <a:lnTo>
                      <a:pt x="356" y="177"/>
                    </a:lnTo>
                    <a:lnTo>
                      <a:pt x="363" y="167"/>
                    </a:lnTo>
                    <a:lnTo>
                      <a:pt x="365" y="156"/>
                    </a:lnTo>
                    <a:lnTo>
                      <a:pt x="365" y="31"/>
                    </a:lnTo>
                    <a:lnTo>
                      <a:pt x="363" y="20"/>
                    </a:lnTo>
                    <a:lnTo>
                      <a:pt x="356" y="10"/>
                    </a:lnTo>
                    <a:lnTo>
                      <a:pt x="344" y="2"/>
                    </a:lnTo>
                    <a:lnTo>
                      <a:pt x="333"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302" name="Rectangle 54"/>
              <p:cNvSpPr>
                <a:spLocks noChangeAspect="1" noChangeArrowheads="1"/>
              </p:cNvSpPr>
              <p:nvPr/>
            </p:nvSpPr>
            <p:spPr bwMode="auto">
              <a:xfrm>
                <a:off x="4238" y="2747"/>
                <a:ext cx="148"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CPU</a:t>
                </a:r>
              </a:p>
            </p:txBody>
          </p:sp>
          <p:sp>
            <p:nvSpPr>
              <p:cNvPr id="437303" name="Freeform 55"/>
              <p:cNvSpPr>
                <a:spLocks noChangeAspect="1"/>
              </p:cNvSpPr>
              <p:nvPr/>
            </p:nvSpPr>
            <p:spPr bwMode="auto">
              <a:xfrm>
                <a:off x="4207" y="2844"/>
                <a:ext cx="174" cy="85"/>
              </a:xfrm>
              <a:custGeom>
                <a:avLst/>
                <a:gdLst>
                  <a:gd name="T0" fmla="*/ 31 w 365"/>
                  <a:gd name="T1" fmla="*/ 0 h 186"/>
                  <a:gd name="T2" fmla="*/ 20 w 365"/>
                  <a:gd name="T3" fmla="*/ 2 h 186"/>
                  <a:gd name="T4" fmla="*/ 10 w 365"/>
                  <a:gd name="T5" fmla="*/ 9 h 186"/>
                  <a:gd name="T6" fmla="*/ 2 w 365"/>
                  <a:gd name="T7" fmla="*/ 19 h 186"/>
                  <a:gd name="T8" fmla="*/ 0 w 365"/>
                  <a:gd name="T9" fmla="*/ 30 h 186"/>
                  <a:gd name="T10" fmla="*/ 0 w 365"/>
                  <a:gd name="T11" fmla="*/ 153 h 186"/>
                  <a:gd name="T12" fmla="*/ 2 w 365"/>
                  <a:gd name="T13" fmla="*/ 165 h 186"/>
                  <a:gd name="T14" fmla="*/ 10 w 365"/>
                  <a:gd name="T15" fmla="*/ 176 h 186"/>
                  <a:gd name="T16" fmla="*/ 20 w 365"/>
                  <a:gd name="T17" fmla="*/ 184 h 186"/>
                  <a:gd name="T18" fmla="*/ 31 w 365"/>
                  <a:gd name="T19" fmla="*/ 186 h 186"/>
                  <a:gd name="T20" fmla="*/ 333 w 365"/>
                  <a:gd name="T21" fmla="*/ 186 h 186"/>
                  <a:gd name="T22" fmla="*/ 344 w 365"/>
                  <a:gd name="T23" fmla="*/ 184 h 186"/>
                  <a:gd name="T24" fmla="*/ 356 w 365"/>
                  <a:gd name="T25" fmla="*/ 176 h 186"/>
                  <a:gd name="T26" fmla="*/ 363 w 365"/>
                  <a:gd name="T27" fmla="*/ 165 h 186"/>
                  <a:gd name="T28" fmla="*/ 365 w 365"/>
                  <a:gd name="T29" fmla="*/ 153 h 186"/>
                  <a:gd name="T30" fmla="*/ 365 w 365"/>
                  <a:gd name="T31" fmla="*/ 30 h 186"/>
                  <a:gd name="T32" fmla="*/ 363 w 365"/>
                  <a:gd name="T33" fmla="*/ 19 h 186"/>
                  <a:gd name="T34" fmla="*/ 356 w 365"/>
                  <a:gd name="T35" fmla="*/ 9 h 186"/>
                  <a:gd name="T36" fmla="*/ 344 w 365"/>
                  <a:gd name="T37" fmla="*/ 2 h 186"/>
                  <a:gd name="T38" fmla="*/ 333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20" y="2"/>
                    </a:lnTo>
                    <a:lnTo>
                      <a:pt x="10" y="9"/>
                    </a:lnTo>
                    <a:lnTo>
                      <a:pt x="2" y="19"/>
                    </a:lnTo>
                    <a:lnTo>
                      <a:pt x="0" y="30"/>
                    </a:lnTo>
                    <a:lnTo>
                      <a:pt x="0" y="153"/>
                    </a:lnTo>
                    <a:lnTo>
                      <a:pt x="2" y="165"/>
                    </a:lnTo>
                    <a:lnTo>
                      <a:pt x="10" y="176"/>
                    </a:lnTo>
                    <a:lnTo>
                      <a:pt x="20" y="184"/>
                    </a:lnTo>
                    <a:lnTo>
                      <a:pt x="31" y="186"/>
                    </a:lnTo>
                    <a:lnTo>
                      <a:pt x="333" y="186"/>
                    </a:lnTo>
                    <a:lnTo>
                      <a:pt x="344" y="184"/>
                    </a:lnTo>
                    <a:lnTo>
                      <a:pt x="356" y="176"/>
                    </a:lnTo>
                    <a:lnTo>
                      <a:pt x="363" y="165"/>
                    </a:lnTo>
                    <a:lnTo>
                      <a:pt x="365" y="153"/>
                    </a:lnTo>
                    <a:lnTo>
                      <a:pt x="365" y="30"/>
                    </a:lnTo>
                    <a:lnTo>
                      <a:pt x="363" y="19"/>
                    </a:lnTo>
                    <a:lnTo>
                      <a:pt x="356" y="9"/>
                    </a:lnTo>
                    <a:lnTo>
                      <a:pt x="344" y="2"/>
                    </a:lnTo>
                    <a:lnTo>
                      <a:pt x="333"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304" name="Rectangle 56"/>
              <p:cNvSpPr>
                <a:spLocks noChangeAspect="1" noChangeArrowheads="1"/>
              </p:cNvSpPr>
              <p:nvPr/>
            </p:nvSpPr>
            <p:spPr bwMode="auto">
              <a:xfrm>
                <a:off x="4238" y="2853"/>
                <a:ext cx="148"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CPU</a:t>
                </a:r>
              </a:p>
            </p:txBody>
          </p:sp>
          <p:sp>
            <p:nvSpPr>
              <p:cNvPr id="437305" name="Freeform 57"/>
              <p:cNvSpPr>
                <a:spLocks noChangeAspect="1"/>
              </p:cNvSpPr>
              <p:nvPr/>
            </p:nvSpPr>
            <p:spPr bwMode="auto">
              <a:xfrm>
                <a:off x="4207" y="2636"/>
                <a:ext cx="174" cy="85"/>
              </a:xfrm>
              <a:custGeom>
                <a:avLst/>
                <a:gdLst>
                  <a:gd name="T0" fmla="*/ 31 w 365"/>
                  <a:gd name="T1" fmla="*/ 0 h 186"/>
                  <a:gd name="T2" fmla="*/ 20 w 365"/>
                  <a:gd name="T3" fmla="*/ 2 h 186"/>
                  <a:gd name="T4" fmla="*/ 10 w 365"/>
                  <a:gd name="T5" fmla="*/ 10 h 186"/>
                  <a:gd name="T6" fmla="*/ 2 w 365"/>
                  <a:gd name="T7" fmla="*/ 21 h 186"/>
                  <a:gd name="T8" fmla="*/ 0 w 365"/>
                  <a:gd name="T9" fmla="*/ 33 h 186"/>
                  <a:gd name="T10" fmla="*/ 0 w 365"/>
                  <a:gd name="T11" fmla="*/ 155 h 186"/>
                  <a:gd name="T12" fmla="*/ 2 w 365"/>
                  <a:gd name="T13" fmla="*/ 167 h 186"/>
                  <a:gd name="T14" fmla="*/ 10 w 365"/>
                  <a:gd name="T15" fmla="*/ 177 h 186"/>
                  <a:gd name="T16" fmla="*/ 20 w 365"/>
                  <a:gd name="T17" fmla="*/ 184 h 186"/>
                  <a:gd name="T18" fmla="*/ 31 w 365"/>
                  <a:gd name="T19" fmla="*/ 186 h 186"/>
                  <a:gd name="T20" fmla="*/ 333 w 365"/>
                  <a:gd name="T21" fmla="*/ 186 h 186"/>
                  <a:gd name="T22" fmla="*/ 344 w 365"/>
                  <a:gd name="T23" fmla="*/ 184 h 186"/>
                  <a:gd name="T24" fmla="*/ 356 w 365"/>
                  <a:gd name="T25" fmla="*/ 177 h 186"/>
                  <a:gd name="T26" fmla="*/ 363 w 365"/>
                  <a:gd name="T27" fmla="*/ 167 h 186"/>
                  <a:gd name="T28" fmla="*/ 365 w 365"/>
                  <a:gd name="T29" fmla="*/ 155 h 186"/>
                  <a:gd name="T30" fmla="*/ 365 w 365"/>
                  <a:gd name="T31" fmla="*/ 33 h 186"/>
                  <a:gd name="T32" fmla="*/ 363 w 365"/>
                  <a:gd name="T33" fmla="*/ 21 h 186"/>
                  <a:gd name="T34" fmla="*/ 356 w 365"/>
                  <a:gd name="T35" fmla="*/ 10 h 186"/>
                  <a:gd name="T36" fmla="*/ 344 w 365"/>
                  <a:gd name="T37" fmla="*/ 2 h 186"/>
                  <a:gd name="T38" fmla="*/ 333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20" y="2"/>
                    </a:lnTo>
                    <a:lnTo>
                      <a:pt x="10" y="10"/>
                    </a:lnTo>
                    <a:lnTo>
                      <a:pt x="2" y="21"/>
                    </a:lnTo>
                    <a:lnTo>
                      <a:pt x="0" y="33"/>
                    </a:lnTo>
                    <a:lnTo>
                      <a:pt x="0" y="155"/>
                    </a:lnTo>
                    <a:lnTo>
                      <a:pt x="2" y="167"/>
                    </a:lnTo>
                    <a:lnTo>
                      <a:pt x="10" y="177"/>
                    </a:lnTo>
                    <a:lnTo>
                      <a:pt x="20" y="184"/>
                    </a:lnTo>
                    <a:lnTo>
                      <a:pt x="31" y="186"/>
                    </a:lnTo>
                    <a:lnTo>
                      <a:pt x="333" y="186"/>
                    </a:lnTo>
                    <a:lnTo>
                      <a:pt x="344" y="184"/>
                    </a:lnTo>
                    <a:lnTo>
                      <a:pt x="356" y="177"/>
                    </a:lnTo>
                    <a:lnTo>
                      <a:pt x="363" y="167"/>
                    </a:lnTo>
                    <a:lnTo>
                      <a:pt x="365" y="155"/>
                    </a:lnTo>
                    <a:lnTo>
                      <a:pt x="365" y="33"/>
                    </a:lnTo>
                    <a:lnTo>
                      <a:pt x="363" y="21"/>
                    </a:lnTo>
                    <a:lnTo>
                      <a:pt x="356" y="10"/>
                    </a:lnTo>
                    <a:lnTo>
                      <a:pt x="344" y="2"/>
                    </a:lnTo>
                    <a:lnTo>
                      <a:pt x="333"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306" name="Rectangle 58"/>
              <p:cNvSpPr>
                <a:spLocks noChangeAspect="1" noChangeArrowheads="1"/>
              </p:cNvSpPr>
              <p:nvPr/>
            </p:nvSpPr>
            <p:spPr bwMode="auto">
              <a:xfrm>
                <a:off x="4226" y="2642"/>
                <a:ext cx="17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800"/>
                  <a:t>CPU</a:t>
                </a:r>
              </a:p>
            </p:txBody>
          </p:sp>
          <p:sp>
            <p:nvSpPr>
              <p:cNvPr id="437307" name="Freeform 59"/>
              <p:cNvSpPr>
                <a:spLocks noChangeAspect="1"/>
              </p:cNvSpPr>
              <p:nvPr/>
            </p:nvSpPr>
            <p:spPr bwMode="auto">
              <a:xfrm>
                <a:off x="4402" y="2697"/>
                <a:ext cx="304" cy="170"/>
              </a:xfrm>
              <a:custGeom>
                <a:avLst/>
                <a:gdLst>
                  <a:gd name="T0" fmla="*/ 63 w 637"/>
                  <a:gd name="T1" fmla="*/ 0 h 372"/>
                  <a:gd name="T2" fmla="*/ 49 w 637"/>
                  <a:gd name="T3" fmla="*/ 2 h 372"/>
                  <a:gd name="T4" fmla="*/ 38 w 637"/>
                  <a:gd name="T5" fmla="*/ 6 h 372"/>
                  <a:gd name="T6" fmla="*/ 28 w 637"/>
                  <a:gd name="T7" fmla="*/ 10 h 372"/>
                  <a:gd name="T8" fmla="*/ 19 w 637"/>
                  <a:gd name="T9" fmla="*/ 18 h 372"/>
                  <a:gd name="T10" fmla="*/ 11 w 637"/>
                  <a:gd name="T11" fmla="*/ 27 h 372"/>
                  <a:gd name="T12" fmla="*/ 5 w 637"/>
                  <a:gd name="T13" fmla="*/ 37 h 372"/>
                  <a:gd name="T14" fmla="*/ 1 w 637"/>
                  <a:gd name="T15" fmla="*/ 48 h 372"/>
                  <a:gd name="T16" fmla="*/ 0 w 637"/>
                  <a:gd name="T17" fmla="*/ 62 h 372"/>
                  <a:gd name="T18" fmla="*/ 0 w 637"/>
                  <a:gd name="T19" fmla="*/ 309 h 372"/>
                  <a:gd name="T20" fmla="*/ 1 w 637"/>
                  <a:gd name="T21" fmla="*/ 323 h 372"/>
                  <a:gd name="T22" fmla="*/ 5 w 637"/>
                  <a:gd name="T23" fmla="*/ 334 h 372"/>
                  <a:gd name="T24" fmla="*/ 11 w 637"/>
                  <a:gd name="T25" fmla="*/ 344 h 372"/>
                  <a:gd name="T26" fmla="*/ 19 w 637"/>
                  <a:gd name="T27" fmla="*/ 353 h 372"/>
                  <a:gd name="T28" fmla="*/ 28 w 637"/>
                  <a:gd name="T29" fmla="*/ 361 h 372"/>
                  <a:gd name="T30" fmla="*/ 38 w 637"/>
                  <a:gd name="T31" fmla="*/ 367 h 372"/>
                  <a:gd name="T32" fmla="*/ 49 w 637"/>
                  <a:gd name="T33" fmla="*/ 371 h 372"/>
                  <a:gd name="T34" fmla="*/ 63 w 637"/>
                  <a:gd name="T35" fmla="*/ 372 h 372"/>
                  <a:gd name="T36" fmla="*/ 576 w 637"/>
                  <a:gd name="T37" fmla="*/ 372 h 372"/>
                  <a:gd name="T38" fmla="*/ 589 w 637"/>
                  <a:gd name="T39" fmla="*/ 371 h 372"/>
                  <a:gd name="T40" fmla="*/ 601 w 637"/>
                  <a:gd name="T41" fmla="*/ 367 h 372"/>
                  <a:gd name="T42" fmla="*/ 610 w 637"/>
                  <a:gd name="T43" fmla="*/ 361 h 372"/>
                  <a:gd name="T44" fmla="*/ 620 w 637"/>
                  <a:gd name="T45" fmla="*/ 353 h 372"/>
                  <a:gd name="T46" fmla="*/ 628 w 637"/>
                  <a:gd name="T47" fmla="*/ 344 h 372"/>
                  <a:gd name="T48" fmla="*/ 633 w 637"/>
                  <a:gd name="T49" fmla="*/ 334 h 372"/>
                  <a:gd name="T50" fmla="*/ 635 w 637"/>
                  <a:gd name="T51" fmla="*/ 323 h 372"/>
                  <a:gd name="T52" fmla="*/ 637 w 637"/>
                  <a:gd name="T53" fmla="*/ 309 h 372"/>
                  <a:gd name="T54" fmla="*/ 637 w 637"/>
                  <a:gd name="T55" fmla="*/ 62 h 372"/>
                  <a:gd name="T56" fmla="*/ 635 w 637"/>
                  <a:gd name="T57" fmla="*/ 48 h 372"/>
                  <a:gd name="T58" fmla="*/ 633 w 637"/>
                  <a:gd name="T59" fmla="*/ 37 h 372"/>
                  <a:gd name="T60" fmla="*/ 628 w 637"/>
                  <a:gd name="T61" fmla="*/ 27 h 372"/>
                  <a:gd name="T62" fmla="*/ 620 w 637"/>
                  <a:gd name="T63" fmla="*/ 18 h 372"/>
                  <a:gd name="T64" fmla="*/ 610 w 637"/>
                  <a:gd name="T65" fmla="*/ 10 h 372"/>
                  <a:gd name="T66" fmla="*/ 601 w 637"/>
                  <a:gd name="T67" fmla="*/ 6 h 372"/>
                  <a:gd name="T68" fmla="*/ 589 w 637"/>
                  <a:gd name="T69" fmla="*/ 2 h 372"/>
                  <a:gd name="T70" fmla="*/ 576 w 637"/>
                  <a:gd name="T71" fmla="*/ 0 h 372"/>
                  <a:gd name="T72" fmla="*/ 63 w 637"/>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7" h="372">
                    <a:moveTo>
                      <a:pt x="63" y="0"/>
                    </a:moveTo>
                    <a:lnTo>
                      <a:pt x="49" y="2"/>
                    </a:lnTo>
                    <a:lnTo>
                      <a:pt x="38" y="6"/>
                    </a:lnTo>
                    <a:lnTo>
                      <a:pt x="28" y="10"/>
                    </a:lnTo>
                    <a:lnTo>
                      <a:pt x="19" y="18"/>
                    </a:lnTo>
                    <a:lnTo>
                      <a:pt x="11" y="27"/>
                    </a:lnTo>
                    <a:lnTo>
                      <a:pt x="5" y="37"/>
                    </a:lnTo>
                    <a:lnTo>
                      <a:pt x="1" y="48"/>
                    </a:lnTo>
                    <a:lnTo>
                      <a:pt x="0" y="62"/>
                    </a:lnTo>
                    <a:lnTo>
                      <a:pt x="0" y="309"/>
                    </a:lnTo>
                    <a:lnTo>
                      <a:pt x="1" y="323"/>
                    </a:lnTo>
                    <a:lnTo>
                      <a:pt x="5" y="334"/>
                    </a:lnTo>
                    <a:lnTo>
                      <a:pt x="11" y="344"/>
                    </a:lnTo>
                    <a:lnTo>
                      <a:pt x="19" y="353"/>
                    </a:lnTo>
                    <a:lnTo>
                      <a:pt x="28" y="361"/>
                    </a:lnTo>
                    <a:lnTo>
                      <a:pt x="38" y="367"/>
                    </a:lnTo>
                    <a:lnTo>
                      <a:pt x="49" y="371"/>
                    </a:lnTo>
                    <a:lnTo>
                      <a:pt x="63" y="372"/>
                    </a:lnTo>
                    <a:lnTo>
                      <a:pt x="576" y="372"/>
                    </a:lnTo>
                    <a:lnTo>
                      <a:pt x="589" y="371"/>
                    </a:lnTo>
                    <a:lnTo>
                      <a:pt x="601" y="367"/>
                    </a:lnTo>
                    <a:lnTo>
                      <a:pt x="610" y="361"/>
                    </a:lnTo>
                    <a:lnTo>
                      <a:pt x="620" y="353"/>
                    </a:lnTo>
                    <a:lnTo>
                      <a:pt x="628" y="344"/>
                    </a:lnTo>
                    <a:lnTo>
                      <a:pt x="633" y="334"/>
                    </a:lnTo>
                    <a:lnTo>
                      <a:pt x="635" y="323"/>
                    </a:lnTo>
                    <a:lnTo>
                      <a:pt x="637" y="309"/>
                    </a:lnTo>
                    <a:lnTo>
                      <a:pt x="637" y="62"/>
                    </a:lnTo>
                    <a:lnTo>
                      <a:pt x="635" y="48"/>
                    </a:lnTo>
                    <a:lnTo>
                      <a:pt x="633" y="37"/>
                    </a:lnTo>
                    <a:lnTo>
                      <a:pt x="628" y="27"/>
                    </a:lnTo>
                    <a:lnTo>
                      <a:pt x="620" y="18"/>
                    </a:lnTo>
                    <a:lnTo>
                      <a:pt x="610" y="10"/>
                    </a:lnTo>
                    <a:lnTo>
                      <a:pt x="601" y="6"/>
                    </a:lnTo>
                    <a:lnTo>
                      <a:pt x="589" y="2"/>
                    </a:lnTo>
                    <a:lnTo>
                      <a:pt x="576" y="0"/>
                    </a:lnTo>
                    <a:lnTo>
                      <a:pt x="63" y="0"/>
                    </a:lnTo>
                    <a:close/>
                  </a:path>
                </a:pathLst>
              </a:custGeom>
              <a:solidFill>
                <a:srgbClr val="0099CC"/>
              </a:solidFill>
              <a:ln w="6350">
                <a:solidFill>
                  <a:srgbClr val="000000"/>
                </a:solidFill>
                <a:prstDash val="solid"/>
                <a:round/>
                <a:headEnd/>
                <a:tailEnd/>
              </a:ln>
            </p:spPr>
            <p:txBody>
              <a:bodyPr/>
              <a:lstStyle/>
              <a:p>
                <a:endParaRPr lang="en-US"/>
              </a:p>
            </p:txBody>
          </p:sp>
          <p:sp>
            <p:nvSpPr>
              <p:cNvPr id="437308" name="Rectangle 60"/>
              <p:cNvSpPr>
                <a:spLocks noChangeAspect="1" noChangeArrowheads="1"/>
              </p:cNvSpPr>
              <p:nvPr/>
            </p:nvSpPr>
            <p:spPr bwMode="auto">
              <a:xfrm>
                <a:off x="4491" y="2704"/>
                <a:ext cx="168"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Local</a:t>
                </a:r>
              </a:p>
            </p:txBody>
          </p:sp>
          <p:sp>
            <p:nvSpPr>
              <p:cNvPr id="437309" name="Rectangle 61"/>
              <p:cNvSpPr>
                <a:spLocks noChangeAspect="1" noChangeArrowheads="1"/>
              </p:cNvSpPr>
              <p:nvPr/>
            </p:nvSpPr>
            <p:spPr bwMode="auto">
              <a:xfrm>
                <a:off x="4444" y="2774"/>
                <a:ext cx="256"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Memory</a:t>
                </a:r>
              </a:p>
            </p:txBody>
          </p:sp>
          <p:sp>
            <p:nvSpPr>
              <p:cNvPr id="437310" name="Rectangle 62"/>
              <p:cNvSpPr>
                <a:spLocks noChangeAspect="1" noChangeArrowheads="1"/>
              </p:cNvSpPr>
              <p:nvPr/>
            </p:nvSpPr>
            <p:spPr bwMode="auto">
              <a:xfrm>
                <a:off x="4337" y="2511"/>
                <a:ext cx="55"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7311" name="Rectangle 63"/>
              <p:cNvSpPr>
                <a:spLocks noChangeAspect="1" noChangeArrowheads="1"/>
              </p:cNvSpPr>
              <p:nvPr/>
            </p:nvSpPr>
            <p:spPr bwMode="auto">
              <a:xfrm>
                <a:off x="4353" y="2513"/>
                <a:ext cx="5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900"/>
                  <a:t>L</a:t>
                </a:r>
              </a:p>
            </p:txBody>
          </p:sp>
          <p:sp>
            <p:nvSpPr>
              <p:cNvPr id="437312" name="Line 64"/>
              <p:cNvSpPr>
                <a:spLocks noChangeAspect="1" noChangeShapeType="1"/>
              </p:cNvSpPr>
              <p:nvPr/>
            </p:nvSpPr>
            <p:spPr bwMode="auto">
              <a:xfrm>
                <a:off x="4423" y="2497"/>
                <a:ext cx="1" cy="104"/>
              </a:xfrm>
              <a:prstGeom prst="line">
                <a:avLst/>
              </a:prstGeom>
              <a:noFill/>
              <a:ln w="23813">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313" name="Line 65"/>
              <p:cNvSpPr>
                <a:spLocks noChangeAspect="1" noChangeShapeType="1"/>
              </p:cNvSpPr>
              <p:nvPr/>
            </p:nvSpPr>
            <p:spPr bwMode="auto">
              <a:xfrm flipV="1">
                <a:off x="4402" y="2532"/>
                <a:ext cx="43" cy="36"/>
              </a:xfrm>
              <a:prstGeom prst="line">
                <a:avLst/>
              </a:prstGeom>
              <a:noFill/>
              <a:ln w="190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7314" name="Group 66"/>
            <p:cNvGrpSpPr>
              <a:grpSpLocks noChangeAspect="1"/>
            </p:cNvGrpSpPr>
            <p:nvPr/>
          </p:nvGrpSpPr>
          <p:grpSpPr bwMode="auto">
            <a:xfrm>
              <a:off x="6798" y="4753"/>
              <a:ext cx="929" cy="531"/>
              <a:chOff x="4800" y="2497"/>
              <a:chExt cx="816" cy="467"/>
            </a:xfrm>
          </p:grpSpPr>
          <p:grpSp>
            <p:nvGrpSpPr>
              <p:cNvPr id="437315" name="Group 67"/>
              <p:cNvGrpSpPr>
                <a:grpSpLocks noChangeAspect="1"/>
              </p:cNvGrpSpPr>
              <p:nvPr/>
            </p:nvGrpSpPr>
            <p:grpSpPr bwMode="auto">
              <a:xfrm>
                <a:off x="4800" y="2809"/>
                <a:ext cx="170" cy="22"/>
                <a:chOff x="3326" y="1727"/>
                <a:chExt cx="356" cy="48"/>
              </a:xfrm>
            </p:grpSpPr>
            <p:sp>
              <p:nvSpPr>
                <p:cNvPr id="437316" name="Oval 68"/>
                <p:cNvSpPr>
                  <a:spLocks noChangeAspect="1" noChangeArrowheads="1"/>
                </p:cNvSpPr>
                <p:nvPr/>
              </p:nvSpPr>
              <p:spPr bwMode="auto">
                <a:xfrm>
                  <a:off x="3326" y="1727"/>
                  <a:ext cx="48" cy="48"/>
                </a:xfrm>
                <a:prstGeom prst="ellipse">
                  <a:avLst/>
                </a:prstGeom>
                <a:solidFill>
                  <a:srgbClr val="FFCC00"/>
                </a:solidFill>
                <a:ln w="23813">
                  <a:solidFill>
                    <a:srgbClr val="FFCC00"/>
                  </a:solidFill>
                  <a:round/>
                  <a:headEnd/>
                  <a:tailEnd/>
                </a:ln>
              </p:spPr>
              <p:txBody>
                <a:bodyPr/>
                <a:lstStyle/>
                <a:p>
                  <a:endParaRPr lang="en-US"/>
                </a:p>
              </p:txBody>
            </p:sp>
            <p:sp>
              <p:nvSpPr>
                <p:cNvPr id="437317" name="Oval 69"/>
                <p:cNvSpPr>
                  <a:spLocks noChangeAspect="1" noChangeArrowheads="1"/>
                </p:cNvSpPr>
                <p:nvPr/>
              </p:nvSpPr>
              <p:spPr bwMode="auto">
                <a:xfrm>
                  <a:off x="3480" y="1727"/>
                  <a:ext cx="48" cy="48"/>
                </a:xfrm>
                <a:prstGeom prst="ellipse">
                  <a:avLst/>
                </a:prstGeom>
                <a:solidFill>
                  <a:srgbClr val="FFCC00"/>
                </a:solidFill>
                <a:ln w="23813">
                  <a:solidFill>
                    <a:srgbClr val="FFCC00"/>
                  </a:solidFill>
                  <a:round/>
                  <a:headEnd/>
                  <a:tailEnd/>
                </a:ln>
              </p:spPr>
              <p:txBody>
                <a:bodyPr/>
                <a:lstStyle/>
                <a:p>
                  <a:endParaRPr lang="en-US"/>
                </a:p>
              </p:txBody>
            </p:sp>
            <p:sp>
              <p:nvSpPr>
                <p:cNvPr id="437318" name="Oval 70"/>
                <p:cNvSpPr>
                  <a:spLocks noChangeAspect="1" noChangeArrowheads="1"/>
                </p:cNvSpPr>
                <p:nvPr/>
              </p:nvSpPr>
              <p:spPr bwMode="auto">
                <a:xfrm>
                  <a:off x="3634" y="1727"/>
                  <a:ext cx="48" cy="48"/>
                </a:xfrm>
                <a:prstGeom prst="ellipse">
                  <a:avLst/>
                </a:prstGeom>
                <a:solidFill>
                  <a:srgbClr val="FFCC00"/>
                </a:solidFill>
                <a:ln w="23813">
                  <a:solidFill>
                    <a:srgbClr val="FFCC00"/>
                  </a:solidFill>
                  <a:round/>
                  <a:headEnd/>
                  <a:tailEnd/>
                </a:ln>
              </p:spPr>
              <p:txBody>
                <a:bodyPr/>
                <a:lstStyle/>
                <a:p>
                  <a:endParaRPr lang="en-US"/>
                </a:p>
              </p:txBody>
            </p:sp>
          </p:grpSp>
          <p:grpSp>
            <p:nvGrpSpPr>
              <p:cNvPr id="437319" name="Group 71"/>
              <p:cNvGrpSpPr>
                <a:grpSpLocks noChangeAspect="1"/>
              </p:cNvGrpSpPr>
              <p:nvPr/>
            </p:nvGrpSpPr>
            <p:grpSpPr bwMode="auto">
              <a:xfrm>
                <a:off x="5021" y="2497"/>
                <a:ext cx="595" cy="467"/>
                <a:chOff x="3789" y="1046"/>
                <a:chExt cx="1250" cy="1020"/>
              </a:xfrm>
            </p:grpSpPr>
            <p:sp>
              <p:nvSpPr>
                <p:cNvPr id="437320" name="Freeform 72"/>
                <p:cNvSpPr>
                  <a:spLocks noChangeAspect="1"/>
                </p:cNvSpPr>
                <p:nvPr/>
              </p:nvSpPr>
              <p:spPr bwMode="auto">
                <a:xfrm>
                  <a:off x="3789" y="1270"/>
                  <a:ext cx="1250" cy="796"/>
                </a:xfrm>
                <a:custGeom>
                  <a:avLst/>
                  <a:gdLst>
                    <a:gd name="T0" fmla="*/ 132 w 1250"/>
                    <a:gd name="T1" fmla="*/ 0 h 796"/>
                    <a:gd name="T2" fmla="*/ 106 w 1250"/>
                    <a:gd name="T3" fmla="*/ 2 h 796"/>
                    <a:gd name="T4" fmla="*/ 81 w 1250"/>
                    <a:gd name="T5" fmla="*/ 10 h 796"/>
                    <a:gd name="T6" fmla="*/ 59 w 1250"/>
                    <a:gd name="T7" fmla="*/ 23 h 796"/>
                    <a:gd name="T8" fmla="*/ 38 w 1250"/>
                    <a:gd name="T9" fmla="*/ 39 h 796"/>
                    <a:gd name="T10" fmla="*/ 23 w 1250"/>
                    <a:gd name="T11" fmla="*/ 60 h 796"/>
                    <a:gd name="T12" fmla="*/ 9 w 1250"/>
                    <a:gd name="T13" fmla="*/ 83 h 796"/>
                    <a:gd name="T14" fmla="*/ 2 w 1250"/>
                    <a:gd name="T15" fmla="*/ 108 h 796"/>
                    <a:gd name="T16" fmla="*/ 0 w 1250"/>
                    <a:gd name="T17" fmla="*/ 135 h 796"/>
                    <a:gd name="T18" fmla="*/ 0 w 1250"/>
                    <a:gd name="T19" fmla="*/ 664 h 796"/>
                    <a:gd name="T20" fmla="*/ 2 w 1250"/>
                    <a:gd name="T21" fmla="*/ 691 h 796"/>
                    <a:gd name="T22" fmla="*/ 9 w 1250"/>
                    <a:gd name="T23" fmla="*/ 716 h 796"/>
                    <a:gd name="T24" fmla="*/ 23 w 1250"/>
                    <a:gd name="T25" fmla="*/ 739 h 796"/>
                    <a:gd name="T26" fmla="*/ 38 w 1250"/>
                    <a:gd name="T27" fmla="*/ 758 h 796"/>
                    <a:gd name="T28" fmla="*/ 59 w 1250"/>
                    <a:gd name="T29" fmla="*/ 773 h 796"/>
                    <a:gd name="T30" fmla="*/ 81 w 1250"/>
                    <a:gd name="T31" fmla="*/ 787 h 796"/>
                    <a:gd name="T32" fmla="*/ 106 w 1250"/>
                    <a:gd name="T33" fmla="*/ 795 h 796"/>
                    <a:gd name="T34" fmla="*/ 132 w 1250"/>
                    <a:gd name="T35" fmla="*/ 796 h 796"/>
                    <a:gd name="T36" fmla="*/ 1118 w 1250"/>
                    <a:gd name="T37" fmla="*/ 796 h 796"/>
                    <a:gd name="T38" fmla="*/ 1145 w 1250"/>
                    <a:gd name="T39" fmla="*/ 795 h 796"/>
                    <a:gd name="T40" fmla="*/ 1169 w 1250"/>
                    <a:gd name="T41" fmla="*/ 787 h 796"/>
                    <a:gd name="T42" fmla="*/ 1193 w 1250"/>
                    <a:gd name="T43" fmla="*/ 773 h 796"/>
                    <a:gd name="T44" fmla="*/ 1212 w 1250"/>
                    <a:gd name="T45" fmla="*/ 758 h 796"/>
                    <a:gd name="T46" fmla="*/ 1227 w 1250"/>
                    <a:gd name="T47" fmla="*/ 739 h 796"/>
                    <a:gd name="T48" fmla="*/ 1241 w 1250"/>
                    <a:gd name="T49" fmla="*/ 716 h 796"/>
                    <a:gd name="T50" fmla="*/ 1248 w 1250"/>
                    <a:gd name="T51" fmla="*/ 691 h 796"/>
                    <a:gd name="T52" fmla="*/ 1250 w 1250"/>
                    <a:gd name="T53" fmla="*/ 664 h 796"/>
                    <a:gd name="T54" fmla="*/ 1250 w 1250"/>
                    <a:gd name="T55" fmla="*/ 135 h 796"/>
                    <a:gd name="T56" fmla="*/ 1248 w 1250"/>
                    <a:gd name="T57" fmla="*/ 108 h 796"/>
                    <a:gd name="T58" fmla="*/ 1241 w 1250"/>
                    <a:gd name="T59" fmla="*/ 83 h 796"/>
                    <a:gd name="T60" fmla="*/ 1227 w 1250"/>
                    <a:gd name="T61" fmla="*/ 60 h 796"/>
                    <a:gd name="T62" fmla="*/ 1212 w 1250"/>
                    <a:gd name="T63" fmla="*/ 39 h 796"/>
                    <a:gd name="T64" fmla="*/ 1193 w 1250"/>
                    <a:gd name="T65" fmla="*/ 23 h 796"/>
                    <a:gd name="T66" fmla="*/ 1169 w 1250"/>
                    <a:gd name="T67" fmla="*/ 10 h 796"/>
                    <a:gd name="T68" fmla="*/ 1145 w 1250"/>
                    <a:gd name="T69" fmla="*/ 2 h 796"/>
                    <a:gd name="T70" fmla="*/ 1118 w 1250"/>
                    <a:gd name="T71" fmla="*/ 0 h 796"/>
                    <a:gd name="T72" fmla="*/ 132 w 1250"/>
                    <a:gd name="T7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0" h="796">
                      <a:moveTo>
                        <a:pt x="132" y="0"/>
                      </a:moveTo>
                      <a:lnTo>
                        <a:pt x="106" y="2"/>
                      </a:lnTo>
                      <a:lnTo>
                        <a:pt x="81" y="10"/>
                      </a:lnTo>
                      <a:lnTo>
                        <a:pt x="59" y="23"/>
                      </a:lnTo>
                      <a:lnTo>
                        <a:pt x="38" y="39"/>
                      </a:lnTo>
                      <a:lnTo>
                        <a:pt x="23" y="60"/>
                      </a:lnTo>
                      <a:lnTo>
                        <a:pt x="9" y="83"/>
                      </a:lnTo>
                      <a:lnTo>
                        <a:pt x="2" y="108"/>
                      </a:lnTo>
                      <a:lnTo>
                        <a:pt x="0" y="135"/>
                      </a:lnTo>
                      <a:lnTo>
                        <a:pt x="0" y="664"/>
                      </a:lnTo>
                      <a:lnTo>
                        <a:pt x="2" y="691"/>
                      </a:lnTo>
                      <a:lnTo>
                        <a:pt x="9" y="716"/>
                      </a:lnTo>
                      <a:lnTo>
                        <a:pt x="23" y="739"/>
                      </a:lnTo>
                      <a:lnTo>
                        <a:pt x="38" y="758"/>
                      </a:lnTo>
                      <a:lnTo>
                        <a:pt x="59" y="773"/>
                      </a:lnTo>
                      <a:lnTo>
                        <a:pt x="81" y="787"/>
                      </a:lnTo>
                      <a:lnTo>
                        <a:pt x="106" y="795"/>
                      </a:lnTo>
                      <a:lnTo>
                        <a:pt x="132" y="796"/>
                      </a:lnTo>
                      <a:lnTo>
                        <a:pt x="1118" y="796"/>
                      </a:lnTo>
                      <a:lnTo>
                        <a:pt x="1145" y="795"/>
                      </a:lnTo>
                      <a:lnTo>
                        <a:pt x="1169" y="787"/>
                      </a:lnTo>
                      <a:lnTo>
                        <a:pt x="1193" y="773"/>
                      </a:lnTo>
                      <a:lnTo>
                        <a:pt x="1212" y="758"/>
                      </a:lnTo>
                      <a:lnTo>
                        <a:pt x="1227" y="739"/>
                      </a:lnTo>
                      <a:lnTo>
                        <a:pt x="1241" y="716"/>
                      </a:lnTo>
                      <a:lnTo>
                        <a:pt x="1248" y="691"/>
                      </a:lnTo>
                      <a:lnTo>
                        <a:pt x="1250" y="664"/>
                      </a:lnTo>
                      <a:lnTo>
                        <a:pt x="1250" y="135"/>
                      </a:lnTo>
                      <a:lnTo>
                        <a:pt x="1248" y="108"/>
                      </a:lnTo>
                      <a:lnTo>
                        <a:pt x="1241" y="83"/>
                      </a:lnTo>
                      <a:lnTo>
                        <a:pt x="1227" y="60"/>
                      </a:lnTo>
                      <a:lnTo>
                        <a:pt x="1212" y="39"/>
                      </a:lnTo>
                      <a:lnTo>
                        <a:pt x="1193" y="23"/>
                      </a:lnTo>
                      <a:lnTo>
                        <a:pt x="1169" y="10"/>
                      </a:lnTo>
                      <a:lnTo>
                        <a:pt x="1145" y="2"/>
                      </a:lnTo>
                      <a:lnTo>
                        <a:pt x="1118" y="0"/>
                      </a:lnTo>
                      <a:lnTo>
                        <a:pt x="132" y="0"/>
                      </a:lnTo>
                      <a:close/>
                    </a:path>
                  </a:pathLst>
                </a:custGeom>
                <a:solidFill>
                  <a:srgbClr val="B2B2B2"/>
                </a:solidFill>
                <a:ln w="6350">
                  <a:solidFill>
                    <a:srgbClr val="FFCC00"/>
                  </a:solidFill>
                  <a:prstDash val="solid"/>
                  <a:round/>
                  <a:headEnd/>
                  <a:tailEnd/>
                </a:ln>
              </p:spPr>
              <p:txBody>
                <a:bodyPr/>
                <a:lstStyle/>
                <a:p>
                  <a:endParaRPr lang="en-US"/>
                </a:p>
              </p:txBody>
            </p:sp>
            <p:sp>
              <p:nvSpPr>
                <p:cNvPr id="437321" name="Freeform 73"/>
                <p:cNvSpPr>
                  <a:spLocks noChangeAspect="1"/>
                </p:cNvSpPr>
                <p:nvPr/>
              </p:nvSpPr>
              <p:spPr bwMode="auto">
                <a:xfrm>
                  <a:off x="3902" y="1577"/>
                  <a:ext cx="363" cy="186"/>
                </a:xfrm>
                <a:custGeom>
                  <a:avLst/>
                  <a:gdLst>
                    <a:gd name="T0" fmla="*/ 31 w 363"/>
                    <a:gd name="T1" fmla="*/ 0 h 186"/>
                    <a:gd name="T2" fmla="*/ 19 w 363"/>
                    <a:gd name="T3" fmla="*/ 2 h 186"/>
                    <a:gd name="T4" fmla="*/ 10 w 363"/>
                    <a:gd name="T5" fmla="*/ 10 h 186"/>
                    <a:gd name="T6" fmla="*/ 2 w 363"/>
                    <a:gd name="T7" fmla="*/ 20 h 186"/>
                    <a:gd name="T8" fmla="*/ 0 w 363"/>
                    <a:gd name="T9" fmla="*/ 31 h 186"/>
                    <a:gd name="T10" fmla="*/ 0 w 363"/>
                    <a:gd name="T11" fmla="*/ 156 h 186"/>
                    <a:gd name="T12" fmla="*/ 2 w 363"/>
                    <a:gd name="T13" fmla="*/ 167 h 186"/>
                    <a:gd name="T14" fmla="*/ 10 w 363"/>
                    <a:gd name="T15" fmla="*/ 177 h 186"/>
                    <a:gd name="T16" fmla="*/ 19 w 363"/>
                    <a:gd name="T17" fmla="*/ 185 h 186"/>
                    <a:gd name="T18" fmla="*/ 31 w 363"/>
                    <a:gd name="T19" fmla="*/ 186 h 186"/>
                    <a:gd name="T20" fmla="*/ 332 w 363"/>
                    <a:gd name="T21" fmla="*/ 186 h 186"/>
                    <a:gd name="T22" fmla="*/ 344 w 363"/>
                    <a:gd name="T23" fmla="*/ 185 h 186"/>
                    <a:gd name="T24" fmla="*/ 354 w 363"/>
                    <a:gd name="T25" fmla="*/ 177 h 186"/>
                    <a:gd name="T26" fmla="*/ 361 w 363"/>
                    <a:gd name="T27" fmla="*/ 167 h 186"/>
                    <a:gd name="T28" fmla="*/ 363 w 363"/>
                    <a:gd name="T29" fmla="*/ 156 h 186"/>
                    <a:gd name="T30" fmla="*/ 363 w 363"/>
                    <a:gd name="T31" fmla="*/ 31 h 186"/>
                    <a:gd name="T32" fmla="*/ 361 w 363"/>
                    <a:gd name="T33" fmla="*/ 20 h 186"/>
                    <a:gd name="T34" fmla="*/ 354 w 363"/>
                    <a:gd name="T35" fmla="*/ 10 h 186"/>
                    <a:gd name="T36" fmla="*/ 344 w 363"/>
                    <a:gd name="T37" fmla="*/ 2 h 186"/>
                    <a:gd name="T38" fmla="*/ 332 w 363"/>
                    <a:gd name="T39" fmla="*/ 0 h 186"/>
                    <a:gd name="T40" fmla="*/ 31 w 363"/>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186">
                      <a:moveTo>
                        <a:pt x="31" y="0"/>
                      </a:moveTo>
                      <a:lnTo>
                        <a:pt x="19" y="2"/>
                      </a:lnTo>
                      <a:lnTo>
                        <a:pt x="10" y="10"/>
                      </a:lnTo>
                      <a:lnTo>
                        <a:pt x="2" y="20"/>
                      </a:lnTo>
                      <a:lnTo>
                        <a:pt x="0" y="31"/>
                      </a:lnTo>
                      <a:lnTo>
                        <a:pt x="0" y="156"/>
                      </a:lnTo>
                      <a:lnTo>
                        <a:pt x="2" y="167"/>
                      </a:lnTo>
                      <a:lnTo>
                        <a:pt x="10" y="177"/>
                      </a:lnTo>
                      <a:lnTo>
                        <a:pt x="19" y="185"/>
                      </a:lnTo>
                      <a:lnTo>
                        <a:pt x="31" y="186"/>
                      </a:lnTo>
                      <a:lnTo>
                        <a:pt x="332" y="186"/>
                      </a:lnTo>
                      <a:lnTo>
                        <a:pt x="344" y="185"/>
                      </a:lnTo>
                      <a:lnTo>
                        <a:pt x="354" y="177"/>
                      </a:lnTo>
                      <a:lnTo>
                        <a:pt x="361" y="167"/>
                      </a:lnTo>
                      <a:lnTo>
                        <a:pt x="363" y="156"/>
                      </a:lnTo>
                      <a:lnTo>
                        <a:pt x="363" y="31"/>
                      </a:lnTo>
                      <a:lnTo>
                        <a:pt x="361" y="20"/>
                      </a:lnTo>
                      <a:lnTo>
                        <a:pt x="354" y="10"/>
                      </a:lnTo>
                      <a:lnTo>
                        <a:pt x="344" y="2"/>
                      </a:lnTo>
                      <a:lnTo>
                        <a:pt x="332"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322" name="Rectangle 74"/>
                <p:cNvSpPr>
                  <a:spLocks noChangeAspect="1" noChangeArrowheads="1"/>
                </p:cNvSpPr>
                <p:nvPr/>
              </p:nvSpPr>
              <p:spPr bwMode="auto">
                <a:xfrm>
                  <a:off x="3967" y="1593"/>
                  <a:ext cx="310"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CPU</a:t>
                  </a:r>
                </a:p>
              </p:txBody>
            </p:sp>
            <p:sp>
              <p:nvSpPr>
                <p:cNvPr id="437323" name="Freeform 75"/>
                <p:cNvSpPr>
                  <a:spLocks noChangeAspect="1"/>
                </p:cNvSpPr>
                <p:nvPr/>
              </p:nvSpPr>
              <p:spPr bwMode="auto">
                <a:xfrm>
                  <a:off x="3902" y="1804"/>
                  <a:ext cx="363" cy="186"/>
                </a:xfrm>
                <a:custGeom>
                  <a:avLst/>
                  <a:gdLst>
                    <a:gd name="T0" fmla="*/ 31 w 363"/>
                    <a:gd name="T1" fmla="*/ 0 h 186"/>
                    <a:gd name="T2" fmla="*/ 19 w 363"/>
                    <a:gd name="T3" fmla="*/ 2 h 186"/>
                    <a:gd name="T4" fmla="*/ 10 w 363"/>
                    <a:gd name="T5" fmla="*/ 9 h 186"/>
                    <a:gd name="T6" fmla="*/ 2 w 363"/>
                    <a:gd name="T7" fmla="*/ 19 h 186"/>
                    <a:gd name="T8" fmla="*/ 0 w 363"/>
                    <a:gd name="T9" fmla="*/ 30 h 186"/>
                    <a:gd name="T10" fmla="*/ 0 w 363"/>
                    <a:gd name="T11" fmla="*/ 153 h 186"/>
                    <a:gd name="T12" fmla="*/ 2 w 363"/>
                    <a:gd name="T13" fmla="*/ 165 h 186"/>
                    <a:gd name="T14" fmla="*/ 10 w 363"/>
                    <a:gd name="T15" fmla="*/ 176 h 186"/>
                    <a:gd name="T16" fmla="*/ 19 w 363"/>
                    <a:gd name="T17" fmla="*/ 184 h 186"/>
                    <a:gd name="T18" fmla="*/ 31 w 363"/>
                    <a:gd name="T19" fmla="*/ 186 h 186"/>
                    <a:gd name="T20" fmla="*/ 332 w 363"/>
                    <a:gd name="T21" fmla="*/ 186 h 186"/>
                    <a:gd name="T22" fmla="*/ 344 w 363"/>
                    <a:gd name="T23" fmla="*/ 184 h 186"/>
                    <a:gd name="T24" fmla="*/ 354 w 363"/>
                    <a:gd name="T25" fmla="*/ 176 h 186"/>
                    <a:gd name="T26" fmla="*/ 361 w 363"/>
                    <a:gd name="T27" fmla="*/ 165 h 186"/>
                    <a:gd name="T28" fmla="*/ 363 w 363"/>
                    <a:gd name="T29" fmla="*/ 153 h 186"/>
                    <a:gd name="T30" fmla="*/ 363 w 363"/>
                    <a:gd name="T31" fmla="*/ 30 h 186"/>
                    <a:gd name="T32" fmla="*/ 361 w 363"/>
                    <a:gd name="T33" fmla="*/ 19 h 186"/>
                    <a:gd name="T34" fmla="*/ 354 w 363"/>
                    <a:gd name="T35" fmla="*/ 9 h 186"/>
                    <a:gd name="T36" fmla="*/ 344 w 363"/>
                    <a:gd name="T37" fmla="*/ 2 h 186"/>
                    <a:gd name="T38" fmla="*/ 332 w 363"/>
                    <a:gd name="T39" fmla="*/ 0 h 186"/>
                    <a:gd name="T40" fmla="*/ 31 w 363"/>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186">
                      <a:moveTo>
                        <a:pt x="31" y="0"/>
                      </a:moveTo>
                      <a:lnTo>
                        <a:pt x="19" y="2"/>
                      </a:lnTo>
                      <a:lnTo>
                        <a:pt x="10" y="9"/>
                      </a:lnTo>
                      <a:lnTo>
                        <a:pt x="2" y="19"/>
                      </a:lnTo>
                      <a:lnTo>
                        <a:pt x="0" y="30"/>
                      </a:lnTo>
                      <a:lnTo>
                        <a:pt x="0" y="153"/>
                      </a:lnTo>
                      <a:lnTo>
                        <a:pt x="2" y="165"/>
                      </a:lnTo>
                      <a:lnTo>
                        <a:pt x="10" y="176"/>
                      </a:lnTo>
                      <a:lnTo>
                        <a:pt x="19" y="184"/>
                      </a:lnTo>
                      <a:lnTo>
                        <a:pt x="31" y="186"/>
                      </a:lnTo>
                      <a:lnTo>
                        <a:pt x="332" y="186"/>
                      </a:lnTo>
                      <a:lnTo>
                        <a:pt x="344" y="184"/>
                      </a:lnTo>
                      <a:lnTo>
                        <a:pt x="354" y="176"/>
                      </a:lnTo>
                      <a:lnTo>
                        <a:pt x="361" y="165"/>
                      </a:lnTo>
                      <a:lnTo>
                        <a:pt x="363" y="153"/>
                      </a:lnTo>
                      <a:lnTo>
                        <a:pt x="363" y="30"/>
                      </a:lnTo>
                      <a:lnTo>
                        <a:pt x="361" y="19"/>
                      </a:lnTo>
                      <a:lnTo>
                        <a:pt x="354" y="9"/>
                      </a:lnTo>
                      <a:lnTo>
                        <a:pt x="344" y="2"/>
                      </a:lnTo>
                      <a:lnTo>
                        <a:pt x="332"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324" name="Rectangle 76"/>
                <p:cNvSpPr>
                  <a:spLocks noChangeAspect="1" noChangeArrowheads="1"/>
                </p:cNvSpPr>
                <p:nvPr/>
              </p:nvSpPr>
              <p:spPr bwMode="auto">
                <a:xfrm>
                  <a:off x="3942" y="182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800"/>
                    <a:t>CPU</a:t>
                  </a:r>
                </a:p>
              </p:txBody>
            </p:sp>
            <p:sp>
              <p:nvSpPr>
                <p:cNvPr id="437325" name="Freeform 77"/>
                <p:cNvSpPr>
                  <a:spLocks noChangeAspect="1"/>
                </p:cNvSpPr>
                <p:nvPr/>
              </p:nvSpPr>
              <p:spPr bwMode="auto">
                <a:xfrm>
                  <a:off x="3902" y="1349"/>
                  <a:ext cx="363" cy="186"/>
                </a:xfrm>
                <a:custGeom>
                  <a:avLst/>
                  <a:gdLst>
                    <a:gd name="T0" fmla="*/ 31 w 363"/>
                    <a:gd name="T1" fmla="*/ 0 h 186"/>
                    <a:gd name="T2" fmla="*/ 19 w 363"/>
                    <a:gd name="T3" fmla="*/ 2 h 186"/>
                    <a:gd name="T4" fmla="*/ 10 w 363"/>
                    <a:gd name="T5" fmla="*/ 10 h 186"/>
                    <a:gd name="T6" fmla="*/ 2 w 363"/>
                    <a:gd name="T7" fmla="*/ 21 h 186"/>
                    <a:gd name="T8" fmla="*/ 0 w 363"/>
                    <a:gd name="T9" fmla="*/ 33 h 186"/>
                    <a:gd name="T10" fmla="*/ 0 w 363"/>
                    <a:gd name="T11" fmla="*/ 155 h 186"/>
                    <a:gd name="T12" fmla="*/ 2 w 363"/>
                    <a:gd name="T13" fmla="*/ 167 h 186"/>
                    <a:gd name="T14" fmla="*/ 10 w 363"/>
                    <a:gd name="T15" fmla="*/ 177 h 186"/>
                    <a:gd name="T16" fmla="*/ 19 w 363"/>
                    <a:gd name="T17" fmla="*/ 184 h 186"/>
                    <a:gd name="T18" fmla="*/ 31 w 363"/>
                    <a:gd name="T19" fmla="*/ 186 h 186"/>
                    <a:gd name="T20" fmla="*/ 332 w 363"/>
                    <a:gd name="T21" fmla="*/ 186 h 186"/>
                    <a:gd name="T22" fmla="*/ 344 w 363"/>
                    <a:gd name="T23" fmla="*/ 184 h 186"/>
                    <a:gd name="T24" fmla="*/ 354 w 363"/>
                    <a:gd name="T25" fmla="*/ 177 h 186"/>
                    <a:gd name="T26" fmla="*/ 361 w 363"/>
                    <a:gd name="T27" fmla="*/ 167 h 186"/>
                    <a:gd name="T28" fmla="*/ 363 w 363"/>
                    <a:gd name="T29" fmla="*/ 155 h 186"/>
                    <a:gd name="T30" fmla="*/ 363 w 363"/>
                    <a:gd name="T31" fmla="*/ 33 h 186"/>
                    <a:gd name="T32" fmla="*/ 361 w 363"/>
                    <a:gd name="T33" fmla="*/ 21 h 186"/>
                    <a:gd name="T34" fmla="*/ 354 w 363"/>
                    <a:gd name="T35" fmla="*/ 10 h 186"/>
                    <a:gd name="T36" fmla="*/ 344 w 363"/>
                    <a:gd name="T37" fmla="*/ 2 h 186"/>
                    <a:gd name="T38" fmla="*/ 332 w 363"/>
                    <a:gd name="T39" fmla="*/ 0 h 186"/>
                    <a:gd name="T40" fmla="*/ 31 w 363"/>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186">
                      <a:moveTo>
                        <a:pt x="31" y="0"/>
                      </a:moveTo>
                      <a:lnTo>
                        <a:pt x="19" y="2"/>
                      </a:lnTo>
                      <a:lnTo>
                        <a:pt x="10" y="10"/>
                      </a:lnTo>
                      <a:lnTo>
                        <a:pt x="2" y="21"/>
                      </a:lnTo>
                      <a:lnTo>
                        <a:pt x="0" y="33"/>
                      </a:lnTo>
                      <a:lnTo>
                        <a:pt x="0" y="155"/>
                      </a:lnTo>
                      <a:lnTo>
                        <a:pt x="2" y="167"/>
                      </a:lnTo>
                      <a:lnTo>
                        <a:pt x="10" y="177"/>
                      </a:lnTo>
                      <a:lnTo>
                        <a:pt x="19" y="184"/>
                      </a:lnTo>
                      <a:lnTo>
                        <a:pt x="31" y="186"/>
                      </a:lnTo>
                      <a:lnTo>
                        <a:pt x="332" y="186"/>
                      </a:lnTo>
                      <a:lnTo>
                        <a:pt x="344" y="184"/>
                      </a:lnTo>
                      <a:lnTo>
                        <a:pt x="354" y="177"/>
                      </a:lnTo>
                      <a:lnTo>
                        <a:pt x="361" y="167"/>
                      </a:lnTo>
                      <a:lnTo>
                        <a:pt x="363" y="155"/>
                      </a:lnTo>
                      <a:lnTo>
                        <a:pt x="363" y="33"/>
                      </a:lnTo>
                      <a:lnTo>
                        <a:pt x="361" y="21"/>
                      </a:lnTo>
                      <a:lnTo>
                        <a:pt x="354" y="10"/>
                      </a:lnTo>
                      <a:lnTo>
                        <a:pt x="344" y="2"/>
                      </a:lnTo>
                      <a:lnTo>
                        <a:pt x="332"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326" name="Rectangle 78"/>
                <p:cNvSpPr>
                  <a:spLocks noChangeAspect="1" noChangeArrowheads="1"/>
                </p:cNvSpPr>
                <p:nvPr/>
              </p:nvSpPr>
              <p:spPr bwMode="auto">
                <a:xfrm>
                  <a:off x="3967" y="1363"/>
                  <a:ext cx="310"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CPU</a:t>
                  </a:r>
                </a:p>
              </p:txBody>
            </p:sp>
            <p:sp>
              <p:nvSpPr>
                <p:cNvPr id="437327" name="Freeform 79"/>
                <p:cNvSpPr>
                  <a:spLocks noChangeAspect="1"/>
                </p:cNvSpPr>
                <p:nvPr/>
              </p:nvSpPr>
              <p:spPr bwMode="auto">
                <a:xfrm>
                  <a:off x="4309" y="1483"/>
                  <a:ext cx="636" cy="372"/>
                </a:xfrm>
                <a:custGeom>
                  <a:avLst/>
                  <a:gdLst>
                    <a:gd name="T0" fmla="*/ 62 w 636"/>
                    <a:gd name="T1" fmla="*/ 0 h 372"/>
                    <a:gd name="T2" fmla="*/ 48 w 636"/>
                    <a:gd name="T3" fmla="*/ 2 h 372"/>
                    <a:gd name="T4" fmla="*/ 37 w 636"/>
                    <a:gd name="T5" fmla="*/ 6 h 372"/>
                    <a:gd name="T6" fmla="*/ 27 w 636"/>
                    <a:gd name="T7" fmla="*/ 10 h 372"/>
                    <a:gd name="T8" fmla="*/ 18 w 636"/>
                    <a:gd name="T9" fmla="*/ 18 h 372"/>
                    <a:gd name="T10" fmla="*/ 10 w 636"/>
                    <a:gd name="T11" fmla="*/ 27 h 372"/>
                    <a:gd name="T12" fmla="*/ 6 w 636"/>
                    <a:gd name="T13" fmla="*/ 37 h 372"/>
                    <a:gd name="T14" fmla="*/ 2 w 636"/>
                    <a:gd name="T15" fmla="*/ 48 h 372"/>
                    <a:gd name="T16" fmla="*/ 0 w 636"/>
                    <a:gd name="T17" fmla="*/ 62 h 372"/>
                    <a:gd name="T18" fmla="*/ 0 w 636"/>
                    <a:gd name="T19" fmla="*/ 309 h 372"/>
                    <a:gd name="T20" fmla="*/ 2 w 636"/>
                    <a:gd name="T21" fmla="*/ 323 h 372"/>
                    <a:gd name="T22" fmla="*/ 6 w 636"/>
                    <a:gd name="T23" fmla="*/ 334 h 372"/>
                    <a:gd name="T24" fmla="*/ 10 w 636"/>
                    <a:gd name="T25" fmla="*/ 344 h 372"/>
                    <a:gd name="T26" fmla="*/ 18 w 636"/>
                    <a:gd name="T27" fmla="*/ 353 h 372"/>
                    <a:gd name="T28" fmla="*/ 27 w 636"/>
                    <a:gd name="T29" fmla="*/ 361 h 372"/>
                    <a:gd name="T30" fmla="*/ 37 w 636"/>
                    <a:gd name="T31" fmla="*/ 367 h 372"/>
                    <a:gd name="T32" fmla="*/ 48 w 636"/>
                    <a:gd name="T33" fmla="*/ 371 h 372"/>
                    <a:gd name="T34" fmla="*/ 62 w 636"/>
                    <a:gd name="T35" fmla="*/ 372 h 372"/>
                    <a:gd name="T36" fmla="*/ 575 w 636"/>
                    <a:gd name="T37" fmla="*/ 372 h 372"/>
                    <a:gd name="T38" fmla="*/ 588 w 636"/>
                    <a:gd name="T39" fmla="*/ 371 h 372"/>
                    <a:gd name="T40" fmla="*/ 600 w 636"/>
                    <a:gd name="T41" fmla="*/ 367 h 372"/>
                    <a:gd name="T42" fmla="*/ 609 w 636"/>
                    <a:gd name="T43" fmla="*/ 361 h 372"/>
                    <a:gd name="T44" fmla="*/ 619 w 636"/>
                    <a:gd name="T45" fmla="*/ 353 h 372"/>
                    <a:gd name="T46" fmla="*/ 626 w 636"/>
                    <a:gd name="T47" fmla="*/ 344 h 372"/>
                    <a:gd name="T48" fmla="*/ 632 w 636"/>
                    <a:gd name="T49" fmla="*/ 334 h 372"/>
                    <a:gd name="T50" fmla="*/ 634 w 636"/>
                    <a:gd name="T51" fmla="*/ 323 h 372"/>
                    <a:gd name="T52" fmla="*/ 636 w 636"/>
                    <a:gd name="T53" fmla="*/ 309 h 372"/>
                    <a:gd name="T54" fmla="*/ 636 w 636"/>
                    <a:gd name="T55" fmla="*/ 62 h 372"/>
                    <a:gd name="T56" fmla="*/ 634 w 636"/>
                    <a:gd name="T57" fmla="*/ 48 h 372"/>
                    <a:gd name="T58" fmla="*/ 632 w 636"/>
                    <a:gd name="T59" fmla="*/ 37 h 372"/>
                    <a:gd name="T60" fmla="*/ 626 w 636"/>
                    <a:gd name="T61" fmla="*/ 27 h 372"/>
                    <a:gd name="T62" fmla="*/ 619 w 636"/>
                    <a:gd name="T63" fmla="*/ 18 h 372"/>
                    <a:gd name="T64" fmla="*/ 609 w 636"/>
                    <a:gd name="T65" fmla="*/ 10 h 372"/>
                    <a:gd name="T66" fmla="*/ 600 w 636"/>
                    <a:gd name="T67" fmla="*/ 6 h 372"/>
                    <a:gd name="T68" fmla="*/ 588 w 636"/>
                    <a:gd name="T69" fmla="*/ 2 h 372"/>
                    <a:gd name="T70" fmla="*/ 575 w 636"/>
                    <a:gd name="T71" fmla="*/ 0 h 372"/>
                    <a:gd name="T72" fmla="*/ 62 w 636"/>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6" h="372">
                      <a:moveTo>
                        <a:pt x="62" y="0"/>
                      </a:moveTo>
                      <a:lnTo>
                        <a:pt x="48" y="2"/>
                      </a:lnTo>
                      <a:lnTo>
                        <a:pt x="37" y="6"/>
                      </a:lnTo>
                      <a:lnTo>
                        <a:pt x="27" y="10"/>
                      </a:lnTo>
                      <a:lnTo>
                        <a:pt x="18" y="18"/>
                      </a:lnTo>
                      <a:lnTo>
                        <a:pt x="10" y="27"/>
                      </a:lnTo>
                      <a:lnTo>
                        <a:pt x="6" y="37"/>
                      </a:lnTo>
                      <a:lnTo>
                        <a:pt x="2" y="48"/>
                      </a:lnTo>
                      <a:lnTo>
                        <a:pt x="0" y="62"/>
                      </a:lnTo>
                      <a:lnTo>
                        <a:pt x="0" y="309"/>
                      </a:lnTo>
                      <a:lnTo>
                        <a:pt x="2" y="323"/>
                      </a:lnTo>
                      <a:lnTo>
                        <a:pt x="6" y="334"/>
                      </a:lnTo>
                      <a:lnTo>
                        <a:pt x="10" y="344"/>
                      </a:lnTo>
                      <a:lnTo>
                        <a:pt x="18" y="353"/>
                      </a:lnTo>
                      <a:lnTo>
                        <a:pt x="27" y="361"/>
                      </a:lnTo>
                      <a:lnTo>
                        <a:pt x="37" y="367"/>
                      </a:lnTo>
                      <a:lnTo>
                        <a:pt x="48" y="371"/>
                      </a:lnTo>
                      <a:lnTo>
                        <a:pt x="62" y="372"/>
                      </a:lnTo>
                      <a:lnTo>
                        <a:pt x="575" y="372"/>
                      </a:lnTo>
                      <a:lnTo>
                        <a:pt x="588" y="371"/>
                      </a:lnTo>
                      <a:lnTo>
                        <a:pt x="600" y="367"/>
                      </a:lnTo>
                      <a:lnTo>
                        <a:pt x="609" y="361"/>
                      </a:lnTo>
                      <a:lnTo>
                        <a:pt x="619" y="353"/>
                      </a:lnTo>
                      <a:lnTo>
                        <a:pt x="626" y="344"/>
                      </a:lnTo>
                      <a:lnTo>
                        <a:pt x="632" y="334"/>
                      </a:lnTo>
                      <a:lnTo>
                        <a:pt x="634" y="323"/>
                      </a:lnTo>
                      <a:lnTo>
                        <a:pt x="636" y="309"/>
                      </a:lnTo>
                      <a:lnTo>
                        <a:pt x="636" y="62"/>
                      </a:lnTo>
                      <a:lnTo>
                        <a:pt x="634" y="48"/>
                      </a:lnTo>
                      <a:lnTo>
                        <a:pt x="632" y="37"/>
                      </a:lnTo>
                      <a:lnTo>
                        <a:pt x="626" y="27"/>
                      </a:lnTo>
                      <a:lnTo>
                        <a:pt x="619" y="18"/>
                      </a:lnTo>
                      <a:lnTo>
                        <a:pt x="609" y="10"/>
                      </a:lnTo>
                      <a:lnTo>
                        <a:pt x="600" y="6"/>
                      </a:lnTo>
                      <a:lnTo>
                        <a:pt x="588" y="2"/>
                      </a:lnTo>
                      <a:lnTo>
                        <a:pt x="575" y="0"/>
                      </a:lnTo>
                      <a:lnTo>
                        <a:pt x="62" y="0"/>
                      </a:lnTo>
                      <a:close/>
                    </a:path>
                  </a:pathLst>
                </a:custGeom>
                <a:solidFill>
                  <a:srgbClr val="0099CC"/>
                </a:solidFill>
                <a:ln w="6350">
                  <a:solidFill>
                    <a:srgbClr val="000000"/>
                  </a:solidFill>
                  <a:prstDash val="solid"/>
                  <a:round/>
                  <a:headEnd/>
                  <a:tailEnd/>
                </a:ln>
              </p:spPr>
              <p:txBody>
                <a:bodyPr/>
                <a:lstStyle/>
                <a:p>
                  <a:endParaRPr lang="en-US"/>
                </a:p>
              </p:txBody>
            </p:sp>
            <p:sp>
              <p:nvSpPr>
                <p:cNvPr id="437328" name="Rectangle 80"/>
                <p:cNvSpPr>
                  <a:spLocks noChangeAspect="1" noChangeArrowheads="1"/>
                </p:cNvSpPr>
                <p:nvPr/>
              </p:nvSpPr>
              <p:spPr bwMode="auto">
                <a:xfrm>
                  <a:off x="4491" y="1497"/>
                  <a:ext cx="352"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Local</a:t>
                  </a:r>
                </a:p>
              </p:txBody>
            </p:sp>
            <p:sp>
              <p:nvSpPr>
                <p:cNvPr id="437329" name="Rectangle 81"/>
                <p:cNvSpPr>
                  <a:spLocks noChangeAspect="1" noChangeArrowheads="1"/>
                </p:cNvSpPr>
                <p:nvPr/>
              </p:nvSpPr>
              <p:spPr bwMode="auto">
                <a:xfrm>
                  <a:off x="4404" y="1650"/>
                  <a:ext cx="538"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Memory</a:t>
                  </a:r>
                </a:p>
              </p:txBody>
            </p:sp>
            <p:sp>
              <p:nvSpPr>
                <p:cNvPr id="437330" name="Rectangle 82"/>
                <p:cNvSpPr>
                  <a:spLocks noChangeAspect="1" noChangeArrowheads="1"/>
                </p:cNvSpPr>
                <p:nvPr/>
              </p:nvSpPr>
              <p:spPr bwMode="auto">
                <a:xfrm>
                  <a:off x="4169" y="1077"/>
                  <a:ext cx="11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7331" name="Rectangle 83"/>
                <p:cNvSpPr>
                  <a:spLocks noChangeAspect="1" noChangeArrowheads="1"/>
                </p:cNvSpPr>
                <p:nvPr/>
              </p:nvSpPr>
              <p:spPr bwMode="auto">
                <a:xfrm>
                  <a:off x="4202" y="1082"/>
                  <a:ext cx="106"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900"/>
                    <a:t>L</a:t>
                  </a:r>
                </a:p>
              </p:txBody>
            </p:sp>
            <p:sp>
              <p:nvSpPr>
                <p:cNvPr id="437332" name="Line 84"/>
                <p:cNvSpPr>
                  <a:spLocks noChangeAspect="1" noChangeShapeType="1"/>
                </p:cNvSpPr>
                <p:nvPr/>
              </p:nvSpPr>
              <p:spPr bwMode="auto">
                <a:xfrm>
                  <a:off x="4355" y="1046"/>
                  <a:ext cx="1" cy="228"/>
                </a:xfrm>
                <a:prstGeom prst="line">
                  <a:avLst/>
                </a:prstGeom>
                <a:noFill/>
                <a:ln w="23813">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333" name="Line 85"/>
                <p:cNvSpPr>
                  <a:spLocks noChangeAspect="1" noChangeShapeType="1"/>
                </p:cNvSpPr>
                <p:nvPr/>
              </p:nvSpPr>
              <p:spPr bwMode="auto">
                <a:xfrm flipV="1">
                  <a:off x="4311" y="1123"/>
                  <a:ext cx="89" cy="77"/>
                </a:xfrm>
                <a:prstGeom prst="line">
                  <a:avLst/>
                </a:prstGeom>
                <a:noFill/>
                <a:ln w="190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grpSp>
        <p:nvGrpSpPr>
          <p:cNvPr id="437334" name="Group 86"/>
          <p:cNvGrpSpPr>
            <a:grpSpLocks/>
          </p:cNvGrpSpPr>
          <p:nvPr/>
        </p:nvGrpSpPr>
        <p:grpSpPr bwMode="auto">
          <a:xfrm>
            <a:off x="5801113" y="3472408"/>
            <a:ext cx="1586149" cy="801576"/>
            <a:chOff x="5632" y="3552"/>
            <a:chExt cx="1041" cy="542"/>
          </a:xfrm>
        </p:grpSpPr>
        <p:grpSp>
          <p:nvGrpSpPr>
            <p:cNvPr id="437335" name="Group 87"/>
            <p:cNvGrpSpPr>
              <a:grpSpLocks noChangeAspect="1"/>
            </p:cNvGrpSpPr>
            <p:nvPr/>
          </p:nvGrpSpPr>
          <p:grpSpPr bwMode="auto">
            <a:xfrm>
              <a:off x="5641" y="3601"/>
              <a:ext cx="1032" cy="110"/>
              <a:chOff x="3944" y="2592"/>
              <a:chExt cx="904" cy="96"/>
            </a:xfrm>
          </p:grpSpPr>
          <p:grpSp>
            <p:nvGrpSpPr>
              <p:cNvPr id="437336" name="Group 88"/>
              <p:cNvGrpSpPr>
                <a:grpSpLocks noChangeAspect="1"/>
              </p:cNvGrpSpPr>
              <p:nvPr/>
            </p:nvGrpSpPr>
            <p:grpSpPr bwMode="auto">
              <a:xfrm rot="10800000" flipV="1">
                <a:off x="3944" y="2592"/>
                <a:ext cx="472" cy="47"/>
                <a:chOff x="2869" y="1320"/>
                <a:chExt cx="2315" cy="0"/>
              </a:xfrm>
            </p:grpSpPr>
            <p:sp>
              <p:nvSpPr>
                <p:cNvPr id="437337" name="Line 89"/>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338" name="Line 90"/>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7339" name="Group 91"/>
              <p:cNvGrpSpPr>
                <a:grpSpLocks noChangeAspect="1"/>
              </p:cNvGrpSpPr>
              <p:nvPr/>
            </p:nvGrpSpPr>
            <p:grpSpPr bwMode="auto">
              <a:xfrm flipV="1">
                <a:off x="4376" y="2641"/>
                <a:ext cx="472" cy="47"/>
                <a:chOff x="2869" y="1320"/>
                <a:chExt cx="2315" cy="0"/>
              </a:xfrm>
            </p:grpSpPr>
            <p:sp>
              <p:nvSpPr>
                <p:cNvPr id="437340" name="Line 92"/>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341" name="Line 93"/>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437342" name="Rectangle 94"/>
            <p:cNvSpPr>
              <a:spLocks noChangeAspect="1" noChangeArrowheads="1"/>
            </p:cNvSpPr>
            <p:nvPr/>
          </p:nvSpPr>
          <p:spPr bwMode="auto">
            <a:xfrm>
              <a:off x="5825" y="3622"/>
              <a:ext cx="169" cy="51"/>
            </a:xfrm>
            <a:prstGeom prst="rect">
              <a:avLst/>
            </a:prstGeom>
            <a:solidFill>
              <a:srgbClr val="FFFF00"/>
            </a:soli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437343" name="AutoShape 95"/>
            <p:cNvCxnSpPr>
              <a:cxnSpLocks noChangeAspect="1" noChangeShapeType="1"/>
            </p:cNvCxnSpPr>
            <p:nvPr/>
          </p:nvCxnSpPr>
          <p:spPr bwMode="auto">
            <a:xfrm>
              <a:off x="6220" y="3648"/>
              <a:ext cx="347" cy="374"/>
            </a:xfrm>
            <a:prstGeom prst="straightConnector1">
              <a:avLst/>
            </a:prstGeom>
            <a:noFill/>
            <a:ln w="28575">
              <a:solidFill>
                <a:srgbClr val="008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7344" name="Line 96"/>
            <p:cNvSpPr>
              <a:spLocks noChangeAspect="1" noChangeShapeType="1"/>
            </p:cNvSpPr>
            <p:nvPr/>
          </p:nvSpPr>
          <p:spPr bwMode="auto">
            <a:xfrm>
              <a:off x="6129" y="3552"/>
              <a:ext cx="0" cy="54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345" name="Line 97"/>
            <p:cNvSpPr>
              <a:spLocks noChangeAspect="1" noChangeShapeType="1"/>
            </p:cNvSpPr>
            <p:nvPr/>
          </p:nvSpPr>
          <p:spPr bwMode="auto">
            <a:xfrm>
              <a:off x="6567" y="3552"/>
              <a:ext cx="0" cy="54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346" name="Line 98"/>
            <p:cNvSpPr>
              <a:spLocks noChangeAspect="1" noChangeShapeType="1"/>
            </p:cNvSpPr>
            <p:nvPr/>
          </p:nvSpPr>
          <p:spPr bwMode="auto">
            <a:xfrm>
              <a:off x="5824" y="3552"/>
              <a:ext cx="0" cy="54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37347" name="Group 99"/>
            <p:cNvGrpSpPr>
              <a:grpSpLocks noChangeAspect="1"/>
            </p:cNvGrpSpPr>
            <p:nvPr/>
          </p:nvGrpSpPr>
          <p:grpSpPr bwMode="auto">
            <a:xfrm rot="10800000" flipV="1">
              <a:off x="5632" y="3984"/>
              <a:ext cx="539" cy="54"/>
              <a:chOff x="2869" y="1320"/>
              <a:chExt cx="2315" cy="0"/>
            </a:xfrm>
          </p:grpSpPr>
          <p:sp>
            <p:nvSpPr>
              <p:cNvPr id="437348" name="Line 100"/>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349" name="Line 101"/>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7350" name="Group 102"/>
            <p:cNvGrpSpPr>
              <a:grpSpLocks noChangeAspect="1"/>
            </p:cNvGrpSpPr>
            <p:nvPr/>
          </p:nvGrpSpPr>
          <p:grpSpPr bwMode="auto">
            <a:xfrm flipV="1">
              <a:off x="6125" y="4040"/>
              <a:ext cx="539" cy="54"/>
              <a:chOff x="2869" y="1320"/>
              <a:chExt cx="2315" cy="0"/>
            </a:xfrm>
          </p:grpSpPr>
          <p:sp>
            <p:nvSpPr>
              <p:cNvPr id="437351" name="Line 103"/>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352" name="Line 104"/>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37353" name="Rectangle 105"/>
            <p:cNvSpPr>
              <a:spLocks noChangeArrowheads="1"/>
            </p:cNvSpPr>
            <p:nvPr/>
          </p:nvSpPr>
          <p:spPr bwMode="auto">
            <a:xfrm>
              <a:off x="5996" y="3621"/>
              <a:ext cx="220" cy="51"/>
            </a:xfrm>
            <a:prstGeom prst="rect">
              <a:avLst/>
            </a:prstGeom>
            <a:solidFill>
              <a:srgbClr val="FF3300"/>
            </a:soli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2F21A90-E327-C84D-81B5-071D4C5C9FC6}" type="slidenum">
              <a:rPr lang="en-US" smtClean="0"/>
              <a:pPr>
                <a:defRPr/>
              </a:pPr>
              <a:t>46</a:t>
            </a:fld>
            <a:endParaRPr lang="en-US"/>
          </a:p>
        </p:txBody>
      </p:sp>
    </p:spTree>
    <p:extLst>
      <p:ext uri="{BB962C8B-B14F-4D97-AF65-F5344CB8AC3E}">
        <p14:creationId xmlns:p14="http://schemas.microsoft.com/office/powerpoint/2010/main" val="1033188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3"/>
          <p:cNvSpPr txBox="1">
            <a:spLocks noChangeArrowheads="1"/>
          </p:cNvSpPr>
          <p:nvPr/>
        </p:nvSpPr>
        <p:spPr bwMode="auto">
          <a:xfrm>
            <a:off x="327025" y="815975"/>
            <a:ext cx="8228013" cy="5791200"/>
          </a:xfrm>
          <a:prstGeom prst="rect">
            <a:avLst/>
          </a:prstGeom>
          <a:noFill/>
          <a:ln w="9525">
            <a:noFill/>
            <a:round/>
            <a:headEnd/>
            <a:tailEnd/>
          </a:ln>
        </p:spPr>
        <p:txBody>
          <a:bodyPr lIns="82945" tIns="58127" rIns="82945" bIns="41473"/>
          <a:lstStyle/>
          <a:p>
            <a:pPr marL="622300" lvl="1" indent="-207963" defTabSz="407988">
              <a:lnSpc>
                <a:spcPct val="81000"/>
              </a:lnSpc>
              <a:spcAft>
                <a:spcPts val="775"/>
              </a:spcAft>
              <a:buClr>
                <a:srgbClr val="000000"/>
              </a:buClr>
              <a:buSzPct val="100000"/>
              <a:buFont typeface="Times New Roman" pitchFamily="18" charset="0"/>
              <a:buNone/>
              <a:tabLst>
                <a:tab pos="222250" algn="l"/>
                <a:tab pos="627063" algn="l"/>
                <a:tab pos="1035050" algn="l"/>
                <a:tab pos="1443038" algn="l"/>
                <a:tab pos="1851025" algn="l"/>
                <a:tab pos="2257425" algn="l"/>
                <a:tab pos="2665413" algn="l"/>
                <a:tab pos="3073400" algn="l"/>
                <a:tab pos="3479800" algn="l"/>
                <a:tab pos="3887788" algn="l"/>
                <a:tab pos="4295775" algn="l"/>
                <a:tab pos="4703763" algn="l"/>
                <a:tab pos="5110163" algn="l"/>
                <a:tab pos="5518150" algn="l"/>
                <a:tab pos="5926138" algn="l"/>
                <a:tab pos="6332538" algn="l"/>
                <a:tab pos="6740525" algn="l"/>
                <a:tab pos="7148513" algn="l"/>
                <a:tab pos="7556500" algn="l"/>
                <a:tab pos="7962900" algn="l"/>
                <a:tab pos="8370888" algn="l"/>
              </a:tabLst>
            </a:pPr>
            <a:endParaRPr lang="en-GB" sz="2500" dirty="0">
              <a:solidFill>
                <a:srgbClr val="000000"/>
              </a:solidFill>
              <a:cs typeface="Arial" charset="0"/>
            </a:endParaRPr>
          </a:p>
          <a:p>
            <a:pPr marL="622300" lvl="1" indent="-207963" defTabSz="407988">
              <a:lnSpc>
                <a:spcPct val="81000"/>
              </a:lnSpc>
              <a:spcAft>
                <a:spcPts val="775"/>
              </a:spcAft>
              <a:buClr>
                <a:srgbClr val="000000"/>
              </a:buClr>
              <a:buSzPct val="100000"/>
              <a:buFont typeface="Times New Roman" pitchFamily="18" charset="0"/>
              <a:buNone/>
              <a:tabLst>
                <a:tab pos="222250" algn="l"/>
                <a:tab pos="627063" algn="l"/>
                <a:tab pos="1035050" algn="l"/>
                <a:tab pos="1443038" algn="l"/>
                <a:tab pos="1851025" algn="l"/>
                <a:tab pos="2257425" algn="l"/>
                <a:tab pos="2665413" algn="l"/>
                <a:tab pos="3073400" algn="l"/>
                <a:tab pos="3479800" algn="l"/>
                <a:tab pos="3887788" algn="l"/>
                <a:tab pos="4295775" algn="l"/>
                <a:tab pos="4703763" algn="l"/>
                <a:tab pos="5110163" algn="l"/>
                <a:tab pos="5518150" algn="l"/>
                <a:tab pos="5926138" algn="l"/>
                <a:tab pos="6332538" algn="l"/>
                <a:tab pos="6740525" algn="l"/>
                <a:tab pos="7148513" algn="l"/>
                <a:tab pos="7556500" algn="l"/>
                <a:tab pos="7962900" algn="l"/>
                <a:tab pos="8370888" algn="l"/>
              </a:tabLst>
            </a:pPr>
            <a:endParaRPr lang="en-GB" sz="2200" dirty="0">
              <a:solidFill>
                <a:srgbClr val="666666"/>
              </a:solidFill>
              <a:cs typeface="Arial" charset="0"/>
            </a:endParaRPr>
          </a:p>
          <a:p>
            <a:pPr marL="622300" lvl="1" indent="-207963" defTabSz="407988">
              <a:lnSpc>
                <a:spcPct val="81000"/>
              </a:lnSpc>
              <a:spcAft>
                <a:spcPts val="775"/>
              </a:spcAft>
              <a:buClr>
                <a:srgbClr val="000000"/>
              </a:buClr>
              <a:buSzPct val="100000"/>
              <a:buFont typeface="Times New Roman" pitchFamily="18" charset="0"/>
              <a:buNone/>
              <a:tabLst>
                <a:tab pos="222250" algn="l"/>
                <a:tab pos="627063" algn="l"/>
                <a:tab pos="1035050" algn="l"/>
                <a:tab pos="1443038" algn="l"/>
                <a:tab pos="1851025" algn="l"/>
                <a:tab pos="2257425" algn="l"/>
                <a:tab pos="2665413" algn="l"/>
                <a:tab pos="3073400" algn="l"/>
                <a:tab pos="3479800" algn="l"/>
                <a:tab pos="3887788" algn="l"/>
                <a:tab pos="4295775" algn="l"/>
                <a:tab pos="4703763" algn="l"/>
                <a:tab pos="5110163" algn="l"/>
                <a:tab pos="5518150" algn="l"/>
                <a:tab pos="5926138" algn="l"/>
                <a:tab pos="6332538" algn="l"/>
                <a:tab pos="6740525" algn="l"/>
                <a:tab pos="7148513" algn="l"/>
                <a:tab pos="7556500" algn="l"/>
                <a:tab pos="7962900" algn="l"/>
                <a:tab pos="8370888" algn="l"/>
              </a:tabLst>
            </a:pPr>
            <a:endParaRPr lang="en-GB" sz="2200" dirty="0">
              <a:solidFill>
                <a:srgbClr val="666666"/>
              </a:solidFill>
              <a:cs typeface="Arial" charset="0"/>
            </a:endParaRPr>
          </a:p>
        </p:txBody>
      </p:sp>
      <p:grpSp>
        <p:nvGrpSpPr>
          <p:cNvPr id="100355" name="Group 4"/>
          <p:cNvGrpSpPr>
            <a:grpSpLocks/>
          </p:cNvGrpSpPr>
          <p:nvPr/>
        </p:nvGrpSpPr>
        <p:grpSpPr bwMode="auto">
          <a:xfrm>
            <a:off x="358775" y="1295400"/>
            <a:ext cx="3930650" cy="2328862"/>
            <a:chOff x="249" y="998"/>
            <a:chExt cx="2730" cy="1617"/>
          </a:xfrm>
        </p:grpSpPr>
        <p:pic>
          <p:nvPicPr>
            <p:cNvPr id="100363" name="Picture 5"/>
            <p:cNvPicPr>
              <a:picLocks noChangeAspect="1" noChangeArrowheads="1"/>
            </p:cNvPicPr>
            <p:nvPr/>
          </p:nvPicPr>
          <p:blipFill>
            <a:blip r:embed="rId3"/>
            <a:srcRect/>
            <a:stretch>
              <a:fillRect/>
            </a:stretch>
          </p:blipFill>
          <p:spPr bwMode="auto">
            <a:xfrm>
              <a:off x="249" y="998"/>
              <a:ext cx="2731" cy="1618"/>
            </a:xfrm>
            <a:prstGeom prst="rect">
              <a:avLst/>
            </a:prstGeom>
            <a:noFill/>
            <a:ln w="9525">
              <a:noFill/>
              <a:round/>
              <a:headEnd/>
              <a:tailEnd/>
            </a:ln>
          </p:spPr>
        </p:pic>
        <p:sp>
          <p:nvSpPr>
            <p:cNvPr id="100364" name="Rectangle 6"/>
            <p:cNvSpPr>
              <a:spLocks noChangeArrowheads="1"/>
            </p:cNvSpPr>
            <p:nvPr/>
          </p:nvSpPr>
          <p:spPr bwMode="auto">
            <a:xfrm>
              <a:off x="303" y="2354"/>
              <a:ext cx="2676" cy="217"/>
            </a:xfrm>
            <a:prstGeom prst="rect">
              <a:avLst/>
            </a:prstGeom>
            <a:solidFill>
              <a:srgbClr val="000000"/>
            </a:solidFill>
            <a:ln w="9525">
              <a:noFill/>
              <a:round/>
              <a:headEnd/>
              <a:tailEnd/>
            </a:ln>
          </p:spPr>
          <p:txBody>
            <a:bodyPr lIns="118866" tIns="59433" rIns="118866" bIns="59433"/>
            <a:lstStyle/>
            <a:p>
              <a:pPr marL="622300" lvl="1" indent="-231775" defTabSz="407988" eaLnBrk="0" hangingPunct="0">
                <a:spcBef>
                  <a:spcPts val="450"/>
                </a:spcBef>
                <a:spcAft>
                  <a:spcPts val="913"/>
                </a:spcAft>
                <a:buClr>
                  <a:srgbClr val="212466"/>
                </a:buClr>
                <a:buSzPct val="171000"/>
                <a:buFont typeface="Gill Sans"/>
                <a:buNone/>
                <a:tabLst>
                  <a:tab pos="622300" algn="l"/>
                  <a:tab pos="1028700" algn="l"/>
                  <a:tab pos="1435100" algn="l"/>
                  <a:tab pos="1843088" algn="l"/>
                  <a:tab pos="2251075" algn="l"/>
                  <a:tab pos="2659063" algn="l"/>
                  <a:tab pos="3065463" algn="l"/>
                  <a:tab pos="3473450" algn="l"/>
                  <a:tab pos="3881438" algn="l"/>
                  <a:tab pos="4287838" algn="l"/>
                  <a:tab pos="4695825" algn="l"/>
                  <a:tab pos="5103813" algn="l"/>
                  <a:tab pos="5510213" algn="l"/>
                  <a:tab pos="5918200" algn="l"/>
                  <a:tab pos="6326188" algn="l"/>
                  <a:tab pos="6734175" algn="l"/>
                  <a:tab pos="7140575" algn="l"/>
                  <a:tab pos="7548563" algn="l"/>
                  <a:tab pos="7956550" algn="l"/>
                  <a:tab pos="8362950" algn="l"/>
                  <a:tab pos="8770938" algn="l"/>
                </a:tabLst>
              </a:pPr>
              <a:r>
                <a:rPr lang="en-GB" sz="1600">
                  <a:solidFill>
                    <a:srgbClr val="FFFFFF"/>
                  </a:solidFill>
                  <a:cs typeface="Arial" charset="0"/>
                </a:rPr>
                <a:t>L=25us, BW=100MB/s</a:t>
              </a:r>
            </a:p>
          </p:txBody>
        </p:sp>
      </p:grpSp>
      <p:grpSp>
        <p:nvGrpSpPr>
          <p:cNvPr id="100356" name="Group 7"/>
          <p:cNvGrpSpPr>
            <a:grpSpLocks/>
          </p:cNvGrpSpPr>
          <p:nvPr/>
        </p:nvGrpSpPr>
        <p:grpSpPr bwMode="auto">
          <a:xfrm>
            <a:off x="4830763" y="1309687"/>
            <a:ext cx="3932237" cy="2330450"/>
            <a:chOff x="3355" y="1008"/>
            <a:chExt cx="2730" cy="1618"/>
          </a:xfrm>
        </p:grpSpPr>
        <p:pic>
          <p:nvPicPr>
            <p:cNvPr id="100361" name="Picture 8"/>
            <p:cNvPicPr>
              <a:picLocks noChangeAspect="1" noChangeArrowheads="1"/>
            </p:cNvPicPr>
            <p:nvPr/>
          </p:nvPicPr>
          <p:blipFill>
            <a:blip r:embed="rId4"/>
            <a:srcRect/>
            <a:stretch>
              <a:fillRect/>
            </a:stretch>
          </p:blipFill>
          <p:spPr bwMode="auto">
            <a:xfrm>
              <a:off x="3355" y="1008"/>
              <a:ext cx="2731" cy="1619"/>
            </a:xfrm>
            <a:prstGeom prst="rect">
              <a:avLst/>
            </a:prstGeom>
            <a:noFill/>
            <a:ln w="9525">
              <a:noFill/>
              <a:round/>
              <a:headEnd/>
              <a:tailEnd/>
            </a:ln>
          </p:spPr>
        </p:pic>
        <p:sp>
          <p:nvSpPr>
            <p:cNvPr id="100362" name="Rectangle 9"/>
            <p:cNvSpPr>
              <a:spLocks noChangeArrowheads="1"/>
            </p:cNvSpPr>
            <p:nvPr/>
          </p:nvSpPr>
          <p:spPr bwMode="auto">
            <a:xfrm>
              <a:off x="3382" y="2364"/>
              <a:ext cx="2678" cy="217"/>
            </a:xfrm>
            <a:prstGeom prst="rect">
              <a:avLst/>
            </a:prstGeom>
            <a:solidFill>
              <a:srgbClr val="000000"/>
            </a:solidFill>
            <a:ln w="9525">
              <a:noFill/>
              <a:round/>
              <a:headEnd/>
              <a:tailEnd/>
            </a:ln>
          </p:spPr>
          <p:txBody>
            <a:bodyPr lIns="118866" tIns="59433" rIns="118866" bIns="59433"/>
            <a:lstStyle/>
            <a:p>
              <a:pPr marL="622300" lvl="1" indent="-231775" defTabSz="407988" eaLnBrk="0" hangingPunct="0">
                <a:spcBef>
                  <a:spcPts val="450"/>
                </a:spcBef>
                <a:spcAft>
                  <a:spcPts val="913"/>
                </a:spcAft>
                <a:buClr>
                  <a:srgbClr val="212466"/>
                </a:buClr>
                <a:buSzPct val="171000"/>
                <a:buFont typeface="Gill Sans"/>
                <a:buNone/>
                <a:tabLst>
                  <a:tab pos="622300" algn="l"/>
                  <a:tab pos="1028700" algn="l"/>
                  <a:tab pos="1435100" algn="l"/>
                  <a:tab pos="1843088" algn="l"/>
                  <a:tab pos="2251075" algn="l"/>
                  <a:tab pos="2659063" algn="l"/>
                  <a:tab pos="3065463" algn="l"/>
                  <a:tab pos="3473450" algn="l"/>
                  <a:tab pos="3881438" algn="l"/>
                  <a:tab pos="4287838" algn="l"/>
                  <a:tab pos="4695825" algn="l"/>
                  <a:tab pos="5103813" algn="l"/>
                  <a:tab pos="5510213" algn="l"/>
                  <a:tab pos="5918200" algn="l"/>
                  <a:tab pos="6326188" algn="l"/>
                  <a:tab pos="6734175" algn="l"/>
                  <a:tab pos="7140575" algn="l"/>
                  <a:tab pos="7548563" algn="l"/>
                  <a:tab pos="7956550" algn="l"/>
                  <a:tab pos="8362950" algn="l"/>
                  <a:tab pos="8770938" algn="l"/>
                </a:tabLst>
              </a:pPr>
              <a:r>
                <a:rPr lang="en-GB" sz="1600">
                  <a:solidFill>
                    <a:srgbClr val="FFFFFF"/>
                  </a:solidFill>
                  <a:cs typeface="Arial" charset="0"/>
                </a:rPr>
                <a:t>L=1000us, BW=100MB/s</a:t>
              </a:r>
            </a:p>
          </p:txBody>
        </p:sp>
      </p:grpSp>
      <p:grpSp>
        <p:nvGrpSpPr>
          <p:cNvPr id="100357" name="Group 10"/>
          <p:cNvGrpSpPr>
            <a:grpSpLocks/>
          </p:cNvGrpSpPr>
          <p:nvPr/>
        </p:nvGrpSpPr>
        <p:grpSpPr bwMode="auto">
          <a:xfrm>
            <a:off x="2363788" y="3732212"/>
            <a:ext cx="3932237" cy="2330450"/>
            <a:chOff x="1642" y="2690"/>
            <a:chExt cx="2730" cy="1618"/>
          </a:xfrm>
        </p:grpSpPr>
        <p:pic>
          <p:nvPicPr>
            <p:cNvPr id="100359" name="Picture 11"/>
            <p:cNvPicPr>
              <a:picLocks noChangeAspect="1" noChangeArrowheads="1"/>
            </p:cNvPicPr>
            <p:nvPr/>
          </p:nvPicPr>
          <p:blipFill>
            <a:blip r:embed="rId5"/>
            <a:srcRect/>
            <a:stretch>
              <a:fillRect/>
            </a:stretch>
          </p:blipFill>
          <p:spPr bwMode="auto">
            <a:xfrm>
              <a:off x="1642" y="2690"/>
              <a:ext cx="2731" cy="1619"/>
            </a:xfrm>
            <a:prstGeom prst="rect">
              <a:avLst/>
            </a:prstGeom>
            <a:noFill/>
            <a:ln w="9525">
              <a:noFill/>
              <a:round/>
              <a:headEnd/>
              <a:tailEnd/>
            </a:ln>
          </p:spPr>
        </p:pic>
        <p:sp>
          <p:nvSpPr>
            <p:cNvPr id="100360" name="Rectangle 12"/>
            <p:cNvSpPr>
              <a:spLocks noChangeArrowheads="1"/>
            </p:cNvSpPr>
            <p:nvPr/>
          </p:nvSpPr>
          <p:spPr bwMode="auto">
            <a:xfrm>
              <a:off x="1677" y="4046"/>
              <a:ext cx="2677" cy="217"/>
            </a:xfrm>
            <a:prstGeom prst="rect">
              <a:avLst/>
            </a:prstGeom>
            <a:solidFill>
              <a:srgbClr val="000000"/>
            </a:solidFill>
            <a:ln w="9525">
              <a:noFill/>
              <a:round/>
              <a:headEnd/>
              <a:tailEnd/>
            </a:ln>
          </p:spPr>
          <p:txBody>
            <a:bodyPr lIns="118866" tIns="59433" rIns="118866" bIns="59433"/>
            <a:lstStyle/>
            <a:p>
              <a:pPr marL="622300" lvl="1" indent="-231775" defTabSz="407988" eaLnBrk="0" hangingPunct="0">
                <a:spcBef>
                  <a:spcPts val="450"/>
                </a:spcBef>
                <a:spcAft>
                  <a:spcPts val="913"/>
                </a:spcAft>
                <a:buClr>
                  <a:srgbClr val="212466"/>
                </a:buClr>
                <a:buSzPct val="171000"/>
                <a:buFont typeface="Gill Sans"/>
                <a:buNone/>
                <a:tabLst>
                  <a:tab pos="622300" algn="l"/>
                  <a:tab pos="1028700" algn="l"/>
                  <a:tab pos="1435100" algn="l"/>
                  <a:tab pos="1843088" algn="l"/>
                  <a:tab pos="2251075" algn="l"/>
                  <a:tab pos="2659063" algn="l"/>
                  <a:tab pos="3065463" algn="l"/>
                  <a:tab pos="3473450" algn="l"/>
                  <a:tab pos="3881438" algn="l"/>
                  <a:tab pos="4287838" algn="l"/>
                  <a:tab pos="4695825" algn="l"/>
                  <a:tab pos="5103813" algn="l"/>
                  <a:tab pos="5510213" algn="l"/>
                  <a:tab pos="5918200" algn="l"/>
                  <a:tab pos="6326188" algn="l"/>
                  <a:tab pos="6734175" algn="l"/>
                  <a:tab pos="7140575" algn="l"/>
                  <a:tab pos="7548563" algn="l"/>
                  <a:tab pos="7956550" algn="l"/>
                  <a:tab pos="8362950" algn="l"/>
                  <a:tab pos="8770938" algn="l"/>
                </a:tabLst>
              </a:pPr>
              <a:r>
                <a:rPr lang="en-GB" sz="1600">
                  <a:solidFill>
                    <a:srgbClr val="FFFFFF"/>
                  </a:solidFill>
                  <a:cs typeface="Arial" charset="0"/>
                </a:rPr>
                <a:t>L=25us, BW=10MB/s</a:t>
              </a:r>
            </a:p>
          </p:txBody>
        </p:sp>
      </p:grpSp>
      <p:sp>
        <p:nvSpPr>
          <p:cNvPr id="100358" name="Text Box 13"/>
          <p:cNvSpPr txBox="1">
            <a:spLocks noChangeArrowheads="1"/>
          </p:cNvSpPr>
          <p:nvPr/>
        </p:nvSpPr>
        <p:spPr bwMode="auto">
          <a:xfrm>
            <a:off x="6232525" y="5048250"/>
            <a:ext cx="2676525" cy="339725"/>
          </a:xfrm>
          <a:prstGeom prst="rect">
            <a:avLst/>
          </a:prstGeom>
          <a:noFill/>
          <a:ln w="9525">
            <a:noFill/>
            <a:round/>
            <a:headEnd/>
            <a:tailEnd/>
          </a:ln>
        </p:spPr>
        <p:txBody>
          <a:bodyPr wrap="none" lIns="117887" tIns="59107" rIns="117887" bIns="59107">
            <a:spAutoFit/>
          </a:bodyPr>
          <a:lstStyle/>
          <a:p>
            <a:pPr defTabSz="407988" eaLnBrk="0" hangingPunct="0">
              <a:lnSpc>
                <a:spcPct val="80000"/>
              </a:lnSpc>
              <a:spcBef>
                <a:spcPts val="1138"/>
              </a:spcBef>
              <a:buClr>
                <a:srgbClr val="000000"/>
              </a:buClr>
              <a:buSzPct val="45000"/>
              <a:buFont typeface="Wingdings" pitchFamily="2" charset="2"/>
              <a:buNone/>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pPr>
            <a:r>
              <a:rPr lang="en-GB">
                <a:solidFill>
                  <a:srgbClr val="000066"/>
                </a:solidFill>
                <a:cs typeface="Arial" charset="0"/>
              </a:rPr>
              <a:t>All windows same scale</a:t>
            </a:r>
          </a:p>
        </p:txBody>
      </p:sp>
      <p:sp>
        <p:nvSpPr>
          <p:cNvPr id="100366" name="Title 1"/>
          <p:cNvSpPr>
            <a:spLocks/>
          </p:cNvSpPr>
          <p:nvPr/>
        </p:nvSpPr>
        <p:spPr bwMode="auto">
          <a:xfrm>
            <a:off x="107950" y="0"/>
            <a:ext cx="8928100" cy="692150"/>
          </a:xfrm>
          <a:prstGeom prst="rect">
            <a:avLst/>
          </a:prstGeom>
          <a:noFill/>
          <a:ln w="9525">
            <a:noFill/>
            <a:miter lim="800000"/>
            <a:headEnd/>
            <a:tailEnd/>
          </a:ln>
        </p:spPr>
        <p:txBody>
          <a:bodyPr anchor="b"/>
          <a:lstStyle/>
          <a:p>
            <a:pPr eaLnBrk="0" hangingPunct="0"/>
            <a:r>
              <a:rPr lang="en-GB" sz="2700" dirty="0" smtClean="0">
                <a:solidFill>
                  <a:schemeClr val="bg1"/>
                </a:solidFill>
              </a:rPr>
              <a:t>Are all parts of an app. equally sensitive to network?</a:t>
            </a:r>
            <a:endParaRPr lang="en-US" sz="2700" dirty="0">
              <a:solidFill>
                <a:schemeClr val="bg1"/>
              </a:solidFill>
            </a:endParaRPr>
          </a:p>
        </p:txBody>
      </p:sp>
      <p:sp>
        <p:nvSpPr>
          <p:cNvPr id="2" name="Title 1"/>
          <p:cNvSpPr>
            <a:spLocks noGrp="1"/>
          </p:cNvSpPr>
          <p:nvPr>
            <p:ph type="title"/>
          </p:nvPr>
        </p:nvSpPr>
        <p:spPr/>
        <p:txBody>
          <a:bodyPr/>
          <a:lstStyle/>
          <a:p>
            <a:r>
              <a:rPr lang="en-US" dirty="0"/>
              <a:t>MPIRE 32 tasks, no network contention</a:t>
            </a:r>
          </a:p>
        </p:txBody>
      </p:sp>
      <p:sp>
        <p:nvSpPr>
          <p:cNvPr id="3" name="Footer Placeholder 2"/>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4" name="Slide Number Placeholder 3"/>
          <p:cNvSpPr>
            <a:spLocks noGrp="1"/>
          </p:cNvSpPr>
          <p:nvPr>
            <p:ph type="sldNum" sz="quarter" idx="12"/>
          </p:nvPr>
        </p:nvSpPr>
        <p:spPr/>
        <p:txBody>
          <a:bodyPr/>
          <a:lstStyle/>
          <a:p>
            <a:pPr>
              <a:defRPr/>
            </a:pPr>
            <a:fld id="{F8E865A7-7678-F840-B2ED-A6879803B906}" type="slidenum">
              <a:rPr lang="en-US" smtClean="0"/>
              <a:pPr>
                <a:defRPr/>
              </a:pPr>
              <a:t>47</a:t>
            </a:fld>
            <a:endParaRPr lang="en-US"/>
          </a:p>
        </p:txBody>
      </p:sp>
    </p:spTree>
    <p:extLst>
      <p:ext uri="{BB962C8B-B14F-4D97-AF65-F5344CB8AC3E}">
        <p14:creationId xmlns:p14="http://schemas.microsoft.com/office/powerpoint/2010/main" val="302823768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p:txBody>
          <a:bodyPr/>
          <a:lstStyle/>
          <a:p>
            <a:r>
              <a:rPr lang="en-US" dirty="0" smtClean="0"/>
              <a:t>Ideal </a:t>
            </a:r>
            <a:r>
              <a:rPr lang="en-US" dirty="0" smtClean="0"/>
              <a:t>Machine</a:t>
            </a:r>
            <a:endParaRPr lang="en-US" dirty="0"/>
          </a:p>
        </p:txBody>
      </p:sp>
      <p:sp>
        <p:nvSpPr>
          <p:cNvPr id="456707" name="Rectangle 3"/>
          <p:cNvSpPr>
            <a:spLocks noGrp="1" noChangeArrowheads="1"/>
          </p:cNvSpPr>
          <p:nvPr>
            <p:ph idx="1"/>
          </p:nvPr>
        </p:nvSpPr>
        <p:spPr>
          <a:prstGeom prst="rect">
            <a:avLst/>
          </a:prstGeom>
        </p:spPr>
        <p:txBody>
          <a:bodyPr/>
          <a:lstStyle/>
          <a:p>
            <a:pPr marL="342900" lvl="1" indent="-342900">
              <a:buBlip>
                <a:blip r:embed="rId2"/>
              </a:buBlip>
            </a:pPr>
            <a:r>
              <a:rPr lang="en-US" sz="2400" dirty="0"/>
              <a:t>The impossible machine: </a:t>
            </a:r>
            <a:r>
              <a:rPr lang="en-US" sz="2400" dirty="0" smtClean="0"/>
              <a:t>    BW </a:t>
            </a:r>
            <a:r>
              <a:rPr lang="en-US" sz="2400" dirty="0"/>
              <a:t>= </a:t>
            </a:r>
            <a:r>
              <a:rPr lang="en-US" sz="2400" dirty="0">
                <a:sym typeface="Symbol" pitchFamily="18" charset="2"/>
              </a:rPr>
              <a:t>,    L = 0</a:t>
            </a:r>
            <a:endParaRPr lang="en-US" sz="2400" dirty="0"/>
          </a:p>
          <a:p>
            <a:r>
              <a:rPr lang="en-US" dirty="0"/>
              <a:t>Actually describes/characterizes Intrinsic application </a:t>
            </a:r>
            <a:r>
              <a:rPr lang="en-US" dirty="0" smtClean="0"/>
              <a:t>behavior</a:t>
            </a:r>
          </a:p>
          <a:p>
            <a:pPr lvl="1"/>
            <a:r>
              <a:rPr lang="en-US" dirty="0" smtClean="0"/>
              <a:t>Load </a:t>
            </a:r>
            <a:r>
              <a:rPr lang="en-US" dirty="0"/>
              <a:t>balance problems?</a:t>
            </a:r>
            <a:endParaRPr lang="en-US" dirty="0" smtClean="0"/>
          </a:p>
          <a:p>
            <a:pPr lvl="1"/>
            <a:r>
              <a:rPr lang="en-US" dirty="0"/>
              <a:t>D</a:t>
            </a:r>
            <a:r>
              <a:rPr lang="en-US" dirty="0" smtClean="0"/>
              <a:t>ependence </a:t>
            </a:r>
            <a:r>
              <a:rPr lang="en-US" dirty="0"/>
              <a:t>problems</a:t>
            </a:r>
            <a:r>
              <a:rPr lang="en-US" dirty="0" smtClean="0"/>
              <a:t>?</a:t>
            </a:r>
            <a:endParaRPr lang="en-US" dirty="0"/>
          </a:p>
        </p:txBody>
      </p:sp>
      <p:grpSp>
        <p:nvGrpSpPr>
          <p:cNvPr id="456708" name="Group 4"/>
          <p:cNvGrpSpPr>
            <a:grpSpLocks/>
          </p:cNvGrpSpPr>
          <p:nvPr/>
        </p:nvGrpSpPr>
        <p:grpSpPr bwMode="auto">
          <a:xfrm>
            <a:off x="2286279" y="2680838"/>
            <a:ext cx="6857721" cy="3656185"/>
            <a:chOff x="1737" y="2089"/>
            <a:chExt cx="6143" cy="3275"/>
          </a:xfrm>
        </p:grpSpPr>
        <p:grpSp>
          <p:nvGrpSpPr>
            <p:cNvPr id="456709" name="Group 5"/>
            <p:cNvGrpSpPr>
              <a:grpSpLocks/>
            </p:cNvGrpSpPr>
            <p:nvPr/>
          </p:nvGrpSpPr>
          <p:grpSpPr bwMode="auto">
            <a:xfrm>
              <a:off x="2644" y="2890"/>
              <a:ext cx="4317" cy="2474"/>
              <a:chOff x="2644" y="2890"/>
              <a:chExt cx="4317" cy="2474"/>
            </a:xfrm>
          </p:grpSpPr>
          <p:pic>
            <p:nvPicPr>
              <p:cNvPr id="456710" name="Picture 6" descr="mpical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4" y="2979"/>
                <a:ext cx="4316" cy="2301"/>
              </a:xfrm>
              <a:prstGeom prst="rect">
                <a:avLst/>
              </a:prstGeom>
              <a:noFill/>
              <a:extLst>
                <a:ext uri="{909E8E84-426E-40dd-AFC4-6F175D3DCCD1}">
                  <a14:hiddenFill xmlns:a14="http://schemas.microsoft.com/office/drawing/2010/main">
                    <a:solidFill>
                      <a:srgbClr val="FFFFFF"/>
                    </a:solidFill>
                  </a14:hiddenFill>
                </a:ext>
              </a:extLst>
            </p:spPr>
          </p:pic>
          <p:sp>
            <p:nvSpPr>
              <p:cNvPr id="456711" name="Freeform 7"/>
              <p:cNvSpPr>
                <a:spLocks/>
              </p:cNvSpPr>
              <p:nvPr/>
            </p:nvSpPr>
            <p:spPr bwMode="auto">
              <a:xfrm>
                <a:off x="5833" y="2890"/>
                <a:ext cx="1128" cy="2474"/>
              </a:xfrm>
              <a:custGeom>
                <a:avLst/>
                <a:gdLst>
                  <a:gd name="T0" fmla="*/ 1128 w 1128"/>
                  <a:gd name="T1" fmla="*/ 0 h 2474"/>
                  <a:gd name="T2" fmla="*/ 1120 w 1128"/>
                  <a:gd name="T3" fmla="*/ 1087 h 2474"/>
                  <a:gd name="T4" fmla="*/ 8 w 1128"/>
                  <a:gd name="T5" fmla="*/ 1330 h 2474"/>
                  <a:gd name="T6" fmla="*/ 0 w 1128"/>
                  <a:gd name="T7" fmla="*/ 2474 h 2474"/>
                </a:gdLst>
                <a:ahLst/>
                <a:cxnLst>
                  <a:cxn ang="0">
                    <a:pos x="T0" y="T1"/>
                  </a:cxn>
                  <a:cxn ang="0">
                    <a:pos x="T2" y="T3"/>
                  </a:cxn>
                  <a:cxn ang="0">
                    <a:pos x="T4" y="T5"/>
                  </a:cxn>
                  <a:cxn ang="0">
                    <a:pos x="T6" y="T7"/>
                  </a:cxn>
                </a:cxnLst>
                <a:rect l="0" t="0" r="r" b="b"/>
                <a:pathLst>
                  <a:path w="1128" h="2474">
                    <a:moveTo>
                      <a:pt x="1128" y="0"/>
                    </a:moveTo>
                    <a:lnTo>
                      <a:pt x="1120" y="1087"/>
                    </a:lnTo>
                    <a:lnTo>
                      <a:pt x="8" y="1330"/>
                    </a:lnTo>
                    <a:lnTo>
                      <a:pt x="0" y="2474"/>
                    </a:lnTo>
                  </a:path>
                </a:pathLst>
              </a:custGeom>
              <a:noFill/>
              <a:ln w="57150" cmpd="sng">
                <a:solidFill>
                  <a:srgbClr val="FFFF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cxnSp>
          <p:nvCxnSpPr>
            <p:cNvPr id="456712" name="AutoShape 8"/>
            <p:cNvCxnSpPr>
              <a:cxnSpLocks noChangeShapeType="1"/>
              <a:stCxn id="456714" idx="1"/>
              <a:endCxn id="456713" idx="0"/>
            </p:cNvCxnSpPr>
            <p:nvPr/>
          </p:nvCxnSpPr>
          <p:spPr bwMode="auto">
            <a:xfrm rot="10800000" flipV="1">
              <a:off x="6623" y="3017"/>
              <a:ext cx="557" cy="167"/>
            </a:xfrm>
            <a:prstGeom prst="curvedConnector2">
              <a:avLst/>
            </a:prstGeom>
            <a:noFill/>
            <a:ln w="38160">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6713" name="Oval 9"/>
            <p:cNvSpPr>
              <a:spLocks noChangeArrowheads="1"/>
            </p:cNvSpPr>
            <p:nvPr/>
          </p:nvSpPr>
          <p:spPr bwMode="auto">
            <a:xfrm>
              <a:off x="6474" y="3184"/>
              <a:ext cx="298" cy="387"/>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44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6714" name="Text Box 10"/>
            <p:cNvSpPr txBox="1">
              <a:spLocks noChangeArrowheads="1"/>
            </p:cNvSpPr>
            <p:nvPr/>
          </p:nvSpPr>
          <p:spPr bwMode="auto">
            <a:xfrm>
              <a:off x="7180" y="2863"/>
              <a:ext cx="668" cy="308"/>
            </a:xfrm>
            <a:prstGeom prst="rect">
              <a:avLst/>
            </a:prstGeom>
            <a:solidFill>
              <a:schemeClr val="bg1"/>
            </a:solidFill>
            <a:ln w="9360">
              <a:solidFill>
                <a:srgbClr val="008BC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2136" tIns="63510" rIns="122136" bIns="63510">
              <a:spAutoFit/>
            </a:bodyPr>
            <a:lstStyle>
              <a:lvl1pPr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1pPr>
              <a:lvl2pPr marL="62071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2pPr>
              <a:lvl3pPr marL="1241425"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3pPr>
              <a:lvl4pPr marL="1862138"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4pPr>
              <a:lvl5pPr marL="248126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5pPr>
              <a:lvl6pPr marL="29384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6pPr>
              <a:lvl7pPr marL="33956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7pPr>
              <a:lvl8pPr marL="38528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8pPr>
              <a:lvl9pPr marL="43100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9pPr>
            </a:lstStyle>
            <a:p>
              <a:pPr eaLnBrk="1" hangingPunct="1">
                <a:buClr>
                  <a:srgbClr val="000000"/>
                </a:buClr>
                <a:buSzPct val="100000"/>
                <a:buFont typeface="Arial" charset="0"/>
                <a:buNone/>
              </a:pPr>
              <a:r>
                <a:rPr lang="en-GB" sz="1400">
                  <a:solidFill>
                    <a:srgbClr val="000000"/>
                  </a:solidFill>
                  <a:latin typeface="Arial" charset="0"/>
                  <a:cs typeface="Arial" charset="0"/>
                </a:rPr>
                <a:t>waitall</a:t>
              </a:r>
            </a:p>
          </p:txBody>
        </p:sp>
        <p:cxnSp>
          <p:nvCxnSpPr>
            <p:cNvPr id="456715" name="AutoShape 11"/>
            <p:cNvCxnSpPr>
              <a:cxnSpLocks noChangeShapeType="1"/>
              <a:stCxn id="456717" idx="1"/>
              <a:endCxn id="456716" idx="0"/>
            </p:cNvCxnSpPr>
            <p:nvPr/>
          </p:nvCxnSpPr>
          <p:spPr bwMode="auto">
            <a:xfrm rot="10800000" flipV="1">
              <a:off x="6305" y="2565"/>
              <a:ext cx="784" cy="664"/>
            </a:xfrm>
            <a:prstGeom prst="curvedConnector2">
              <a:avLst/>
            </a:prstGeom>
            <a:noFill/>
            <a:ln w="38160">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6716" name="Oval 12"/>
            <p:cNvSpPr>
              <a:spLocks noChangeArrowheads="1"/>
            </p:cNvSpPr>
            <p:nvPr/>
          </p:nvSpPr>
          <p:spPr bwMode="auto">
            <a:xfrm>
              <a:off x="6156" y="3229"/>
              <a:ext cx="298" cy="387"/>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44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6717" name="Text Box 13"/>
            <p:cNvSpPr txBox="1">
              <a:spLocks noChangeArrowheads="1"/>
            </p:cNvSpPr>
            <p:nvPr/>
          </p:nvSpPr>
          <p:spPr bwMode="auto">
            <a:xfrm>
              <a:off x="7089" y="2411"/>
              <a:ext cx="791" cy="308"/>
            </a:xfrm>
            <a:prstGeom prst="rect">
              <a:avLst/>
            </a:prstGeom>
            <a:solidFill>
              <a:schemeClr val="bg1"/>
            </a:solidFill>
            <a:ln w="9360">
              <a:solidFill>
                <a:srgbClr val="008BC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2136" tIns="63510" rIns="122136" bIns="63510">
              <a:spAutoFit/>
            </a:bodyPr>
            <a:lstStyle>
              <a:lvl1pPr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1pPr>
              <a:lvl2pPr marL="62071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2pPr>
              <a:lvl3pPr marL="1241425"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3pPr>
              <a:lvl4pPr marL="1862138"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4pPr>
              <a:lvl5pPr marL="248126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5pPr>
              <a:lvl6pPr marL="29384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6pPr>
              <a:lvl7pPr marL="33956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7pPr>
              <a:lvl8pPr marL="38528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8pPr>
              <a:lvl9pPr marL="43100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9pPr>
            </a:lstStyle>
            <a:p>
              <a:pPr eaLnBrk="1" hangingPunct="1">
                <a:buClr>
                  <a:srgbClr val="000000"/>
                </a:buClr>
                <a:buSzPct val="100000"/>
                <a:buFont typeface="Arial" charset="0"/>
                <a:buNone/>
              </a:pPr>
              <a:r>
                <a:rPr lang="en-GB" sz="1400">
                  <a:solidFill>
                    <a:srgbClr val="000000"/>
                  </a:solidFill>
                  <a:latin typeface="Arial" charset="0"/>
                  <a:cs typeface="Arial" charset="0"/>
                </a:rPr>
                <a:t>sendrec</a:t>
              </a:r>
            </a:p>
          </p:txBody>
        </p:sp>
        <p:cxnSp>
          <p:nvCxnSpPr>
            <p:cNvPr id="456718" name="AutoShape 14"/>
            <p:cNvCxnSpPr>
              <a:cxnSpLocks noChangeShapeType="1"/>
              <a:stCxn id="456720" idx="2"/>
              <a:endCxn id="456719" idx="0"/>
            </p:cNvCxnSpPr>
            <p:nvPr/>
          </p:nvCxnSpPr>
          <p:spPr bwMode="auto">
            <a:xfrm rot="5400000">
              <a:off x="5855" y="2408"/>
              <a:ext cx="766" cy="745"/>
            </a:xfrm>
            <a:prstGeom prst="curvedConnector3">
              <a:avLst>
                <a:gd name="adj1" fmla="val 50000"/>
              </a:avLst>
            </a:prstGeom>
            <a:noFill/>
            <a:ln w="38160">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6719" name="Oval 15"/>
            <p:cNvSpPr>
              <a:spLocks noChangeArrowheads="1"/>
            </p:cNvSpPr>
            <p:nvPr/>
          </p:nvSpPr>
          <p:spPr bwMode="auto">
            <a:xfrm>
              <a:off x="5729" y="3163"/>
              <a:ext cx="273" cy="59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44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6720" name="Text Box 16"/>
            <p:cNvSpPr txBox="1">
              <a:spLocks noChangeArrowheads="1"/>
            </p:cNvSpPr>
            <p:nvPr/>
          </p:nvSpPr>
          <p:spPr bwMode="auto">
            <a:xfrm>
              <a:off x="6272" y="2089"/>
              <a:ext cx="676" cy="308"/>
            </a:xfrm>
            <a:prstGeom prst="rect">
              <a:avLst/>
            </a:prstGeom>
            <a:noFill/>
            <a:ln w="9360">
              <a:solidFill>
                <a:srgbClr val="008BC6"/>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2136" tIns="63510" rIns="122136" bIns="63510">
              <a:spAutoFit/>
            </a:bodyPr>
            <a:lstStyle>
              <a:lvl1pPr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1pPr>
              <a:lvl2pPr marL="62071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2pPr>
              <a:lvl3pPr marL="1241425"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3pPr>
              <a:lvl4pPr marL="1862138"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4pPr>
              <a:lvl5pPr marL="248126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5pPr>
              <a:lvl6pPr marL="29384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6pPr>
              <a:lvl7pPr marL="33956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7pPr>
              <a:lvl8pPr marL="38528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8pPr>
              <a:lvl9pPr marL="43100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9pPr>
            </a:lstStyle>
            <a:p>
              <a:pPr eaLnBrk="1" hangingPunct="1">
                <a:buClr>
                  <a:srgbClr val="000000"/>
                </a:buClr>
                <a:buSzPct val="100000"/>
                <a:buFont typeface="Arial" charset="0"/>
                <a:buNone/>
              </a:pPr>
              <a:r>
                <a:rPr lang="en-GB" sz="1400">
                  <a:solidFill>
                    <a:srgbClr val="000000"/>
                  </a:solidFill>
                  <a:latin typeface="Arial" charset="0"/>
                  <a:cs typeface="Arial" charset="0"/>
                </a:rPr>
                <a:t>alltoall</a:t>
              </a:r>
            </a:p>
          </p:txBody>
        </p:sp>
        <p:sp>
          <p:nvSpPr>
            <p:cNvPr id="456721" name="Text Box 17"/>
            <p:cNvSpPr txBox="1">
              <a:spLocks noChangeArrowheads="1"/>
            </p:cNvSpPr>
            <p:nvPr/>
          </p:nvSpPr>
          <p:spPr bwMode="auto">
            <a:xfrm>
              <a:off x="2009" y="3299"/>
              <a:ext cx="544" cy="496"/>
            </a:xfrm>
            <a:prstGeom prst="rect">
              <a:avLst/>
            </a:prstGeom>
            <a:noFill/>
            <a:ln w="57150" algn="ctr">
              <a:solidFill>
                <a:srgbClr val="01FFCF"/>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1" tIns="45716" rIns="91431" bIns="45716">
              <a:spAutoFit/>
            </a:bodyPr>
            <a:lstStyle/>
            <a:p>
              <a:pPr algn="r"/>
              <a:r>
                <a:rPr lang="en-US" sz="1500"/>
                <a:t>Real </a:t>
              </a:r>
            </a:p>
            <a:p>
              <a:pPr algn="r"/>
              <a:r>
                <a:rPr lang="en-US" sz="1500"/>
                <a:t>run</a:t>
              </a:r>
            </a:p>
          </p:txBody>
        </p:sp>
        <p:sp>
          <p:nvSpPr>
            <p:cNvPr id="456722" name="Text Box 18"/>
            <p:cNvSpPr txBox="1">
              <a:spLocks noChangeArrowheads="1"/>
            </p:cNvSpPr>
            <p:nvPr/>
          </p:nvSpPr>
          <p:spPr bwMode="auto">
            <a:xfrm>
              <a:off x="1737" y="4454"/>
              <a:ext cx="816" cy="496"/>
            </a:xfrm>
            <a:prstGeom prst="rect">
              <a:avLst/>
            </a:prstGeom>
            <a:noFill/>
            <a:ln w="57150" algn="ctr">
              <a:solidFill>
                <a:srgbClr val="01FFCF"/>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1" tIns="45716" rIns="91431" bIns="45716">
              <a:spAutoFit/>
            </a:bodyPr>
            <a:lstStyle/>
            <a:p>
              <a:pPr algn="r"/>
              <a:r>
                <a:rPr lang="en-US" sz="1500"/>
                <a:t>Ideal </a:t>
              </a:r>
            </a:p>
            <a:p>
              <a:pPr algn="r"/>
              <a:r>
                <a:rPr lang="en-US" sz="1500"/>
                <a:t>network</a:t>
              </a:r>
            </a:p>
          </p:txBody>
        </p:sp>
        <p:cxnSp>
          <p:nvCxnSpPr>
            <p:cNvPr id="456723" name="AutoShape 19"/>
            <p:cNvCxnSpPr>
              <a:cxnSpLocks noChangeShapeType="1"/>
              <a:stCxn id="456725" idx="2"/>
              <a:endCxn id="456724" idx="0"/>
            </p:cNvCxnSpPr>
            <p:nvPr/>
          </p:nvCxnSpPr>
          <p:spPr bwMode="auto">
            <a:xfrm rot="5400000">
              <a:off x="4173" y="2771"/>
              <a:ext cx="315" cy="469"/>
            </a:xfrm>
            <a:prstGeom prst="curvedConnector3">
              <a:avLst>
                <a:gd name="adj1" fmla="val 50000"/>
              </a:avLst>
            </a:prstGeom>
            <a:noFill/>
            <a:ln w="38160">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6724" name="Oval 20"/>
            <p:cNvSpPr>
              <a:spLocks noChangeArrowheads="1"/>
            </p:cNvSpPr>
            <p:nvPr/>
          </p:nvSpPr>
          <p:spPr bwMode="auto">
            <a:xfrm>
              <a:off x="3959" y="3163"/>
              <a:ext cx="274" cy="59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44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6725" name="Text Box 21"/>
            <p:cNvSpPr txBox="1">
              <a:spLocks noChangeArrowheads="1"/>
            </p:cNvSpPr>
            <p:nvPr/>
          </p:nvSpPr>
          <p:spPr bwMode="auto">
            <a:xfrm>
              <a:off x="4130" y="2154"/>
              <a:ext cx="871" cy="694"/>
            </a:xfrm>
            <a:prstGeom prst="rect">
              <a:avLst/>
            </a:prstGeom>
            <a:noFill/>
            <a:ln w="9360">
              <a:solidFill>
                <a:srgbClr val="008BC6"/>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2136" tIns="63510" rIns="122136" bIns="63510">
              <a:spAutoFit/>
            </a:bodyPr>
            <a:lstStyle>
              <a:lvl1pPr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1pPr>
              <a:lvl2pPr marL="62071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2pPr>
              <a:lvl3pPr marL="1241425"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3pPr>
              <a:lvl4pPr marL="1862138"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4pPr>
              <a:lvl5pPr marL="248126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5pPr>
              <a:lvl6pPr marL="29384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6pPr>
              <a:lvl7pPr marL="33956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7pPr>
              <a:lvl8pPr marL="38528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8pPr>
              <a:lvl9pPr marL="43100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9pPr>
            </a:lstStyle>
            <a:p>
              <a:pPr algn="ctr" eaLnBrk="1" hangingPunct="1">
                <a:buClr>
                  <a:srgbClr val="000000"/>
                </a:buClr>
                <a:buSzPct val="100000"/>
                <a:buFont typeface="Arial" charset="0"/>
                <a:buNone/>
              </a:pPr>
              <a:r>
                <a:rPr lang="en-GB" sz="1400">
                  <a:solidFill>
                    <a:srgbClr val="000000"/>
                  </a:solidFill>
                  <a:latin typeface="Arial" charset="0"/>
                  <a:cs typeface="Arial" charset="0"/>
                </a:rPr>
                <a:t>Allgather</a:t>
              </a:r>
            </a:p>
            <a:p>
              <a:pPr algn="ctr" eaLnBrk="1" hangingPunct="1">
                <a:buClr>
                  <a:srgbClr val="000000"/>
                </a:buClr>
                <a:buSzPct val="100000"/>
                <a:buFont typeface="Arial" charset="0"/>
                <a:buNone/>
              </a:pPr>
              <a:r>
                <a:rPr lang="en-GB" sz="1400">
                  <a:solidFill>
                    <a:srgbClr val="000000"/>
                  </a:solidFill>
                  <a:latin typeface="Arial" charset="0"/>
                  <a:cs typeface="Arial" charset="0"/>
                </a:rPr>
                <a:t>+</a:t>
              </a:r>
            </a:p>
            <a:p>
              <a:pPr algn="ctr" eaLnBrk="1" hangingPunct="1">
                <a:buClr>
                  <a:srgbClr val="000000"/>
                </a:buClr>
                <a:buSzPct val="100000"/>
                <a:buFont typeface="Arial" charset="0"/>
                <a:buNone/>
              </a:pPr>
              <a:r>
                <a:rPr lang="en-GB" sz="1400">
                  <a:solidFill>
                    <a:srgbClr val="000000"/>
                  </a:solidFill>
                  <a:latin typeface="Arial" charset="0"/>
                  <a:cs typeface="Arial" charset="0"/>
                </a:rPr>
                <a:t>sendrecv</a:t>
              </a:r>
            </a:p>
          </p:txBody>
        </p:sp>
        <p:cxnSp>
          <p:nvCxnSpPr>
            <p:cNvPr id="456726" name="AutoShape 22"/>
            <p:cNvCxnSpPr>
              <a:cxnSpLocks noChangeShapeType="1"/>
              <a:stCxn id="456728" idx="2"/>
              <a:endCxn id="456727" idx="0"/>
            </p:cNvCxnSpPr>
            <p:nvPr/>
          </p:nvCxnSpPr>
          <p:spPr bwMode="auto">
            <a:xfrm rot="5400000">
              <a:off x="5225" y="2770"/>
              <a:ext cx="490" cy="389"/>
            </a:xfrm>
            <a:prstGeom prst="curvedConnector3">
              <a:avLst>
                <a:gd name="adj1" fmla="val 50000"/>
              </a:avLst>
            </a:prstGeom>
            <a:noFill/>
            <a:ln w="38160">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6727" name="Oval 23"/>
            <p:cNvSpPr>
              <a:spLocks noChangeArrowheads="1"/>
            </p:cNvSpPr>
            <p:nvPr/>
          </p:nvSpPr>
          <p:spPr bwMode="auto">
            <a:xfrm>
              <a:off x="5139" y="3209"/>
              <a:ext cx="273" cy="59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44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6728" name="Text Box 24"/>
            <p:cNvSpPr txBox="1">
              <a:spLocks noChangeArrowheads="1"/>
            </p:cNvSpPr>
            <p:nvPr/>
          </p:nvSpPr>
          <p:spPr bwMode="auto">
            <a:xfrm>
              <a:off x="5229" y="2411"/>
              <a:ext cx="871" cy="308"/>
            </a:xfrm>
            <a:prstGeom prst="rect">
              <a:avLst/>
            </a:prstGeom>
            <a:noFill/>
            <a:ln w="9360">
              <a:solidFill>
                <a:srgbClr val="008BC6"/>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2136" tIns="63510" rIns="122136" bIns="63510">
              <a:spAutoFit/>
            </a:bodyPr>
            <a:lstStyle>
              <a:lvl1pPr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1pPr>
              <a:lvl2pPr marL="62071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2pPr>
              <a:lvl3pPr marL="1241425"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3pPr>
              <a:lvl4pPr marL="1862138"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4pPr>
              <a:lvl5pPr marL="248126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5pPr>
              <a:lvl6pPr marL="29384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6pPr>
              <a:lvl7pPr marL="33956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7pPr>
              <a:lvl8pPr marL="38528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8pPr>
              <a:lvl9pPr marL="43100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9pPr>
            </a:lstStyle>
            <a:p>
              <a:pPr eaLnBrk="1" hangingPunct="1">
                <a:buClr>
                  <a:srgbClr val="000000"/>
                </a:buClr>
                <a:buSzPct val="100000"/>
                <a:buFont typeface="Arial" charset="0"/>
                <a:buNone/>
              </a:pPr>
              <a:r>
                <a:rPr lang="en-GB" sz="1400">
                  <a:solidFill>
                    <a:srgbClr val="000000"/>
                  </a:solidFill>
                  <a:latin typeface="Arial" charset="0"/>
                  <a:cs typeface="Arial" charset="0"/>
                </a:rPr>
                <a:t>allreduce</a:t>
              </a:r>
            </a:p>
          </p:txBody>
        </p:sp>
      </p:grpSp>
      <p:sp>
        <p:nvSpPr>
          <p:cNvPr id="25" name="Text Box 18"/>
          <p:cNvSpPr txBox="1">
            <a:spLocks noChangeArrowheads="1"/>
          </p:cNvSpPr>
          <p:nvPr/>
        </p:nvSpPr>
        <p:spPr bwMode="auto">
          <a:xfrm>
            <a:off x="5637867" y="2064563"/>
            <a:ext cx="2659139" cy="545413"/>
          </a:xfrm>
          <a:prstGeom prst="rect">
            <a:avLst/>
          </a:prstGeom>
          <a:noFill/>
          <a:ln w="57150" algn="ctr">
            <a:solidFill>
              <a:srgbClr val="01FFCF"/>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2937" tIns="41469" rIns="82937" bIns="41469">
            <a:spAutoFit/>
          </a:bodyPr>
          <a:lstStyle/>
          <a:p>
            <a:pPr algn="r"/>
            <a:r>
              <a:rPr lang="en-US" sz="1500" dirty="0"/>
              <a:t>GADGET @ Nehalem cluster</a:t>
            </a:r>
          </a:p>
          <a:p>
            <a:pPr algn="r"/>
            <a:r>
              <a:rPr lang="en-US" sz="1500" dirty="0"/>
              <a:t> 256 processes</a:t>
            </a:r>
          </a:p>
        </p:txBody>
      </p:sp>
      <p:sp>
        <p:nvSpPr>
          <p:cNvPr id="2" name="TextBox 1"/>
          <p:cNvSpPr txBox="1"/>
          <p:nvPr/>
        </p:nvSpPr>
        <p:spPr>
          <a:xfrm>
            <a:off x="162428" y="4791835"/>
            <a:ext cx="3056614" cy="369332"/>
          </a:xfrm>
          <a:prstGeom prst="rect">
            <a:avLst/>
          </a:prstGeom>
          <a:noFill/>
          <a:ln>
            <a:solidFill>
              <a:srgbClr val="002060"/>
            </a:solidFill>
          </a:ln>
        </p:spPr>
        <p:txBody>
          <a:bodyPr wrap="square" rtlCol="0">
            <a:spAutoFit/>
          </a:bodyPr>
          <a:lstStyle/>
          <a:p>
            <a:r>
              <a:rPr lang="en-US" dirty="0" smtClean="0">
                <a:solidFill>
                  <a:srgbClr val="002060"/>
                </a:solidFill>
              </a:rPr>
              <a:t>Impact on practical </a:t>
            </a:r>
            <a:r>
              <a:rPr lang="en-US" dirty="0">
                <a:solidFill>
                  <a:srgbClr val="002060"/>
                </a:solidFill>
              </a:rPr>
              <a:t>m</a:t>
            </a:r>
            <a:r>
              <a:rPr lang="en-US" dirty="0" smtClean="0">
                <a:solidFill>
                  <a:srgbClr val="002060"/>
                </a:solidFill>
              </a:rPr>
              <a:t>achines?</a:t>
            </a:r>
            <a:endParaRPr lang="en-US" dirty="0">
              <a:solidFill>
                <a:srgbClr val="002060"/>
              </a:solidFill>
            </a:endParaRPr>
          </a:p>
        </p:txBody>
      </p:sp>
      <p:sp>
        <p:nvSpPr>
          <p:cNvPr id="3" name="Footer Placeholder 2"/>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4" name="Slide Number Placeholder 3"/>
          <p:cNvSpPr>
            <a:spLocks noGrp="1"/>
          </p:cNvSpPr>
          <p:nvPr>
            <p:ph type="sldNum" sz="quarter" idx="12"/>
          </p:nvPr>
        </p:nvSpPr>
        <p:spPr/>
        <p:txBody>
          <a:bodyPr/>
          <a:lstStyle/>
          <a:p>
            <a:pPr>
              <a:defRPr/>
            </a:pPr>
            <a:fld id="{F2F21A90-E327-C84D-81B5-071D4C5C9FC6}" type="slidenum">
              <a:rPr lang="en-US" smtClean="0"/>
              <a:pPr>
                <a:defRPr/>
              </a:pPr>
              <a:t>48</a:t>
            </a:fld>
            <a:endParaRPr lang="en-US"/>
          </a:p>
        </p:txBody>
      </p:sp>
    </p:spTree>
    <p:extLst>
      <p:ext uri="{BB962C8B-B14F-4D97-AF65-F5344CB8AC3E}">
        <p14:creationId xmlns:p14="http://schemas.microsoft.com/office/powerpoint/2010/main" val="1316431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Prophesy / </a:t>
            </a:r>
            <a:r>
              <a:rPr lang="en-US" dirty="0" err="1" smtClean="0"/>
              <a:t>MuMMI</a:t>
            </a:r>
            <a:endParaRPr lang="en-US" dirty="0"/>
          </a:p>
        </p:txBody>
      </p:sp>
      <p:sp>
        <p:nvSpPr>
          <p:cNvPr id="6" name="Subtitle 5"/>
          <p:cNvSpPr>
            <a:spLocks noGrp="1"/>
          </p:cNvSpPr>
          <p:nvPr>
            <p:ph type="subTitle" idx="1"/>
          </p:nvPr>
        </p:nvSpPr>
        <p:spPr>
          <a:xfrm>
            <a:off x="0" y="2895600"/>
            <a:ext cx="9144000" cy="2222500"/>
          </a:xfrm>
        </p:spPr>
        <p:txBody>
          <a:bodyPr>
            <a:normAutofit lnSpcReduction="10000"/>
          </a:bodyPr>
          <a:lstStyle/>
          <a:p>
            <a:r>
              <a:rPr lang="en-US" dirty="0" smtClean="0"/>
              <a:t>Valerie Taylor</a:t>
            </a:r>
          </a:p>
          <a:p>
            <a:r>
              <a:rPr lang="en-US" dirty="0" smtClean="0"/>
              <a:t>Texas </a:t>
            </a:r>
            <a:r>
              <a:rPr lang="en-US" dirty="0" smtClean="0"/>
              <a:t>A&amp;M University (USA)</a:t>
            </a:r>
          </a:p>
          <a:p>
            <a:r>
              <a:rPr lang="en-US" dirty="0" smtClean="0"/>
              <a:t>Argonne National Laboratory (USA</a:t>
            </a:r>
            <a:r>
              <a:rPr lang="en-US" dirty="0" smtClean="0"/>
              <a:t>)</a:t>
            </a:r>
          </a:p>
          <a:p>
            <a:r>
              <a:rPr lang="en-US" dirty="0">
                <a:hlinkClick r:id="rId2"/>
              </a:rPr>
              <a:t>http:/</a:t>
            </a:r>
            <a:r>
              <a:rPr lang="en-US" dirty="0" smtClean="0">
                <a:hlinkClick r:id="rId2"/>
              </a:rPr>
              <a:t>/prophesy.cs.tamu.edu</a:t>
            </a:r>
            <a:r>
              <a:rPr lang="en-US" dirty="0"/>
              <a:t> </a:t>
            </a:r>
            <a:r>
              <a:rPr lang="en-US" dirty="0" smtClean="0"/>
              <a:t> </a:t>
            </a:r>
            <a:endParaRPr lang="en-US" dirty="0"/>
          </a:p>
          <a:p>
            <a:endParaRPr lang="en-US" dirty="0"/>
          </a:p>
        </p:txBody>
      </p:sp>
      <p:pic>
        <p:nvPicPr>
          <p:cNvPr id="3" name="Picture 2"/>
          <p:cNvPicPr>
            <a:picLocks noChangeAspect="1"/>
          </p:cNvPicPr>
          <p:nvPr/>
        </p:nvPicPr>
        <p:blipFill>
          <a:blip r:embed="rId3"/>
          <a:stretch>
            <a:fillRect/>
          </a:stretch>
        </p:blipFill>
        <p:spPr>
          <a:xfrm>
            <a:off x="3175000" y="5387877"/>
            <a:ext cx="2794000" cy="647700"/>
          </a:xfrm>
          <a:prstGeom prst="rect">
            <a:avLst/>
          </a:prstGeom>
        </p:spPr>
      </p:pic>
    </p:spTree>
    <p:extLst>
      <p:ext uri="{BB962C8B-B14F-4D97-AF65-F5344CB8AC3E}">
        <p14:creationId xmlns:p14="http://schemas.microsoft.com/office/powerpoint/2010/main" val="2637865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el 1"/>
          <p:cNvSpPr>
            <a:spLocks noGrp="1"/>
          </p:cNvSpPr>
          <p:nvPr>
            <p:ph type="title"/>
          </p:nvPr>
        </p:nvSpPr>
        <p:spPr/>
        <p:txBody>
          <a:bodyPr/>
          <a:lstStyle/>
          <a:p>
            <a:r>
              <a:rPr lang="en-GB" dirty="0">
                <a:ea typeface="ＭＳ Ｐゴシック" charset="0"/>
                <a:cs typeface="Times New Roman"/>
              </a:rPr>
              <a:t>Periscope </a:t>
            </a:r>
            <a:r>
              <a:rPr lang="en-GB" dirty="0" smtClean="0">
                <a:ea typeface="ＭＳ Ｐゴシック" charset="0"/>
                <a:cs typeface="Times New Roman"/>
              </a:rPr>
              <a:t>Properties </a:t>
            </a:r>
            <a:r>
              <a:rPr lang="en-GB" dirty="0" smtClean="0">
                <a:cs typeface="Times New Roman"/>
              </a:rPr>
              <a:t>and</a:t>
            </a:r>
            <a:r>
              <a:rPr lang="en-GB" dirty="0" smtClean="0">
                <a:ea typeface="ＭＳ Ｐゴシック" charset="0"/>
                <a:cs typeface="Times New Roman"/>
              </a:rPr>
              <a:t> </a:t>
            </a:r>
            <a:r>
              <a:rPr lang="en-GB" dirty="0" smtClean="0">
                <a:cs typeface="Times New Roman"/>
              </a:rPr>
              <a:t>S</a:t>
            </a:r>
            <a:r>
              <a:rPr lang="en-GB" dirty="0" smtClean="0">
                <a:ea typeface="ＭＳ Ｐゴシック" charset="0"/>
                <a:cs typeface="Times New Roman"/>
              </a:rPr>
              <a:t>trategies</a:t>
            </a:r>
            <a:endParaRPr lang="de-DE" dirty="0">
              <a:ea typeface="ＭＳ Ｐゴシック" charset="0"/>
              <a:cs typeface="Times New Roman"/>
            </a:endParaRPr>
          </a:p>
        </p:txBody>
      </p:sp>
      <p:sp>
        <p:nvSpPr>
          <p:cNvPr id="3" name="Inhaltsplatzhalter 2"/>
          <p:cNvSpPr>
            <a:spLocks noGrp="1"/>
          </p:cNvSpPr>
          <p:nvPr>
            <p:ph idx="1"/>
          </p:nvPr>
        </p:nvSpPr>
        <p:spPr/>
        <p:txBody>
          <a:bodyPr>
            <a:normAutofit fontScale="92500" lnSpcReduction="20000"/>
          </a:bodyPr>
          <a:lstStyle/>
          <a:p>
            <a:pPr>
              <a:lnSpc>
                <a:spcPct val="90000"/>
              </a:lnSpc>
            </a:pPr>
            <a:r>
              <a:rPr lang="en-US" dirty="0">
                <a:ea typeface="ＭＳ Ｐゴシック" charset="0"/>
                <a:cs typeface="Times New Roman"/>
              </a:rPr>
              <a:t>MPI</a:t>
            </a:r>
          </a:p>
          <a:p>
            <a:pPr lvl="1">
              <a:lnSpc>
                <a:spcPct val="90000"/>
              </a:lnSpc>
            </a:pPr>
            <a:r>
              <a:rPr lang="en-US" dirty="0">
                <a:ea typeface="ＭＳ Ｐゴシック" charset="0"/>
                <a:cs typeface="Times New Roman"/>
              </a:rPr>
              <a:t>Excessive MPI communication time</a:t>
            </a:r>
          </a:p>
          <a:p>
            <a:pPr lvl="1">
              <a:lnSpc>
                <a:spcPct val="90000"/>
              </a:lnSpc>
            </a:pPr>
            <a:r>
              <a:rPr lang="en-US" dirty="0">
                <a:ea typeface="ＭＳ Ｐゴシック" charset="0"/>
                <a:cs typeface="Times New Roman"/>
              </a:rPr>
              <a:t>Excessive MPI time due to many small messages</a:t>
            </a:r>
          </a:p>
          <a:p>
            <a:pPr lvl="1">
              <a:lnSpc>
                <a:spcPct val="90000"/>
              </a:lnSpc>
            </a:pPr>
            <a:r>
              <a:rPr lang="en-US" dirty="0">
                <a:ea typeface="ＭＳ Ｐゴシック" charset="0"/>
                <a:cs typeface="Times New Roman"/>
              </a:rPr>
              <a:t>Excessive MPI time in receive due to late sender</a:t>
            </a:r>
          </a:p>
          <a:p>
            <a:pPr lvl="1">
              <a:lnSpc>
                <a:spcPct val="90000"/>
              </a:lnSpc>
            </a:pPr>
            <a:r>
              <a:rPr lang="en-US" dirty="0">
                <a:ea typeface="ＭＳ Ｐゴシック" charset="0"/>
                <a:cs typeface="Times New Roman"/>
              </a:rPr>
              <a:t>…</a:t>
            </a:r>
          </a:p>
          <a:p>
            <a:pPr>
              <a:lnSpc>
                <a:spcPct val="90000"/>
              </a:lnSpc>
            </a:pPr>
            <a:r>
              <a:rPr lang="en-US" dirty="0" err="1">
                <a:ea typeface="ＭＳ Ｐゴシック" charset="0"/>
                <a:cs typeface="Times New Roman"/>
              </a:rPr>
              <a:t>OpenMP</a:t>
            </a:r>
            <a:endParaRPr lang="en-US" dirty="0">
              <a:ea typeface="ＭＳ Ｐゴシック" charset="0"/>
              <a:cs typeface="Times New Roman"/>
            </a:endParaRPr>
          </a:p>
          <a:p>
            <a:pPr lvl="1">
              <a:lnSpc>
                <a:spcPct val="90000"/>
              </a:lnSpc>
            </a:pPr>
            <a:r>
              <a:rPr lang="en-US" dirty="0">
                <a:ea typeface="ＭＳ Ｐゴシック" charset="0"/>
                <a:cs typeface="Times New Roman"/>
              </a:rPr>
              <a:t>Load imbalance in parallel region/section</a:t>
            </a:r>
          </a:p>
          <a:p>
            <a:pPr lvl="1">
              <a:lnSpc>
                <a:spcPct val="90000"/>
              </a:lnSpc>
            </a:pPr>
            <a:r>
              <a:rPr lang="en-US" dirty="0">
                <a:ea typeface="ＭＳ Ｐゴシック" charset="0"/>
                <a:cs typeface="Times New Roman"/>
              </a:rPr>
              <a:t>Sequential computation in master/single/ordered region</a:t>
            </a:r>
          </a:p>
          <a:p>
            <a:pPr lvl="1">
              <a:lnSpc>
                <a:spcPct val="90000"/>
              </a:lnSpc>
            </a:pPr>
            <a:r>
              <a:rPr lang="en-US" dirty="0">
                <a:ea typeface="ＭＳ Ｐゴシック" charset="0"/>
                <a:cs typeface="Times New Roman"/>
              </a:rPr>
              <a:t>...</a:t>
            </a:r>
          </a:p>
          <a:p>
            <a:pPr>
              <a:lnSpc>
                <a:spcPct val="90000"/>
              </a:lnSpc>
            </a:pPr>
            <a:r>
              <a:rPr lang="en-US" dirty="0">
                <a:ea typeface="ＭＳ Ｐゴシック" charset="0"/>
                <a:cs typeface="Times New Roman"/>
              </a:rPr>
              <a:t>Hardware performance counters (platform-specific)</a:t>
            </a:r>
          </a:p>
          <a:p>
            <a:pPr lvl="1">
              <a:lnSpc>
                <a:spcPct val="90000"/>
              </a:lnSpc>
            </a:pPr>
            <a:r>
              <a:rPr lang="en-US" dirty="0">
                <a:ea typeface="ＭＳ Ｐゴシック" charset="0"/>
                <a:cs typeface="Times New Roman"/>
              </a:rPr>
              <a:t>Cycles lost due to cache misses</a:t>
            </a:r>
          </a:p>
          <a:p>
            <a:pPr lvl="2">
              <a:lnSpc>
                <a:spcPct val="90000"/>
              </a:lnSpc>
            </a:pPr>
            <a:r>
              <a:rPr lang="en-US" dirty="0">
                <a:cs typeface="Times New Roman"/>
              </a:rPr>
              <a:t>h</a:t>
            </a:r>
            <a:r>
              <a:rPr lang="en-US" dirty="0" smtClean="0">
                <a:ea typeface="ＭＳ Ｐゴシック" charset="0"/>
                <a:cs typeface="Times New Roman"/>
              </a:rPr>
              <a:t>igh </a:t>
            </a:r>
            <a:r>
              <a:rPr lang="en-US" dirty="0">
                <a:ea typeface="ＭＳ Ｐゴシック" charset="0"/>
                <a:cs typeface="Times New Roman"/>
              </a:rPr>
              <a:t>L1/L2/L3 demand load miss rate</a:t>
            </a:r>
          </a:p>
          <a:p>
            <a:pPr lvl="1">
              <a:lnSpc>
                <a:spcPct val="90000"/>
              </a:lnSpc>
            </a:pPr>
            <a:r>
              <a:rPr lang="en-US" dirty="0">
                <a:ea typeface="ＭＳ Ｐゴシック" charset="0"/>
                <a:cs typeface="Times New Roman"/>
              </a:rPr>
              <a:t>Cycles lost due to no instruction to dispatch</a:t>
            </a:r>
          </a:p>
          <a:p>
            <a:pPr lvl="1">
              <a:lnSpc>
                <a:spcPct val="90000"/>
              </a:lnSpc>
            </a:pPr>
            <a:r>
              <a:rPr lang="en-US" dirty="0">
                <a:ea typeface="ＭＳ Ｐゴシック" charset="0"/>
                <a:cs typeface="Times New Roman"/>
              </a:rPr>
              <a:t>...</a:t>
            </a:r>
          </a:p>
          <a:p>
            <a:pPr>
              <a:lnSpc>
                <a:spcPct val="90000"/>
              </a:lnSpc>
            </a:pPr>
            <a:endParaRPr lang="de-DE" dirty="0">
              <a:ea typeface="ＭＳ Ｐゴシック" charset="0"/>
              <a:cs typeface="Times New Roman"/>
            </a:endParaRPr>
          </a:p>
        </p:txBody>
      </p:sp>
      <p:sp>
        <p:nvSpPr>
          <p:cNvPr id="4" name="Foliennummernplatzhalter 3"/>
          <p:cNvSpPr>
            <a:spLocks noGrp="1"/>
          </p:cNvSpPr>
          <p:nvPr>
            <p:ph type="sldNum" sz="quarter" idx="12"/>
          </p:nvPr>
        </p:nvSpPr>
        <p:spPr>
          <a:prstGeom prst="rect">
            <a:avLst/>
          </a:prstGeom>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2C082731-DE42-3D44-93BA-D17F0AF6FFE8}" type="slidenum">
              <a:rPr lang="en-US">
                <a:solidFill>
                  <a:srgbClr val="FFFFFF"/>
                </a:solidFill>
              </a:rPr>
              <a:pPr eaLnBrk="1" hangingPunct="1"/>
              <a:t>5</a:t>
            </a:fld>
            <a:endParaRPr lang="en-US" dirty="0">
              <a:solidFill>
                <a:srgbClr val="FFFFFF"/>
              </a:solidFill>
            </a:endParaRP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Tree>
    <p:extLst>
      <p:ext uri="{BB962C8B-B14F-4D97-AF65-F5344CB8AC3E}">
        <p14:creationId xmlns:p14="http://schemas.microsoft.com/office/powerpoint/2010/main" val="227540453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Prophesy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Infrastructure </a:t>
            </a:r>
            <a:r>
              <a:rPr lang="en-US" dirty="0"/>
              <a:t>for analyzing and modeling the performance of parallel and distributed </a:t>
            </a:r>
            <a:r>
              <a:rPr lang="en-US" dirty="0" smtClean="0"/>
              <a:t>applications</a:t>
            </a:r>
          </a:p>
          <a:p>
            <a:r>
              <a:rPr lang="en-US" dirty="0" smtClean="0"/>
              <a:t>Relational </a:t>
            </a:r>
            <a:r>
              <a:rPr lang="en-US" dirty="0"/>
              <a:t>database </a:t>
            </a:r>
            <a:r>
              <a:rPr lang="en-US" dirty="0" smtClean="0"/>
              <a:t>with:</a:t>
            </a:r>
          </a:p>
          <a:p>
            <a:pPr lvl="1"/>
            <a:r>
              <a:rPr lang="en-US" dirty="0" smtClean="0"/>
              <a:t>performance data</a:t>
            </a:r>
          </a:p>
          <a:p>
            <a:pPr lvl="1"/>
            <a:r>
              <a:rPr lang="en-US" dirty="0" smtClean="0"/>
              <a:t>system features</a:t>
            </a:r>
          </a:p>
          <a:p>
            <a:pPr lvl="1"/>
            <a:r>
              <a:rPr lang="en-US" dirty="0"/>
              <a:t>a</a:t>
            </a:r>
            <a:r>
              <a:rPr lang="en-US" dirty="0" smtClean="0"/>
              <a:t>pplication details</a:t>
            </a:r>
          </a:p>
          <a:p>
            <a:r>
              <a:rPr lang="en-US" dirty="0" smtClean="0"/>
              <a:t>System </a:t>
            </a:r>
            <a:r>
              <a:rPr lang="en-US" dirty="0"/>
              <a:t>can be used </a:t>
            </a:r>
            <a:r>
              <a:rPr lang="en-US" dirty="0" smtClean="0"/>
              <a:t>to</a:t>
            </a:r>
          </a:p>
          <a:p>
            <a:pPr lvl="1"/>
            <a:r>
              <a:rPr lang="en-US" dirty="0"/>
              <a:t>D</a:t>
            </a:r>
            <a:r>
              <a:rPr lang="en-US" dirty="0" smtClean="0"/>
              <a:t>evelop </a:t>
            </a:r>
            <a:r>
              <a:rPr lang="en-US" dirty="0"/>
              <a:t>models based upon significant </a:t>
            </a:r>
            <a:r>
              <a:rPr lang="en-US" dirty="0" smtClean="0"/>
              <a:t>data</a:t>
            </a:r>
          </a:p>
          <a:p>
            <a:pPr lvl="1"/>
            <a:r>
              <a:rPr lang="en-US" dirty="0" smtClean="0"/>
              <a:t>Identify </a:t>
            </a:r>
            <a:r>
              <a:rPr lang="en-US" dirty="0"/>
              <a:t>the most efficient implementation of a given function based upon the given system </a:t>
            </a:r>
            <a:r>
              <a:rPr lang="en-US" dirty="0" smtClean="0"/>
              <a:t>configuration</a:t>
            </a:r>
          </a:p>
          <a:p>
            <a:pPr lvl="1"/>
            <a:r>
              <a:rPr lang="en-US" dirty="0" smtClean="0"/>
              <a:t>Explore </a:t>
            </a:r>
            <a:r>
              <a:rPr lang="en-US" dirty="0"/>
              <a:t>the various trends implicated by the significant </a:t>
            </a:r>
            <a:r>
              <a:rPr lang="en-US" dirty="0" smtClean="0"/>
              <a:t>data</a:t>
            </a:r>
          </a:p>
          <a:p>
            <a:pPr lvl="1"/>
            <a:r>
              <a:rPr lang="en-US" dirty="0" smtClean="0"/>
              <a:t>Predict </a:t>
            </a:r>
            <a:r>
              <a:rPr lang="en-US" dirty="0"/>
              <a:t>the performance on a different </a:t>
            </a:r>
            <a:r>
              <a:rPr lang="en-US" dirty="0" smtClean="0"/>
              <a:t>system</a:t>
            </a:r>
            <a:endParaRPr lang="en-US" dirty="0"/>
          </a:p>
        </p:txBody>
      </p:sp>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50</a:t>
            </a:fld>
            <a:endParaRPr lang="en-US"/>
          </a:p>
        </p:txBody>
      </p:sp>
    </p:spTree>
    <p:extLst>
      <p:ext uri="{BB962C8B-B14F-4D97-AF65-F5344CB8AC3E}">
        <p14:creationId xmlns:p14="http://schemas.microsoft.com/office/powerpoint/2010/main" val="4291470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Prophesy Architecture</a:t>
            </a:r>
            <a:endParaRPr lang="en-US" dirty="0"/>
          </a:p>
        </p:txBody>
      </p:sp>
      <p:pic>
        <p:nvPicPr>
          <p:cNvPr id="6" name="Content Placeholder 5"/>
          <p:cNvPicPr>
            <a:picLocks noGrp="1" noChangeAspect="1"/>
          </p:cNvPicPr>
          <p:nvPr>
            <p:ph idx="1"/>
          </p:nvPr>
        </p:nvPicPr>
        <p:blipFill rotWithShape="1">
          <a:blip r:embed="rId2"/>
          <a:srcRect t="-858" b="-718"/>
          <a:stretch/>
        </p:blipFill>
        <p:spPr>
          <a:xfrm>
            <a:off x="932619" y="1033777"/>
            <a:ext cx="7497090" cy="5360870"/>
          </a:xfrm>
        </p:spPr>
      </p:pic>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51</a:t>
            </a:fld>
            <a:endParaRPr lang="en-US"/>
          </a:p>
        </p:txBody>
      </p:sp>
    </p:spTree>
    <p:extLst>
      <p:ext uri="{BB962C8B-B14F-4D97-AF65-F5344CB8AC3E}">
        <p14:creationId xmlns:p14="http://schemas.microsoft.com/office/powerpoint/2010/main" val="24392560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Prophesy </a:t>
            </a:r>
            <a:r>
              <a:rPr lang="en-US" dirty="0" smtClean="0"/>
              <a:t>Workflow</a:t>
            </a:r>
            <a:endParaRPr lang="en-US" dirty="0"/>
          </a:p>
        </p:txBody>
      </p:sp>
      <p:sp>
        <p:nvSpPr>
          <p:cNvPr id="3" name="Content Placeholder 2"/>
          <p:cNvSpPr>
            <a:spLocks noGrp="1"/>
          </p:cNvSpPr>
          <p:nvPr>
            <p:ph idx="1"/>
          </p:nvPr>
        </p:nvSpPr>
        <p:spPr/>
        <p:txBody>
          <a:bodyPr/>
          <a:lstStyle/>
          <a:p>
            <a:r>
              <a:rPr lang="en-US" dirty="0" smtClean="0"/>
              <a:t>Application is instrumented, executed, data is automatically transferred to Prophesy database</a:t>
            </a:r>
          </a:p>
          <a:p>
            <a:r>
              <a:rPr lang="en-US" dirty="0" smtClean="0"/>
              <a:t>Prophesy generates an analytical model with coefficients based on performance data, system data and model templates</a:t>
            </a:r>
          </a:p>
          <a:p>
            <a:r>
              <a:rPr lang="en-US" dirty="0" smtClean="0"/>
              <a:t>All web-enabled</a:t>
            </a:r>
          </a:p>
          <a:p>
            <a:r>
              <a:rPr lang="en-US" dirty="0" smtClean="0"/>
              <a:t>Linear / non-linear models used to:</a:t>
            </a:r>
          </a:p>
          <a:p>
            <a:pPr lvl="1"/>
            <a:r>
              <a:rPr lang="en-US" dirty="0" smtClean="0"/>
              <a:t>Predict performance on new compute platform</a:t>
            </a:r>
          </a:p>
          <a:p>
            <a:pPr lvl="1"/>
            <a:r>
              <a:rPr lang="en-US" dirty="0" smtClean="0"/>
              <a:t>Experiment with system feature modifications</a:t>
            </a:r>
            <a:endParaRPr lang="en-US" dirty="0"/>
          </a:p>
        </p:txBody>
      </p:sp>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52</a:t>
            </a:fld>
            <a:endParaRPr lang="en-US"/>
          </a:p>
        </p:txBody>
      </p:sp>
    </p:spTree>
    <p:extLst>
      <p:ext uri="{BB962C8B-B14F-4D97-AF65-F5344CB8AC3E}">
        <p14:creationId xmlns:p14="http://schemas.microsoft.com/office/powerpoint/2010/main" val="3516538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MuMMI</a:t>
            </a:r>
            <a:endParaRPr lang="en-US" dirty="0"/>
          </a:p>
        </p:txBody>
      </p:sp>
      <p:sp>
        <p:nvSpPr>
          <p:cNvPr id="3" name="Content Placeholder 2"/>
          <p:cNvSpPr>
            <a:spLocks noGrp="1"/>
          </p:cNvSpPr>
          <p:nvPr>
            <p:ph idx="1"/>
          </p:nvPr>
        </p:nvSpPr>
        <p:spPr/>
        <p:txBody>
          <a:bodyPr>
            <a:normAutofit fontScale="85000" lnSpcReduction="20000"/>
          </a:bodyPr>
          <a:lstStyle/>
          <a:p>
            <a:r>
              <a:rPr lang="en-US" dirty="0"/>
              <a:t>The </a:t>
            </a:r>
            <a:r>
              <a:rPr lang="en-US" b="1" dirty="0"/>
              <a:t>M</a:t>
            </a:r>
            <a:r>
              <a:rPr lang="en-US" dirty="0"/>
              <a:t>ultiple </a:t>
            </a:r>
            <a:r>
              <a:rPr lang="en-US" b="1" dirty="0"/>
              <a:t>M</a:t>
            </a:r>
            <a:r>
              <a:rPr lang="en-US" dirty="0"/>
              <a:t>etrics </a:t>
            </a:r>
            <a:r>
              <a:rPr lang="en-US" b="1" dirty="0"/>
              <a:t>M</a:t>
            </a:r>
            <a:r>
              <a:rPr lang="en-US" dirty="0"/>
              <a:t>odeling </a:t>
            </a:r>
            <a:r>
              <a:rPr lang="en-US" b="1" dirty="0"/>
              <a:t>I</a:t>
            </a:r>
            <a:r>
              <a:rPr lang="en-US" dirty="0"/>
              <a:t>nfrastructure (</a:t>
            </a:r>
            <a:r>
              <a:rPr lang="en-US" b="1" dirty="0" err="1"/>
              <a:t>MuMMI</a:t>
            </a:r>
            <a:r>
              <a:rPr lang="en-US" dirty="0"/>
              <a:t>) </a:t>
            </a:r>
            <a:r>
              <a:rPr lang="en-US" dirty="0" smtClean="0"/>
              <a:t>project</a:t>
            </a:r>
          </a:p>
          <a:p>
            <a:r>
              <a:rPr lang="en-US" dirty="0" smtClean="0"/>
              <a:t>An </a:t>
            </a:r>
            <a:r>
              <a:rPr lang="en-US" dirty="0"/>
              <a:t>infrastructure for analyzing and modeling the performance </a:t>
            </a:r>
            <a:r>
              <a:rPr lang="en-US" i="1" dirty="0"/>
              <a:t>and</a:t>
            </a:r>
            <a:r>
              <a:rPr lang="en-US" dirty="0"/>
              <a:t> </a:t>
            </a:r>
            <a:r>
              <a:rPr lang="en-US" b="1" dirty="0"/>
              <a:t>power consumption</a:t>
            </a:r>
            <a:r>
              <a:rPr lang="en-US" dirty="0"/>
              <a:t> of parallel and distributed </a:t>
            </a:r>
            <a:r>
              <a:rPr lang="en-US" dirty="0" smtClean="0"/>
              <a:t>applications</a:t>
            </a:r>
            <a:endParaRPr lang="en-US" dirty="0"/>
          </a:p>
          <a:p>
            <a:r>
              <a:rPr lang="en-US" dirty="0">
                <a:hlinkClick r:id="rId2"/>
              </a:rPr>
              <a:t>http://</a:t>
            </a:r>
            <a:r>
              <a:rPr lang="en-US" dirty="0" smtClean="0">
                <a:hlinkClick r:id="rId2"/>
              </a:rPr>
              <a:t>www.mummi.org</a:t>
            </a:r>
            <a:r>
              <a:rPr lang="en-US" dirty="0" smtClean="0"/>
              <a:t> </a:t>
            </a:r>
          </a:p>
          <a:p>
            <a:r>
              <a:rPr lang="en-US" dirty="0" err="1"/>
              <a:t>MuMMI</a:t>
            </a:r>
            <a:r>
              <a:rPr lang="en-US" dirty="0"/>
              <a:t> allows for the development of linear as well as nonlinear models</a:t>
            </a:r>
          </a:p>
          <a:p>
            <a:r>
              <a:rPr lang="en-US" dirty="0"/>
              <a:t>Models, when combined with data from the system database, can be used by the prediction engine to predict the performance on a different compute platform</a:t>
            </a:r>
          </a:p>
          <a:p>
            <a:r>
              <a:rPr lang="en-US" dirty="0"/>
              <a:t>Models can </a:t>
            </a:r>
            <a:r>
              <a:rPr lang="en-US" dirty="0" smtClean="0"/>
              <a:t>give </a:t>
            </a:r>
            <a:r>
              <a:rPr lang="en-US" dirty="0"/>
              <a:t>insight into which machine may perform the best for the given implementation of the kernel and what happens when one changes different features of the </a:t>
            </a:r>
            <a:r>
              <a:rPr lang="en-US" dirty="0" smtClean="0"/>
              <a:t>system</a:t>
            </a:r>
          </a:p>
        </p:txBody>
      </p:sp>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53</a:t>
            </a:fld>
            <a:endParaRPr lang="en-US"/>
          </a:p>
        </p:txBody>
      </p:sp>
    </p:spTree>
    <p:extLst>
      <p:ext uri="{BB962C8B-B14F-4D97-AF65-F5344CB8AC3E}">
        <p14:creationId xmlns:p14="http://schemas.microsoft.com/office/powerpoint/2010/main" val="19518834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54</a:t>
            </a:fld>
            <a:endParaRPr lang="en-US"/>
          </a:p>
        </p:txBody>
      </p:sp>
      <p:sp>
        <p:nvSpPr>
          <p:cNvPr id="2" name="Title 1"/>
          <p:cNvSpPr>
            <a:spLocks noGrp="1"/>
          </p:cNvSpPr>
          <p:nvPr>
            <p:ph type="title"/>
          </p:nvPr>
        </p:nvSpPr>
        <p:spPr/>
        <p:txBody>
          <a:bodyPr/>
          <a:lstStyle/>
          <a:p>
            <a:r>
              <a:rPr lang="en-US" dirty="0" err="1" smtClean="0"/>
              <a:t>MuMMI</a:t>
            </a:r>
            <a:r>
              <a:rPr lang="en-US" dirty="0" smtClean="0"/>
              <a:t> Application Browser</a:t>
            </a:r>
            <a:endParaRPr lang="en-US" dirty="0"/>
          </a:p>
        </p:txBody>
      </p:sp>
      <p:pic>
        <p:nvPicPr>
          <p:cNvPr id="10" name="Picture 9" descr="MuMMI-application-browser 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469" y="1088010"/>
            <a:ext cx="6925371" cy="5194028"/>
          </a:xfrm>
          <a:prstGeom prst="rect">
            <a:avLst/>
          </a:prstGeom>
        </p:spPr>
      </p:pic>
      <p:sp>
        <p:nvSpPr>
          <p:cNvPr id="11" name="Rectangular Callout 10"/>
          <p:cNvSpPr/>
          <p:nvPr/>
        </p:nvSpPr>
        <p:spPr>
          <a:xfrm>
            <a:off x="310091" y="4341863"/>
            <a:ext cx="1565223" cy="694106"/>
          </a:xfrm>
          <a:prstGeom prst="wedgeRectCallout">
            <a:avLst>
              <a:gd name="adj1" fmla="val 92375"/>
              <a:gd name="adj2" fmla="val -7966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List of Applications</a:t>
            </a:r>
            <a:endParaRPr lang="en-US" dirty="0"/>
          </a:p>
        </p:txBody>
      </p:sp>
      <p:sp>
        <p:nvSpPr>
          <p:cNvPr id="12" name="Rectangular Callout 11"/>
          <p:cNvSpPr/>
          <p:nvPr/>
        </p:nvSpPr>
        <p:spPr>
          <a:xfrm>
            <a:off x="4356045" y="4976895"/>
            <a:ext cx="1417560" cy="797485"/>
          </a:xfrm>
          <a:prstGeom prst="wedgeRectCallout">
            <a:avLst>
              <a:gd name="adj1" fmla="val -58690"/>
              <a:gd name="adj2" fmla="val -1197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Experiment groups</a:t>
            </a:r>
            <a:endParaRPr lang="en-US" dirty="0"/>
          </a:p>
        </p:txBody>
      </p:sp>
    </p:spTree>
    <p:extLst>
      <p:ext uri="{BB962C8B-B14F-4D97-AF65-F5344CB8AC3E}">
        <p14:creationId xmlns:p14="http://schemas.microsoft.com/office/powerpoint/2010/main" val="2737218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uMMI-application 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300" y="1169221"/>
            <a:ext cx="6777708" cy="5083282"/>
          </a:xfrm>
          <a:prstGeom prst="rect">
            <a:avLst/>
          </a:prstGeom>
        </p:spPr>
      </p:pic>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55</a:t>
            </a:fld>
            <a:endParaRPr lang="en-US"/>
          </a:p>
        </p:txBody>
      </p:sp>
      <p:sp>
        <p:nvSpPr>
          <p:cNvPr id="2" name="Title 1"/>
          <p:cNvSpPr>
            <a:spLocks noGrp="1"/>
          </p:cNvSpPr>
          <p:nvPr>
            <p:ph type="title"/>
          </p:nvPr>
        </p:nvSpPr>
        <p:spPr/>
        <p:txBody>
          <a:bodyPr/>
          <a:lstStyle/>
          <a:p>
            <a:r>
              <a:rPr lang="en-US" dirty="0" err="1" smtClean="0"/>
              <a:t>MuMMI</a:t>
            </a:r>
            <a:r>
              <a:rPr lang="en-US" dirty="0" smtClean="0"/>
              <a:t> Sample Application</a:t>
            </a:r>
            <a:endParaRPr lang="en-US" dirty="0"/>
          </a:p>
        </p:txBody>
      </p:sp>
      <p:sp>
        <p:nvSpPr>
          <p:cNvPr id="7" name="Rectangular Callout 6"/>
          <p:cNvSpPr/>
          <p:nvPr/>
        </p:nvSpPr>
        <p:spPr>
          <a:xfrm>
            <a:off x="177196" y="1373447"/>
            <a:ext cx="1284663" cy="443047"/>
          </a:xfrm>
          <a:prstGeom prst="wedgeRectCallout">
            <a:avLst>
              <a:gd name="adj1" fmla="val 72271"/>
              <a:gd name="adj2" fmla="val 12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a:t>
            </a:r>
            <a:endParaRPr lang="en-US" dirty="0"/>
          </a:p>
        </p:txBody>
      </p:sp>
      <p:sp>
        <p:nvSpPr>
          <p:cNvPr id="8" name="Rectangular Callout 7"/>
          <p:cNvSpPr/>
          <p:nvPr/>
        </p:nvSpPr>
        <p:spPr>
          <a:xfrm>
            <a:off x="2042481" y="1378165"/>
            <a:ext cx="1284663" cy="443047"/>
          </a:xfrm>
          <a:prstGeom prst="wedgeRectCallout">
            <a:avLst>
              <a:gd name="adj1" fmla="val 51581"/>
              <a:gd name="adj2" fmla="val 12583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System</a:t>
            </a:r>
            <a:endParaRPr lang="en-US" dirty="0"/>
          </a:p>
        </p:txBody>
      </p:sp>
      <p:sp>
        <p:nvSpPr>
          <p:cNvPr id="9" name="Rectangular Callout 8"/>
          <p:cNvSpPr/>
          <p:nvPr/>
        </p:nvSpPr>
        <p:spPr>
          <a:xfrm>
            <a:off x="4129259" y="1456723"/>
            <a:ext cx="1422851" cy="443047"/>
          </a:xfrm>
          <a:prstGeom prst="wedgeRectCallout">
            <a:avLst>
              <a:gd name="adj1" fmla="val 26988"/>
              <a:gd name="adj2" fmla="val 1191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Processors</a:t>
            </a:r>
            <a:endParaRPr lang="en-US" dirty="0"/>
          </a:p>
        </p:txBody>
      </p:sp>
      <p:sp>
        <p:nvSpPr>
          <p:cNvPr id="10" name="Rectangular Callout 9"/>
          <p:cNvSpPr/>
          <p:nvPr/>
        </p:nvSpPr>
        <p:spPr>
          <a:xfrm>
            <a:off x="5802583" y="1431905"/>
            <a:ext cx="1846334" cy="443047"/>
          </a:xfrm>
          <a:prstGeom prst="wedgeRectCallout">
            <a:avLst>
              <a:gd name="adj1" fmla="val 15982"/>
              <a:gd name="adj2" fmla="val 11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Input Description</a:t>
            </a:r>
            <a:endParaRPr lang="en-US" dirty="0"/>
          </a:p>
        </p:txBody>
      </p:sp>
      <p:sp>
        <p:nvSpPr>
          <p:cNvPr id="13" name="Rectangular Callout 12"/>
          <p:cNvSpPr/>
          <p:nvPr/>
        </p:nvSpPr>
        <p:spPr>
          <a:xfrm>
            <a:off x="6885256" y="4327093"/>
            <a:ext cx="1846334" cy="1137154"/>
          </a:xfrm>
          <a:prstGeom prst="wedgeRectCallout">
            <a:avLst>
              <a:gd name="adj1" fmla="val -49598"/>
              <a:gd name="adj2" fmla="val 902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Per-node performance results</a:t>
            </a:r>
            <a:endParaRPr lang="en-US" dirty="0"/>
          </a:p>
        </p:txBody>
      </p:sp>
    </p:spTree>
    <p:extLst>
      <p:ext uri="{BB962C8B-B14F-4D97-AF65-F5344CB8AC3E}">
        <p14:creationId xmlns:p14="http://schemas.microsoft.com/office/powerpoint/2010/main" val="10942919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PerfExpert</a:t>
            </a:r>
            <a:endParaRPr lang="en-US" dirty="0"/>
          </a:p>
        </p:txBody>
      </p:sp>
      <p:sp>
        <p:nvSpPr>
          <p:cNvPr id="6" name="Subtitle 5"/>
          <p:cNvSpPr>
            <a:spLocks noGrp="1"/>
          </p:cNvSpPr>
          <p:nvPr>
            <p:ph type="subTitle" idx="1"/>
          </p:nvPr>
        </p:nvSpPr>
        <p:spPr>
          <a:xfrm>
            <a:off x="0" y="3048000"/>
            <a:ext cx="9144000" cy="2070100"/>
          </a:xfrm>
        </p:spPr>
        <p:txBody>
          <a:bodyPr/>
          <a:lstStyle/>
          <a:p>
            <a:r>
              <a:rPr lang="en-US" dirty="0" smtClean="0"/>
              <a:t>Jim Browne</a:t>
            </a:r>
          </a:p>
          <a:p>
            <a:r>
              <a:rPr lang="en-US" dirty="0" smtClean="0"/>
              <a:t>Texas </a:t>
            </a:r>
            <a:r>
              <a:rPr lang="en-US" dirty="0" smtClean="0"/>
              <a:t>Advanced Computing Center (USA)</a:t>
            </a:r>
          </a:p>
          <a:p>
            <a:r>
              <a:rPr lang="en-US" dirty="0" smtClean="0"/>
              <a:t>University of Texas at Austin (USA)</a:t>
            </a:r>
            <a:endParaRPr lang="en-US" dirty="0"/>
          </a:p>
        </p:txBody>
      </p:sp>
      <p:pic>
        <p:nvPicPr>
          <p:cNvPr id="3" name="Picture 2"/>
          <p:cNvPicPr>
            <a:picLocks noChangeAspect="1"/>
          </p:cNvPicPr>
          <p:nvPr/>
        </p:nvPicPr>
        <p:blipFill>
          <a:blip r:embed="rId3"/>
          <a:stretch>
            <a:fillRect/>
          </a:stretch>
        </p:blipFill>
        <p:spPr>
          <a:xfrm>
            <a:off x="1577625" y="5219700"/>
            <a:ext cx="1854200" cy="546100"/>
          </a:xfrm>
          <a:prstGeom prst="rect">
            <a:avLst/>
          </a:prstGeom>
        </p:spPr>
      </p:pic>
      <p:pic>
        <p:nvPicPr>
          <p:cNvPr id="4" name="Picture 3"/>
          <p:cNvPicPr>
            <a:picLocks noChangeAspect="1"/>
          </p:cNvPicPr>
          <p:nvPr/>
        </p:nvPicPr>
        <p:blipFill>
          <a:blip r:embed="rId4"/>
          <a:stretch>
            <a:fillRect/>
          </a:stretch>
        </p:blipFill>
        <p:spPr>
          <a:xfrm>
            <a:off x="5589912" y="5041900"/>
            <a:ext cx="1803400" cy="901700"/>
          </a:xfrm>
          <a:prstGeom prst="rect">
            <a:avLst/>
          </a:prstGeom>
        </p:spPr>
      </p:pic>
    </p:spTree>
    <p:extLst>
      <p:ext uri="{BB962C8B-B14F-4D97-AF65-F5344CB8AC3E}">
        <p14:creationId xmlns:p14="http://schemas.microsoft.com/office/powerpoint/2010/main" val="799224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a:t>
            </a:r>
            <a:r>
              <a:rPr lang="en-US" dirty="0" err="1" smtClean="0"/>
              <a:t>PerfExpert</a:t>
            </a:r>
            <a:endParaRPr lang="en-US" dirty="0"/>
          </a:p>
        </p:txBody>
      </p:sp>
      <p:sp>
        <p:nvSpPr>
          <p:cNvPr id="3" name="Content Placeholder 2"/>
          <p:cNvSpPr>
            <a:spLocks noGrp="1"/>
          </p:cNvSpPr>
          <p:nvPr>
            <p:ph idx="1"/>
          </p:nvPr>
        </p:nvSpPr>
        <p:spPr/>
        <p:txBody>
          <a:bodyPr>
            <a:normAutofit/>
          </a:bodyPr>
          <a:lstStyle/>
          <a:p>
            <a:r>
              <a:rPr lang="en-US" dirty="0" smtClean="0"/>
              <a:t>Make use of the tool as simple as possible</a:t>
            </a:r>
          </a:p>
          <a:p>
            <a:r>
              <a:rPr lang="en-US" dirty="0" smtClean="0"/>
              <a:t>Start with only chip/node level optimization</a:t>
            </a:r>
          </a:p>
          <a:p>
            <a:r>
              <a:rPr lang="en-US" dirty="0" smtClean="0"/>
              <a:t>Make it adaptable across multiple architectures</a:t>
            </a:r>
          </a:p>
          <a:p>
            <a:r>
              <a:rPr lang="en-US" dirty="0" smtClean="0"/>
              <a:t>Design for extension to communication and I/O performance</a:t>
            </a:r>
          </a:p>
          <a:p>
            <a:r>
              <a:rPr lang="en-US" dirty="0" smtClean="0"/>
              <a:t>How?</a:t>
            </a:r>
          </a:p>
          <a:p>
            <a:pPr lvl="1"/>
            <a:r>
              <a:rPr lang="en-US" dirty="0" smtClean="0"/>
              <a:t>Formulate the performance optimization task as a workflow of tasks</a:t>
            </a:r>
          </a:p>
          <a:p>
            <a:pPr lvl="1"/>
            <a:r>
              <a:rPr lang="en-US" dirty="0" smtClean="0"/>
              <a:t>Leverage the state-of-the-art</a:t>
            </a:r>
          </a:p>
          <a:p>
            <a:pPr lvl="1"/>
            <a:r>
              <a:rPr lang="en-US" dirty="0" smtClean="0"/>
              <a:t>Automate the </a:t>
            </a:r>
            <a:r>
              <a:rPr lang="en-US" smtClean="0"/>
              <a:t>entire workflow</a:t>
            </a:r>
            <a:endParaRPr lang="en-US"/>
          </a:p>
        </p:txBody>
      </p:sp>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57</a:t>
            </a:fld>
            <a:endParaRPr lang="en-US"/>
          </a:p>
        </p:txBody>
      </p:sp>
    </p:spTree>
    <p:extLst>
      <p:ext uri="{BB962C8B-B14F-4D97-AF65-F5344CB8AC3E}">
        <p14:creationId xmlns:p14="http://schemas.microsoft.com/office/powerpoint/2010/main" val="2974008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PerfExpert</a:t>
            </a:r>
            <a:r>
              <a:rPr lang="en-US" dirty="0" smtClean="0"/>
              <a:t>: Introduction</a:t>
            </a:r>
            <a:endParaRPr lang="en-US" dirty="0"/>
          </a:p>
        </p:txBody>
      </p:sp>
      <p:sp>
        <p:nvSpPr>
          <p:cNvPr id="3" name="Content Placeholder 2"/>
          <p:cNvSpPr>
            <a:spLocks noGrp="1"/>
          </p:cNvSpPr>
          <p:nvPr>
            <p:ph idx="1"/>
          </p:nvPr>
        </p:nvSpPr>
        <p:spPr/>
        <p:txBody>
          <a:bodyPr/>
          <a:lstStyle/>
          <a:p>
            <a:r>
              <a:rPr lang="en-US" dirty="0" smtClean="0"/>
              <a:t>Four stages of automatic performance optimization:</a:t>
            </a:r>
          </a:p>
          <a:p>
            <a:pPr lvl="1"/>
            <a:r>
              <a:rPr lang="en-US" dirty="0"/>
              <a:t>Measurement and </a:t>
            </a:r>
            <a:r>
              <a:rPr lang="en-US" dirty="0" smtClean="0"/>
              <a:t>attribution</a:t>
            </a:r>
            <a:endParaRPr lang="en-US" dirty="0"/>
          </a:p>
          <a:p>
            <a:pPr lvl="1"/>
            <a:r>
              <a:rPr lang="en-US" dirty="0"/>
              <a:t>Analysis, diagnosis and identification of </a:t>
            </a:r>
            <a:r>
              <a:rPr lang="en-US" dirty="0" smtClean="0"/>
              <a:t>bottlenecks</a:t>
            </a:r>
          </a:p>
          <a:p>
            <a:pPr lvl="1"/>
            <a:r>
              <a:rPr lang="en-US" dirty="0" smtClean="0"/>
              <a:t>Selection </a:t>
            </a:r>
            <a:r>
              <a:rPr lang="en-US" dirty="0"/>
              <a:t>of effective </a:t>
            </a:r>
            <a:r>
              <a:rPr lang="en-US" dirty="0" smtClean="0"/>
              <a:t>optimizations</a:t>
            </a:r>
            <a:endParaRPr lang="en-US" dirty="0"/>
          </a:p>
          <a:p>
            <a:pPr lvl="1"/>
            <a:r>
              <a:rPr lang="en-US" dirty="0"/>
              <a:t>Implementation of </a:t>
            </a:r>
            <a:r>
              <a:rPr lang="en-US" dirty="0" smtClean="0"/>
              <a:t>optimizations</a:t>
            </a:r>
          </a:p>
          <a:p>
            <a:r>
              <a:rPr lang="en-US" dirty="0" smtClean="0"/>
              <a:t>Components:</a:t>
            </a:r>
          </a:p>
          <a:p>
            <a:pPr lvl="1"/>
            <a:r>
              <a:rPr lang="en-US" dirty="0" err="1" smtClean="0"/>
              <a:t>HPCToolkit</a:t>
            </a:r>
            <a:endParaRPr lang="en-US" dirty="0" smtClean="0"/>
          </a:p>
          <a:p>
            <a:pPr lvl="1"/>
            <a:r>
              <a:rPr lang="en-US" dirty="0" smtClean="0"/>
              <a:t>MACPO (based on ROSE)</a:t>
            </a:r>
          </a:p>
          <a:p>
            <a:pPr lvl="1"/>
            <a:r>
              <a:rPr lang="en-US" dirty="0" smtClean="0"/>
              <a:t>Bison, Flex, PIPS</a:t>
            </a:r>
          </a:p>
          <a:p>
            <a:pPr lvl="1"/>
            <a:endParaRPr lang="en-US" dirty="0"/>
          </a:p>
        </p:txBody>
      </p:sp>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58</a:t>
            </a:fld>
            <a:endParaRPr lang="en-US"/>
          </a:p>
        </p:txBody>
      </p:sp>
    </p:spTree>
    <p:extLst>
      <p:ext uri="{BB962C8B-B14F-4D97-AF65-F5344CB8AC3E}">
        <p14:creationId xmlns:p14="http://schemas.microsoft.com/office/powerpoint/2010/main" val="41221271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PerfExpert</a:t>
            </a:r>
            <a:r>
              <a:rPr lang="en-US" dirty="0" smtClean="0"/>
              <a:t> Performance Report</a:t>
            </a:r>
            <a:endParaRPr lang="en-US" dirty="0"/>
          </a:p>
        </p:txBody>
      </p:sp>
      <p:sp>
        <p:nvSpPr>
          <p:cNvPr id="3" name="Content Placeholder 2"/>
          <p:cNvSpPr>
            <a:spLocks noGrp="1"/>
          </p:cNvSpPr>
          <p:nvPr>
            <p:ph idx="1"/>
          </p:nvPr>
        </p:nvSpPr>
        <p:spPr/>
        <p:txBody>
          <a:bodyPr/>
          <a:lstStyle/>
          <a:p>
            <a:r>
              <a:rPr lang="en-US" dirty="0" smtClean="0"/>
              <a:t>Identification of bottlenecks by relevance</a:t>
            </a:r>
          </a:p>
          <a:p>
            <a:r>
              <a:rPr lang="en-US" dirty="0" smtClean="0"/>
              <a:t>Performance analysis based on performance metrics</a:t>
            </a:r>
          </a:p>
          <a:p>
            <a:r>
              <a:rPr lang="en-US" dirty="0" smtClean="0"/>
              <a:t>Recommendations for optimization</a:t>
            </a:r>
          </a:p>
          <a:p>
            <a:r>
              <a:rPr lang="en-US" dirty="0" smtClean="0"/>
              <a:t>Three possible outputs:</a:t>
            </a:r>
          </a:p>
          <a:p>
            <a:pPr lvl="1"/>
            <a:r>
              <a:rPr lang="en-US" dirty="0" smtClean="0"/>
              <a:t>Performance report only</a:t>
            </a:r>
          </a:p>
          <a:p>
            <a:pPr lvl="1"/>
            <a:r>
              <a:rPr lang="en-US" dirty="0" smtClean="0"/>
              <a:t>List of recommendations</a:t>
            </a:r>
          </a:p>
          <a:p>
            <a:pPr lvl="1"/>
            <a:r>
              <a:rPr lang="en-US" dirty="0" smtClean="0"/>
              <a:t>Fully automated code transformation</a:t>
            </a:r>
            <a:endParaRPr lang="en-US" dirty="0"/>
          </a:p>
        </p:txBody>
      </p:sp>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59</a:t>
            </a:fld>
            <a:endParaRPr lang="en-US"/>
          </a:p>
        </p:txBody>
      </p:sp>
    </p:spTree>
    <p:extLst>
      <p:ext uri="{BB962C8B-B14F-4D97-AF65-F5344CB8AC3E}">
        <p14:creationId xmlns:p14="http://schemas.microsoft.com/office/powerpoint/2010/main" val="3573835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45250"/>
            <a:ext cx="6019800" cy="488950"/>
          </a:xfrm>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Foliennummernplatzhalter 2"/>
          <p:cNvSpPr>
            <a:spLocks noGrp="1"/>
          </p:cNvSpPr>
          <p:nvPr>
            <p:ph type="sldNum" sz="quarter" idx="12"/>
          </p:nvPr>
        </p:nvSpPr>
        <p:spPr>
          <a:xfrm>
            <a:off x="6553200" y="6445250"/>
            <a:ext cx="2133600" cy="488950"/>
          </a:xfrm>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37A8C03-58B9-DD48-B7E8-4108AEFA6733}" type="slidenum">
              <a:rPr lang="en-US">
                <a:solidFill>
                  <a:srgbClr val="FFFFFF"/>
                </a:solidFill>
              </a:rPr>
              <a:pPr eaLnBrk="1" hangingPunct="1"/>
              <a:t>6</a:t>
            </a:fld>
            <a:endParaRPr lang="en-US" dirty="0">
              <a:solidFill>
                <a:srgbClr val="FFFFFF"/>
              </a:solidFill>
            </a:endParaRPr>
          </a:p>
        </p:txBody>
      </p:sp>
      <p:sp>
        <p:nvSpPr>
          <p:cNvPr id="47106" name="Titel 1"/>
          <p:cNvSpPr>
            <a:spLocks noGrp="1"/>
          </p:cNvSpPr>
          <p:nvPr>
            <p:ph type="title"/>
          </p:nvPr>
        </p:nvSpPr>
        <p:spPr/>
        <p:txBody>
          <a:bodyPr/>
          <a:lstStyle/>
          <a:p>
            <a:r>
              <a:rPr lang="en-GB" dirty="0">
                <a:ea typeface="ＭＳ Ｐゴシック" charset="0"/>
                <a:cs typeface="Times New Roman"/>
              </a:rPr>
              <a:t>Periscope </a:t>
            </a:r>
            <a:r>
              <a:rPr lang="en-GB" dirty="0" smtClean="0">
                <a:ea typeface="ＭＳ Ｐゴシック" charset="0"/>
                <a:cs typeface="Times New Roman"/>
              </a:rPr>
              <a:t>Plug</a:t>
            </a:r>
            <a:r>
              <a:rPr lang="en-GB" dirty="0">
                <a:ea typeface="ＭＳ Ｐゴシック" charset="0"/>
                <a:cs typeface="Times New Roman"/>
              </a:rPr>
              <a:t>-in to Eclipse </a:t>
            </a:r>
            <a:r>
              <a:rPr lang="en-GB" dirty="0" smtClean="0">
                <a:ea typeface="ＭＳ Ｐゴシック" charset="0"/>
                <a:cs typeface="Times New Roman"/>
              </a:rPr>
              <a:t>Environment</a:t>
            </a:r>
            <a:endParaRPr lang="de-DE" dirty="0">
              <a:ea typeface="ＭＳ Ｐゴシック" charset="0"/>
              <a:cs typeface="Times New Roman"/>
            </a:endParaRPr>
          </a:p>
        </p:txBody>
      </p:sp>
      <p:pic>
        <p:nvPicPr>
          <p:cNvPr id="471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813927"/>
            <a:ext cx="7162800" cy="55106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7109" name="AutoShape 6"/>
          <p:cNvSpPr>
            <a:spLocks noChangeArrowheads="1"/>
          </p:cNvSpPr>
          <p:nvPr/>
        </p:nvSpPr>
        <p:spPr bwMode="auto">
          <a:xfrm>
            <a:off x="7162800" y="3124200"/>
            <a:ext cx="1836737" cy="430213"/>
          </a:xfrm>
          <a:prstGeom prst="wedgeRoundRectCallout">
            <a:avLst>
              <a:gd name="adj1" fmla="val -56194"/>
              <a:gd name="adj2" fmla="val -190116"/>
              <a:gd name="adj3" fmla="val 16667"/>
            </a:avLst>
          </a:prstGeom>
          <a:solidFill>
            <a:srgbClr val="99CC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60876" rIns="90000" bIns="450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000000"/>
                </a:solidFill>
              </a:rPr>
              <a:t>SIR outline view</a:t>
            </a:r>
          </a:p>
        </p:txBody>
      </p:sp>
      <p:sp>
        <p:nvSpPr>
          <p:cNvPr id="47110" name="AutoShape 7"/>
          <p:cNvSpPr>
            <a:spLocks noChangeArrowheads="1"/>
          </p:cNvSpPr>
          <p:nvPr/>
        </p:nvSpPr>
        <p:spPr bwMode="auto">
          <a:xfrm>
            <a:off x="7010400" y="5791200"/>
            <a:ext cx="1836737" cy="430212"/>
          </a:xfrm>
          <a:prstGeom prst="wedgeRoundRectCallout">
            <a:avLst>
              <a:gd name="adj1" fmla="val -58370"/>
              <a:gd name="adj2" fmla="val -139111"/>
              <a:gd name="adj3" fmla="val 16667"/>
            </a:avLst>
          </a:prstGeom>
          <a:solidFill>
            <a:srgbClr val="99CC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60876" rIns="90000" bIns="450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000000"/>
                </a:solidFill>
              </a:rPr>
              <a:t>Properties view</a:t>
            </a:r>
          </a:p>
        </p:txBody>
      </p:sp>
      <p:sp>
        <p:nvSpPr>
          <p:cNvPr id="47111" name="AutoShape 8"/>
          <p:cNvSpPr>
            <a:spLocks noChangeArrowheads="1"/>
          </p:cNvSpPr>
          <p:nvPr/>
        </p:nvSpPr>
        <p:spPr bwMode="auto">
          <a:xfrm>
            <a:off x="152400" y="5105400"/>
            <a:ext cx="1836737" cy="430213"/>
          </a:xfrm>
          <a:prstGeom prst="wedgeRoundRectCallout">
            <a:avLst>
              <a:gd name="adj1" fmla="val -4384"/>
              <a:gd name="adj2" fmla="val -182662"/>
              <a:gd name="adj3" fmla="val 16667"/>
            </a:avLst>
          </a:prstGeom>
          <a:solidFill>
            <a:srgbClr val="99CC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60876" rIns="90000" bIns="450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000000"/>
                </a:solidFill>
              </a:rPr>
              <a:t>Project view</a:t>
            </a:r>
          </a:p>
        </p:txBody>
      </p:sp>
      <p:sp>
        <p:nvSpPr>
          <p:cNvPr id="47112" name="AutoShape 9"/>
          <p:cNvSpPr>
            <a:spLocks noChangeArrowheads="1"/>
          </p:cNvSpPr>
          <p:nvPr/>
        </p:nvSpPr>
        <p:spPr bwMode="auto">
          <a:xfrm>
            <a:off x="381000" y="2438400"/>
            <a:ext cx="2016125" cy="430213"/>
          </a:xfrm>
          <a:prstGeom prst="wedgeRoundRectCallout">
            <a:avLst>
              <a:gd name="adj1" fmla="val 54907"/>
              <a:gd name="adj2" fmla="val -166579"/>
              <a:gd name="adj3" fmla="val 16667"/>
            </a:avLst>
          </a:prstGeom>
          <a:solidFill>
            <a:srgbClr val="99CC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60876" rIns="90000" bIns="450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000000"/>
                </a:solidFill>
              </a:rPr>
              <a:t>Source code view</a:t>
            </a:r>
          </a:p>
        </p:txBody>
      </p:sp>
    </p:spTree>
    <p:extLst>
      <p:ext uri="{BB962C8B-B14F-4D97-AF65-F5344CB8AC3E}">
        <p14:creationId xmlns:p14="http://schemas.microsoft.com/office/powerpoint/2010/main" val="116372768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PerfExpert</a:t>
            </a:r>
            <a:r>
              <a:rPr lang="en-US" dirty="0" smtClean="0"/>
              <a:t>: The Big Picture</a:t>
            </a:r>
            <a:endParaRPr lang="en-US" dirty="0"/>
          </a:p>
        </p:txBody>
      </p:sp>
      <p:pic>
        <p:nvPicPr>
          <p:cNvPr id="6" name="Content Placeholder 5"/>
          <p:cNvPicPr>
            <a:picLocks noGrp="1" noChangeAspect="1"/>
          </p:cNvPicPr>
          <p:nvPr>
            <p:ph idx="1"/>
          </p:nvPr>
        </p:nvPicPr>
        <p:blipFill>
          <a:blip r:embed="rId2"/>
          <a:srcRect t="-14832" b="-14832"/>
          <a:stretch>
            <a:fillRect/>
          </a:stretch>
        </p:blipFill>
        <p:spPr/>
      </p:pic>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60</a:t>
            </a:fld>
            <a:endParaRPr lang="en-US"/>
          </a:p>
        </p:txBody>
      </p:sp>
    </p:spTree>
    <p:extLst>
      <p:ext uri="{BB962C8B-B14F-4D97-AF65-F5344CB8AC3E}">
        <p14:creationId xmlns:p14="http://schemas.microsoft.com/office/powerpoint/2010/main" val="3427741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PerfExpert</a:t>
            </a:r>
            <a:r>
              <a:rPr lang="en-US" dirty="0" smtClean="0"/>
              <a:t>: Work Flow Script</a:t>
            </a:r>
            <a:endParaRPr lang="en-US" dirty="0"/>
          </a:p>
        </p:txBody>
      </p:sp>
      <p:pic>
        <p:nvPicPr>
          <p:cNvPr id="6" name="Content Placeholder 5"/>
          <p:cNvPicPr>
            <a:picLocks noGrp="1" noChangeAspect="1"/>
          </p:cNvPicPr>
          <p:nvPr>
            <p:ph idx="1"/>
          </p:nvPr>
        </p:nvPicPr>
        <p:blipFill>
          <a:blip r:embed="rId2"/>
          <a:srcRect t="-14832" b="-14832"/>
          <a:stretch>
            <a:fillRect/>
          </a:stretch>
        </p:blipFill>
        <p:spPr/>
      </p:pic>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61</a:t>
            </a:fld>
            <a:endParaRPr lang="en-US"/>
          </a:p>
        </p:txBody>
      </p:sp>
    </p:spTree>
    <p:extLst>
      <p:ext uri="{BB962C8B-B14F-4D97-AF65-F5344CB8AC3E}">
        <p14:creationId xmlns:p14="http://schemas.microsoft.com/office/powerpoint/2010/main" val="95245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PerfExpert</a:t>
            </a:r>
            <a:r>
              <a:rPr lang="en-US" dirty="0" smtClean="0"/>
              <a:t>: Analyzer</a:t>
            </a:r>
            <a:endParaRPr lang="en-US" dirty="0"/>
          </a:p>
        </p:txBody>
      </p:sp>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62</a:t>
            </a:fld>
            <a:endParaRPr lang="en-US"/>
          </a:p>
        </p:txBody>
      </p:sp>
      <p:pic>
        <p:nvPicPr>
          <p:cNvPr id="8" name="Content Placeholder 7"/>
          <p:cNvPicPr>
            <a:picLocks noGrp="1" noChangeAspect="1"/>
          </p:cNvPicPr>
          <p:nvPr>
            <p:ph idx="1"/>
          </p:nvPr>
        </p:nvPicPr>
        <p:blipFill>
          <a:blip r:embed="rId2"/>
          <a:srcRect t="-15220" b="-15220"/>
          <a:stretch>
            <a:fillRect/>
          </a:stretch>
        </p:blipFill>
        <p:spPr/>
      </p:pic>
    </p:spTree>
    <p:extLst>
      <p:ext uri="{BB962C8B-B14F-4D97-AF65-F5344CB8AC3E}">
        <p14:creationId xmlns:p14="http://schemas.microsoft.com/office/powerpoint/2010/main" val="24554833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PerfExpert</a:t>
            </a:r>
            <a:r>
              <a:rPr lang="en-US" dirty="0" smtClean="0"/>
              <a:t>: MACPO</a:t>
            </a:r>
            <a:endParaRPr lang="en-US" dirty="0"/>
          </a:p>
        </p:txBody>
      </p:sp>
      <p:pic>
        <p:nvPicPr>
          <p:cNvPr id="6" name="Content Placeholder 5"/>
          <p:cNvPicPr>
            <a:picLocks noGrp="1" noChangeAspect="1"/>
          </p:cNvPicPr>
          <p:nvPr>
            <p:ph idx="1"/>
          </p:nvPr>
        </p:nvPicPr>
        <p:blipFill>
          <a:blip r:embed="rId2"/>
          <a:srcRect t="-15220" b="-15220"/>
          <a:stretch>
            <a:fillRect/>
          </a:stretch>
        </p:blipFill>
        <p:spPr/>
      </p:pic>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63</a:t>
            </a:fld>
            <a:endParaRPr lang="en-US"/>
          </a:p>
        </p:txBody>
      </p:sp>
    </p:spTree>
    <p:extLst>
      <p:ext uri="{BB962C8B-B14F-4D97-AF65-F5344CB8AC3E}">
        <p14:creationId xmlns:p14="http://schemas.microsoft.com/office/powerpoint/2010/main" val="35525031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PerfExpert</a:t>
            </a:r>
            <a:r>
              <a:rPr lang="en-US" dirty="0" smtClean="0"/>
              <a:t>: Optimization Formulator</a:t>
            </a:r>
            <a:endParaRPr lang="en-US" dirty="0"/>
          </a:p>
        </p:txBody>
      </p:sp>
      <p:pic>
        <p:nvPicPr>
          <p:cNvPr id="6" name="Content Placeholder 5"/>
          <p:cNvPicPr>
            <a:picLocks noGrp="1" noChangeAspect="1"/>
          </p:cNvPicPr>
          <p:nvPr>
            <p:ph idx="1"/>
          </p:nvPr>
        </p:nvPicPr>
        <p:blipFill>
          <a:blip r:embed="rId3"/>
          <a:srcRect t="-10176" b="-10176"/>
          <a:stretch>
            <a:fillRect/>
          </a:stretch>
        </p:blipFill>
        <p:spPr/>
      </p:pic>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64</a:t>
            </a:fld>
            <a:endParaRPr lang="en-US"/>
          </a:p>
        </p:txBody>
      </p:sp>
    </p:spTree>
    <p:extLst>
      <p:ext uri="{BB962C8B-B14F-4D97-AF65-F5344CB8AC3E}">
        <p14:creationId xmlns:p14="http://schemas.microsoft.com/office/powerpoint/2010/main" val="12659657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PerfExpert</a:t>
            </a:r>
            <a:r>
              <a:rPr lang="en-US" dirty="0" smtClean="0"/>
              <a:t>: Support Database</a:t>
            </a:r>
            <a:endParaRPr lang="en-US" dirty="0"/>
          </a:p>
        </p:txBody>
      </p:sp>
      <p:pic>
        <p:nvPicPr>
          <p:cNvPr id="6" name="Content Placeholder 5"/>
          <p:cNvPicPr>
            <a:picLocks noGrp="1" noChangeAspect="1"/>
          </p:cNvPicPr>
          <p:nvPr>
            <p:ph idx="1"/>
          </p:nvPr>
        </p:nvPicPr>
        <p:blipFill>
          <a:blip r:embed="rId3"/>
          <a:srcRect t="-11190" b="-11190"/>
          <a:stretch>
            <a:fillRect/>
          </a:stretch>
        </p:blipFill>
        <p:spPr/>
      </p:pic>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65</a:t>
            </a:fld>
            <a:endParaRPr lang="en-US"/>
          </a:p>
        </p:txBody>
      </p:sp>
    </p:spTree>
    <p:extLst>
      <p:ext uri="{BB962C8B-B14F-4D97-AF65-F5344CB8AC3E}">
        <p14:creationId xmlns:p14="http://schemas.microsoft.com/office/powerpoint/2010/main" val="3063933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PerfExpert</a:t>
            </a:r>
            <a:r>
              <a:rPr lang="en-US" dirty="0" smtClean="0"/>
              <a:t>: Pattern Recognizer</a:t>
            </a:r>
            <a:endParaRPr lang="en-US" dirty="0"/>
          </a:p>
        </p:txBody>
      </p:sp>
      <p:pic>
        <p:nvPicPr>
          <p:cNvPr id="7" name="Content Placeholder 6"/>
          <p:cNvPicPr>
            <a:picLocks noGrp="1" noChangeAspect="1"/>
          </p:cNvPicPr>
          <p:nvPr>
            <p:ph idx="1"/>
          </p:nvPr>
        </p:nvPicPr>
        <p:blipFill>
          <a:blip r:embed="rId2"/>
          <a:srcRect t="-9845" b="-9845"/>
          <a:stretch>
            <a:fillRect/>
          </a:stretch>
        </p:blipFill>
        <p:spPr/>
      </p:pic>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66</a:t>
            </a:fld>
            <a:endParaRPr lang="en-US"/>
          </a:p>
        </p:txBody>
      </p:sp>
    </p:spTree>
    <p:extLst>
      <p:ext uri="{BB962C8B-B14F-4D97-AF65-F5344CB8AC3E}">
        <p14:creationId xmlns:p14="http://schemas.microsoft.com/office/powerpoint/2010/main" val="32811422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PerfExpert</a:t>
            </a:r>
            <a:r>
              <a:rPr lang="en-US" dirty="0" smtClean="0"/>
              <a:t>: Transformer</a:t>
            </a:r>
            <a:endParaRPr lang="en-US" dirty="0"/>
          </a:p>
        </p:txBody>
      </p:sp>
      <p:pic>
        <p:nvPicPr>
          <p:cNvPr id="6" name="Content Placeholder 5"/>
          <p:cNvPicPr>
            <a:picLocks noGrp="1" noChangeAspect="1"/>
          </p:cNvPicPr>
          <p:nvPr>
            <p:ph idx="1"/>
          </p:nvPr>
        </p:nvPicPr>
        <p:blipFill>
          <a:blip r:embed="rId2"/>
          <a:srcRect t="-9518" b="-9518"/>
          <a:stretch>
            <a:fillRect/>
          </a:stretch>
        </p:blipFill>
        <p:spPr/>
      </p:pic>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67</a:t>
            </a:fld>
            <a:endParaRPr lang="en-US"/>
          </a:p>
        </p:txBody>
      </p:sp>
    </p:spTree>
    <p:extLst>
      <p:ext uri="{BB962C8B-B14F-4D97-AF65-F5344CB8AC3E}">
        <p14:creationId xmlns:p14="http://schemas.microsoft.com/office/powerpoint/2010/main" val="38673914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PerfExpert</a:t>
            </a:r>
            <a:r>
              <a:rPr lang="en-US" dirty="0" smtClean="0"/>
              <a:t>: Integrator</a:t>
            </a:r>
            <a:endParaRPr lang="en-US" dirty="0"/>
          </a:p>
        </p:txBody>
      </p:sp>
      <p:pic>
        <p:nvPicPr>
          <p:cNvPr id="6" name="Content Placeholder 5"/>
          <p:cNvPicPr>
            <a:picLocks noGrp="1" noChangeAspect="1"/>
          </p:cNvPicPr>
          <p:nvPr>
            <p:ph idx="1"/>
          </p:nvPr>
        </p:nvPicPr>
        <p:blipFill>
          <a:blip r:embed="rId2"/>
          <a:srcRect t="-14449" b="-14449"/>
          <a:stretch>
            <a:fillRect/>
          </a:stretch>
        </p:blipFill>
        <p:spPr/>
      </p:pic>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68</a:t>
            </a:fld>
            <a:endParaRPr lang="en-US"/>
          </a:p>
        </p:txBody>
      </p:sp>
    </p:spTree>
    <p:extLst>
      <p:ext uri="{BB962C8B-B14F-4D97-AF65-F5344CB8AC3E}">
        <p14:creationId xmlns:p14="http://schemas.microsoft.com/office/powerpoint/2010/main" val="30606120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PerfExpert</a:t>
            </a:r>
            <a:r>
              <a:rPr lang="en-US" dirty="0" smtClean="0"/>
              <a:t>: Key Points for </a:t>
            </a:r>
            <a:r>
              <a:rPr lang="en-US" dirty="0" smtClean="0"/>
              <a:t>Design</a:t>
            </a:r>
            <a:endParaRPr lang="en-US" dirty="0"/>
          </a:p>
        </p:txBody>
      </p:sp>
      <p:sp>
        <p:nvSpPr>
          <p:cNvPr id="3" name="Content Placeholder 2"/>
          <p:cNvSpPr>
            <a:spLocks noGrp="1"/>
          </p:cNvSpPr>
          <p:nvPr>
            <p:ph idx="1"/>
          </p:nvPr>
        </p:nvSpPr>
        <p:spPr/>
        <p:txBody>
          <a:bodyPr>
            <a:normAutofit lnSpcReduction="10000"/>
          </a:bodyPr>
          <a:lstStyle/>
          <a:p>
            <a:r>
              <a:rPr lang="en-US" dirty="0" smtClean="0"/>
              <a:t>Each </a:t>
            </a:r>
            <a:r>
              <a:rPr lang="en-US" dirty="0"/>
              <a:t>piece of the tool chain can be updated/upgraded individually</a:t>
            </a:r>
          </a:p>
          <a:p>
            <a:r>
              <a:rPr lang="en-US" dirty="0"/>
              <a:t>It is flexible: you can add new metrics as well as plug new tools to measure application performance</a:t>
            </a:r>
          </a:p>
          <a:p>
            <a:r>
              <a:rPr lang="en-US" dirty="0"/>
              <a:t>It is extendable: new recommendations, transformations and strategies to select </a:t>
            </a:r>
            <a:r>
              <a:rPr lang="en-US" dirty="0" smtClean="0"/>
              <a:t>recommendations</a:t>
            </a:r>
            <a:endParaRPr lang="en-US" dirty="0"/>
          </a:p>
          <a:p>
            <a:r>
              <a:rPr lang="en-US" dirty="0"/>
              <a:t>Multi-language, multi-architecture, open-source and built on top of well-established tools (</a:t>
            </a:r>
            <a:r>
              <a:rPr lang="en-US" dirty="0" err="1"/>
              <a:t>HPCToolKit</a:t>
            </a:r>
            <a:r>
              <a:rPr lang="en-US" dirty="0"/>
              <a:t>, ROSE, PIPS, etc.)</a:t>
            </a:r>
          </a:p>
          <a:p>
            <a:r>
              <a:rPr lang="en-US" dirty="0"/>
              <a:t>Easy to use and </a:t>
            </a:r>
            <a:r>
              <a:rPr lang="en-US" dirty="0" smtClean="0"/>
              <a:t>lightweight</a:t>
            </a:r>
            <a:endParaRPr lang="en-US" dirty="0"/>
          </a:p>
        </p:txBody>
      </p:sp>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69</a:t>
            </a:fld>
            <a:endParaRPr lang="en-US"/>
          </a:p>
        </p:txBody>
      </p:sp>
    </p:spTree>
    <p:extLst>
      <p:ext uri="{BB962C8B-B14F-4D97-AF65-F5344CB8AC3E}">
        <p14:creationId xmlns:p14="http://schemas.microsoft.com/office/powerpoint/2010/main" val="853270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Benchmark Instrumentation</a:t>
            </a:r>
            <a:endParaRPr lang="en-US" dirty="0"/>
          </a:p>
        </p:txBody>
      </p:sp>
      <p:sp>
        <p:nvSpPr>
          <p:cNvPr id="3" name="Content Placeholder 2"/>
          <p:cNvSpPr>
            <a:spLocks noGrp="1"/>
          </p:cNvSpPr>
          <p:nvPr>
            <p:ph idx="1"/>
          </p:nvPr>
        </p:nvSpPr>
        <p:spPr/>
        <p:txBody>
          <a:bodyPr/>
          <a:lstStyle/>
          <a:p>
            <a:r>
              <a:rPr lang="en-US" dirty="0"/>
              <a:t>Instrumentation, either manually or using S</a:t>
            </a:r>
            <a:r>
              <a:rPr lang="en-US" dirty="0" smtClean="0"/>
              <a:t>core-P</a:t>
            </a:r>
            <a:endParaRPr lang="en-US" dirty="0"/>
          </a:p>
          <a:p>
            <a:r>
              <a:rPr lang="en-US" dirty="0"/>
              <a:t>Change compiler to </a:t>
            </a:r>
            <a:r>
              <a:rPr lang="en-US" dirty="0" smtClean="0"/>
              <a:t>Score-P </a:t>
            </a:r>
            <a:r>
              <a:rPr lang="en-US" dirty="0"/>
              <a:t>wrapper script</a:t>
            </a:r>
          </a:p>
          <a:p>
            <a:r>
              <a:rPr lang="en-US" dirty="0"/>
              <a:t>Compile </a:t>
            </a:r>
            <a:r>
              <a:rPr lang="en-US" dirty="0" smtClean="0"/>
              <a:t>and link</a:t>
            </a:r>
            <a:endParaRPr lang="en-US" dirty="0"/>
          </a:p>
        </p:txBody>
      </p:sp>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7</a:t>
            </a:fld>
            <a:endParaRPr lang="en-US"/>
          </a:p>
        </p:txBody>
      </p:sp>
    </p:spTree>
    <p:extLst>
      <p:ext uri="{BB962C8B-B14F-4D97-AF65-F5344CB8AC3E}">
        <p14:creationId xmlns:p14="http://schemas.microsoft.com/office/powerpoint/2010/main" val="2270327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STAT: Stack Trace Analysis Tool</a:t>
            </a:r>
            <a:endParaRPr lang="en-US" dirty="0"/>
          </a:p>
        </p:txBody>
      </p:sp>
      <p:sp>
        <p:nvSpPr>
          <p:cNvPr id="6" name="Subtitle 5"/>
          <p:cNvSpPr>
            <a:spLocks noGrp="1"/>
          </p:cNvSpPr>
          <p:nvPr>
            <p:ph type="subTitle" idx="1"/>
          </p:nvPr>
        </p:nvSpPr>
        <p:spPr>
          <a:xfrm>
            <a:off x="0" y="2819400"/>
            <a:ext cx="9144000" cy="1981200"/>
          </a:xfrm>
        </p:spPr>
        <p:txBody>
          <a:bodyPr>
            <a:normAutofit fontScale="92500" lnSpcReduction="20000"/>
          </a:bodyPr>
          <a:lstStyle/>
          <a:p>
            <a:r>
              <a:rPr lang="en-US" dirty="0" smtClean="0"/>
              <a:t>Martin Schulz, Bart Miller, Dorian Arnold</a:t>
            </a:r>
          </a:p>
          <a:p>
            <a:r>
              <a:rPr lang="en-US" dirty="0" smtClean="0"/>
              <a:t>Lawrence </a:t>
            </a:r>
            <a:r>
              <a:rPr lang="en-US" dirty="0" smtClean="0"/>
              <a:t>Livermore National Laboratory (USA)</a:t>
            </a:r>
          </a:p>
          <a:p>
            <a:r>
              <a:rPr lang="en-US" dirty="0" smtClean="0"/>
              <a:t>University of Wisconsin (USA)</a:t>
            </a:r>
          </a:p>
          <a:p>
            <a:r>
              <a:rPr lang="en-US" dirty="0" smtClean="0"/>
              <a:t>University of New Mexico (USA)</a:t>
            </a:r>
            <a:endParaRPr lang="en-US" dirty="0"/>
          </a:p>
        </p:txBody>
      </p:sp>
      <p:pic>
        <p:nvPicPr>
          <p:cNvPr id="7" name="Picture 23" descr="stat-logo-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0092" y="5181996"/>
            <a:ext cx="1155700"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6302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p:txBody>
          <a:bodyPr/>
          <a:lstStyle/>
          <a:p>
            <a:pPr eaLnBrk="1" hangingPunct="1"/>
            <a:r>
              <a:rPr lang="en-US" sz="2800" dirty="0">
                <a:latin typeface="Arial" charset="0"/>
              </a:rPr>
              <a:t>STAT: Aggregating Stack Traces for Debugging</a:t>
            </a:r>
          </a:p>
        </p:txBody>
      </p:sp>
      <p:sp>
        <p:nvSpPr>
          <p:cNvPr id="2" name="Content Placeholder 1"/>
          <p:cNvSpPr>
            <a:spLocks noGrp="1"/>
          </p:cNvSpPr>
          <p:nvPr>
            <p:ph idx="1"/>
          </p:nvPr>
        </p:nvSpPr>
        <p:spPr/>
        <p:txBody>
          <a:bodyPr>
            <a:normAutofit/>
          </a:bodyPr>
          <a:lstStyle/>
          <a:p>
            <a:pPr>
              <a:spcBef>
                <a:spcPct val="90000"/>
              </a:spcBef>
              <a:buClr>
                <a:srgbClr val="124A91"/>
              </a:buClr>
              <a:buSzPct val="90000"/>
            </a:pPr>
            <a:r>
              <a:rPr lang="en-US" sz="2400" dirty="0"/>
              <a:t>Existing debuggers don’t scale</a:t>
            </a:r>
          </a:p>
          <a:p>
            <a:pPr marL="755650" lvl="1" indent="-342900">
              <a:buClr>
                <a:srgbClr val="124A91"/>
              </a:buClr>
              <a:buSzPct val="90000"/>
              <a:buFont typeface="Courier New"/>
              <a:buChar char="o"/>
            </a:pPr>
            <a:r>
              <a:rPr lang="en-US" sz="2000" dirty="0"/>
              <a:t>Inherent limits in the approaches</a:t>
            </a:r>
          </a:p>
          <a:p>
            <a:pPr marL="755650" lvl="1" indent="-342900">
              <a:buClr>
                <a:srgbClr val="124A91"/>
              </a:buClr>
              <a:buSzPct val="90000"/>
              <a:buFont typeface="Courier New"/>
              <a:buChar char="o"/>
            </a:pPr>
            <a:r>
              <a:rPr lang="en-US" sz="2000" dirty="0"/>
              <a:t>Need for new, scalable methodologies</a:t>
            </a:r>
          </a:p>
          <a:p>
            <a:pPr>
              <a:spcBef>
                <a:spcPts val="800"/>
              </a:spcBef>
              <a:buClr>
                <a:srgbClr val="124A91"/>
              </a:buClr>
              <a:buSzPct val="90000"/>
            </a:pPr>
            <a:r>
              <a:rPr lang="en-US" sz="2400" dirty="0"/>
              <a:t>Need to pre-analyze and reduce data</a:t>
            </a:r>
          </a:p>
          <a:p>
            <a:pPr marL="755650" lvl="1" indent="-342900">
              <a:buSzPct val="90000"/>
              <a:buFont typeface="Courier New"/>
              <a:buChar char="o"/>
            </a:pPr>
            <a:r>
              <a:rPr lang="en-US" sz="2000" dirty="0"/>
              <a:t>Fast tools to gather state</a:t>
            </a:r>
          </a:p>
          <a:p>
            <a:pPr marL="755650" lvl="1" indent="-342900">
              <a:buSzPct val="90000"/>
              <a:buFont typeface="Courier New"/>
              <a:buChar char="o"/>
            </a:pPr>
            <a:r>
              <a:rPr lang="en-US" sz="2000" dirty="0"/>
              <a:t>Help select nodes to run</a:t>
            </a:r>
            <a:br>
              <a:rPr lang="en-US" sz="2000" dirty="0"/>
            </a:br>
            <a:r>
              <a:rPr lang="en-US" sz="2000" dirty="0"/>
              <a:t>conventional debuggers on</a:t>
            </a:r>
          </a:p>
          <a:p>
            <a:pPr>
              <a:spcBef>
                <a:spcPts val="800"/>
              </a:spcBef>
              <a:buClr>
                <a:srgbClr val="124A91"/>
              </a:buClr>
              <a:buSzPct val="90000"/>
            </a:pPr>
            <a:r>
              <a:rPr lang="en-US" sz="2400" dirty="0"/>
              <a:t>Scalable tool: STAT</a:t>
            </a:r>
          </a:p>
          <a:p>
            <a:pPr marL="755650" lvl="1" indent="-342900">
              <a:buSzPct val="90000"/>
              <a:buFont typeface="Courier New"/>
              <a:buChar char="o"/>
            </a:pPr>
            <a:r>
              <a:rPr lang="en-US" sz="2000" dirty="0"/>
              <a:t>Stack Trace Analysis Tool</a:t>
            </a:r>
          </a:p>
          <a:p>
            <a:pPr marL="755650" lvl="1" indent="-342900">
              <a:buSzPct val="90000"/>
              <a:buFont typeface="Courier New"/>
              <a:buChar char="o"/>
            </a:pPr>
            <a:r>
              <a:rPr lang="en-US" sz="2000" dirty="0"/>
              <a:t>Goal: Identify equivalence classes</a:t>
            </a:r>
          </a:p>
          <a:p>
            <a:pPr marL="755650" lvl="1" indent="-342900">
              <a:buSzPct val="90000"/>
              <a:buFont typeface="Courier New"/>
              <a:buChar char="o"/>
            </a:pPr>
            <a:r>
              <a:rPr lang="en-US" sz="2000" dirty="0"/>
              <a:t>Hierarchical and distributed aggregation </a:t>
            </a:r>
            <a:br>
              <a:rPr lang="en-US" sz="2000" dirty="0"/>
            </a:br>
            <a:r>
              <a:rPr lang="en-US" sz="2000" dirty="0"/>
              <a:t>of stack traces from all tasks</a:t>
            </a:r>
          </a:p>
          <a:p>
            <a:pPr marL="755650" lvl="1" indent="-342900">
              <a:buSzPct val="90000"/>
              <a:buFont typeface="Courier New"/>
              <a:buChar char="o"/>
            </a:pPr>
            <a:r>
              <a:rPr lang="en-US" sz="2000" dirty="0"/>
              <a:t>Stack trace merge &lt;1s from 200K+ </a:t>
            </a:r>
            <a:r>
              <a:rPr lang="en-US" sz="2000" dirty="0" smtClean="0"/>
              <a:t>cores</a:t>
            </a:r>
            <a:endParaRPr lang="en-US" sz="2000" dirty="0"/>
          </a:p>
          <a:p>
            <a:endParaRPr lang="en-US" dirty="0"/>
          </a:p>
        </p:txBody>
      </p:sp>
      <p:sp>
        <p:nvSpPr>
          <p:cNvPr id="28677" name="Picture 4" descr="ccsm-stat2"/>
          <p:cNvSpPr>
            <a:spLocks noChangeAspect="1" noChangeArrowheads="1"/>
          </p:cNvSpPr>
          <p:nvPr/>
        </p:nvSpPr>
        <p:spPr bwMode="auto">
          <a:xfrm>
            <a:off x="6011863" y="2997200"/>
            <a:ext cx="2725737"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196"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91425" y="1192213"/>
            <a:ext cx="12065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23" descr="stat-logo-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1268413"/>
            <a:ext cx="1155700"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4" name="Slide Number Placeholder 3"/>
          <p:cNvSpPr>
            <a:spLocks noGrp="1"/>
          </p:cNvSpPr>
          <p:nvPr>
            <p:ph type="sldNum" sz="quarter" idx="12"/>
          </p:nvPr>
        </p:nvSpPr>
        <p:spPr/>
        <p:txBody>
          <a:bodyPr/>
          <a:lstStyle/>
          <a:p>
            <a:pPr>
              <a:defRPr/>
            </a:pPr>
            <a:fld id="{F2F21A90-E327-C84D-81B5-071D4C5C9FC6}" type="slidenum">
              <a:rPr lang="en-US" smtClean="0"/>
              <a:pPr>
                <a:defRPr/>
              </a:pPr>
              <a:t>71</a:t>
            </a:fld>
            <a:endParaRPr lang="en-US"/>
          </a:p>
        </p:txBody>
      </p:sp>
    </p:spTree>
    <p:extLst>
      <p:ext uri="{BB962C8B-B14F-4D97-AF65-F5344CB8AC3E}">
        <p14:creationId xmlns:p14="http://schemas.microsoft.com/office/powerpoint/2010/main" val="12127357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28677"/>
                                        </p:tgtEl>
                                        <p:attrNameLst>
                                          <p:attrName>style.visibility</p:attrName>
                                        </p:attrNameLst>
                                      </p:cBhvr>
                                      <p:to>
                                        <p:strVal val="visible"/>
                                      </p:to>
                                    </p:set>
                                    <p:animEffect transition="in" filter="fade">
                                      <p:cBhvr>
                                        <p:cTn id="7" dur="500"/>
                                        <p:tgtEl>
                                          <p:spTgt spid="28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5"/>
          <p:cNvSpPr>
            <a:spLocks noChangeArrowheads="1"/>
          </p:cNvSpPr>
          <p:nvPr/>
        </p:nvSpPr>
        <p:spPr bwMode="auto">
          <a:xfrm>
            <a:off x="242888" y="152400"/>
            <a:ext cx="79502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b"/>
          <a:lstStyle/>
          <a:p>
            <a:endParaRPr lang="en-US" sz="3200" b="1">
              <a:solidFill>
                <a:srgbClr val="124A91"/>
              </a:solidFill>
              <a:latin typeface="Arial Narrow" charset="0"/>
            </a:endParaRPr>
          </a:p>
        </p:txBody>
      </p:sp>
      <p:sp>
        <p:nvSpPr>
          <p:cNvPr id="287770" name="Rectangle 26"/>
          <p:cNvSpPr>
            <a:spLocks noChangeArrowheads="1"/>
          </p:cNvSpPr>
          <p:nvPr/>
        </p:nvSpPr>
        <p:spPr bwMode="auto">
          <a:xfrm>
            <a:off x="5791200" y="1371600"/>
            <a:ext cx="2133600" cy="4800600"/>
          </a:xfrm>
          <a:prstGeom prst="rect">
            <a:avLst/>
          </a:prstGeom>
          <a:solidFill>
            <a:srgbClr val="FFFFFF"/>
          </a:solidFill>
          <a:ln w="9525">
            <a:solidFill>
              <a:srgbClr val="FFFFFF"/>
            </a:solidFill>
            <a:miter lim="800000"/>
            <a:headEnd/>
            <a:tailEnd/>
          </a:ln>
        </p:spPr>
        <p:txBody>
          <a:bodyPr wrap="none" anchor="ctr"/>
          <a:lstStyle/>
          <a:p>
            <a:endParaRPr lang="en-US"/>
          </a:p>
        </p:txBody>
      </p:sp>
      <p:sp>
        <p:nvSpPr>
          <p:cNvPr id="287771" name="Rectangle 27"/>
          <p:cNvSpPr>
            <a:spLocks noChangeArrowheads="1"/>
          </p:cNvSpPr>
          <p:nvPr/>
        </p:nvSpPr>
        <p:spPr bwMode="auto">
          <a:xfrm>
            <a:off x="3505200" y="1371600"/>
            <a:ext cx="2133600" cy="4800600"/>
          </a:xfrm>
          <a:prstGeom prst="rect">
            <a:avLst/>
          </a:prstGeom>
          <a:solidFill>
            <a:srgbClr val="FFFFFF"/>
          </a:solidFill>
          <a:ln w="9525">
            <a:solidFill>
              <a:srgbClr val="FFFFFF"/>
            </a:solidFill>
            <a:miter lim="800000"/>
            <a:headEnd/>
            <a:tailEnd/>
          </a:ln>
        </p:spPr>
        <p:txBody>
          <a:bodyPr wrap="none" anchor="ctr"/>
          <a:lstStyle/>
          <a:p>
            <a:endParaRPr lang="en-US"/>
          </a:p>
        </p:txBody>
      </p:sp>
      <p:sp>
        <p:nvSpPr>
          <p:cNvPr id="287772" name="Rectangle 28"/>
          <p:cNvSpPr>
            <a:spLocks noChangeArrowheads="1"/>
          </p:cNvSpPr>
          <p:nvPr/>
        </p:nvSpPr>
        <p:spPr bwMode="auto">
          <a:xfrm>
            <a:off x="1219200" y="1371600"/>
            <a:ext cx="2133600" cy="4800600"/>
          </a:xfrm>
          <a:prstGeom prst="rect">
            <a:avLst/>
          </a:prstGeom>
          <a:solidFill>
            <a:srgbClr val="FFFFFF"/>
          </a:solidFill>
          <a:ln w="9525">
            <a:solidFill>
              <a:srgbClr val="FFFFFF"/>
            </a:solidFill>
            <a:miter lim="800000"/>
            <a:headEnd/>
            <a:tailEnd/>
          </a:ln>
        </p:spPr>
        <p:txBody>
          <a:bodyPr wrap="none" anchor="ctr"/>
          <a:lstStyle/>
          <a:p>
            <a:endParaRPr lang="en-US"/>
          </a:p>
        </p:txBody>
      </p:sp>
      <p:sp>
        <p:nvSpPr>
          <p:cNvPr id="287773" name="Rectangle 29"/>
          <p:cNvSpPr>
            <a:spLocks noChangeArrowheads="1"/>
          </p:cNvSpPr>
          <p:nvPr/>
        </p:nvSpPr>
        <p:spPr bwMode="auto">
          <a:xfrm>
            <a:off x="3505200" y="1447800"/>
            <a:ext cx="2133600" cy="3276600"/>
          </a:xfrm>
          <a:prstGeom prst="rect">
            <a:avLst/>
          </a:prstGeom>
          <a:solidFill>
            <a:srgbClr val="00FF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87774" name="Rectangle 30"/>
          <p:cNvSpPr>
            <a:spLocks noChangeArrowheads="1"/>
          </p:cNvSpPr>
          <p:nvPr/>
        </p:nvSpPr>
        <p:spPr bwMode="auto">
          <a:xfrm>
            <a:off x="3505200" y="4724400"/>
            <a:ext cx="2133600" cy="1371600"/>
          </a:xfrm>
          <a:prstGeom prst="rect">
            <a:avLst/>
          </a:prstGeom>
          <a:solidFill>
            <a:srgbClr val="FF0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pic>
        <p:nvPicPr>
          <p:cNvPr id="287775" name="Picture 31" descr="merge-resul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25838" y="1454150"/>
            <a:ext cx="2093912"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776" name="Picture 32" descr="merge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15013" y="1454150"/>
            <a:ext cx="2093912"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777" name="Picture 33" descr="merge1"/>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5075" y="1447800"/>
            <a:ext cx="2093913"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778" name="AutoShape 34"/>
          <p:cNvSpPr>
            <a:spLocks noChangeArrowheads="1"/>
          </p:cNvSpPr>
          <p:nvPr/>
        </p:nvSpPr>
        <p:spPr bwMode="auto">
          <a:xfrm>
            <a:off x="3505200" y="2743200"/>
            <a:ext cx="2133600" cy="533400"/>
          </a:xfrm>
          <a:prstGeom prst="leftRightArrow">
            <a:avLst>
              <a:gd name="adj1" fmla="val 50000"/>
              <a:gd name="adj2" fmla="val 80000"/>
            </a:avLst>
          </a:prstGeom>
          <a:solidFill>
            <a:srgbClr val="00FF00"/>
          </a:solidFill>
          <a:ln w="9525">
            <a:solidFill>
              <a:srgbClr val="008000"/>
            </a:solidFill>
            <a:miter lim="800000"/>
            <a:headEnd/>
            <a:tailEnd/>
          </a:ln>
        </p:spPr>
        <p:txBody>
          <a:bodyPr wrap="none" anchor="ctr"/>
          <a:lstStyle/>
          <a:p>
            <a:endParaRPr lang="en-US"/>
          </a:p>
        </p:txBody>
      </p:sp>
      <p:sp>
        <p:nvSpPr>
          <p:cNvPr id="287779" name="AutoShape 35"/>
          <p:cNvSpPr>
            <a:spLocks noChangeArrowheads="1"/>
          </p:cNvSpPr>
          <p:nvPr/>
        </p:nvSpPr>
        <p:spPr bwMode="auto">
          <a:xfrm>
            <a:off x="3505200" y="5181600"/>
            <a:ext cx="2133600" cy="533400"/>
          </a:xfrm>
          <a:prstGeom prst="leftRightArrow">
            <a:avLst>
              <a:gd name="adj1" fmla="val 50000"/>
              <a:gd name="adj2" fmla="val 80000"/>
            </a:avLst>
          </a:prstGeom>
          <a:solidFill>
            <a:srgbClr val="FF0000"/>
          </a:solidFill>
          <a:ln w="9525">
            <a:solidFill>
              <a:srgbClr val="800000"/>
            </a:solidFill>
            <a:miter lim="800000"/>
            <a:headEnd/>
            <a:tailEnd/>
          </a:ln>
        </p:spPr>
        <p:txBody>
          <a:bodyPr wrap="none" anchor="ctr"/>
          <a:lstStyle/>
          <a:p>
            <a:endParaRPr lang="en-US"/>
          </a:p>
        </p:txBody>
      </p:sp>
      <p:sp>
        <p:nvSpPr>
          <p:cNvPr id="10252" name="Rectangle 36"/>
          <p:cNvSpPr>
            <a:spLocks noGrp="1" noChangeArrowheads="1"/>
          </p:cNvSpPr>
          <p:nvPr>
            <p:ph type="title"/>
          </p:nvPr>
        </p:nvSpPr>
        <p:spPr/>
        <p:txBody>
          <a:bodyPr/>
          <a:lstStyle/>
          <a:p>
            <a:pPr eaLnBrk="1" hangingPunct="1"/>
            <a:r>
              <a:rPr lang="en-US" dirty="0">
                <a:cs typeface="Times New Roman"/>
              </a:rPr>
              <a:t>Distinguishing Behavior with Stack Traces</a:t>
            </a: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8E865A7-7678-F840-B2ED-A6879803B906}" type="slidenum">
              <a:rPr lang="en-US" smtClean="0"/>
              <a:pPr>
                <a:defRPr/>
              </a:pPr>
              <a:t>72</a:t>
            </a:fld>
            <a:endParaRPr lang="en-US"/>
          </a:p>
        </p:txBody>
      </p:sp>
    </p:spTree>
    <p:extLst>
      <p:ext uri="{BB962C8B-B14F-4D97-AF65-F5344CB8AC3E}">
        <p14:creationId xmlns:p14="http://schemas.microsoft.com/office/powerpoint/2010/main" val="410438634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87776"/>
                                        </p:tgtEl>
                                        <p:attrNameLst>
                                          <p:attrName>style.visibility</p:attrName>
                                        </p:attrNameLst>
                                      </p:cBhvr>
                                      <p:to>
                                        <p:strVal val="visible"/>
                                      </p:to>
                                    </p:set>
                                    <p:animEffect transition="in" filter="fade">
                                      <p:cBhvr>
                                        <p:cTn id="7" dur="500"/>
                                        <p:tgtEl>
                                          <p:spTgt spid="2877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287773"/>
                                        </p:tgtEl>
                                        <p:attrNameLst>
                                          <p:attrName>style.visibility</p:attrName>
                                        </p:attrNameLst>
                                      </p:cBhvr>
                                      <p:to>
                                        <p:strVal val="visible"/>
                                      </p:to>
                                    </p:set>
                                    <p:anim calcmode="lin" valueType="num">
                                      <p:cBhvr>
                                        <p:cTn id="12" dur="1000" fill="hold"/>
                                        <p:tgtEl>
                                          <p:spTgt spid="287773"/>
                                        </p:tgtEl>
                                        <p:attrNameLst>
                                          <p:attrName>ppt_w</p:attrName>
                                        </p:attrNameLst>
                                      </p:cBhvr>
                                      <p:tavLst>
                                        <p:tav tm="0">
                                          <p:val>
                                            <p:strVal val="#ppt_w*0.70"/>
                                          </p:val>
                                        </p:tav>
                                        <p:tav tm="100000">
                                          <p:val>
                                            <p:strVal val="#ppt_w"/>
                                          </p:val>
                                        </p:tav>
                                      </p:tavLst>
                                    </p:anim>
                                    <p:anim calcmode="lin" valueType="num">
                                      <p:cBhvr>
                                        <p:cTn id="13" dur="1000" fill="hold"/>
                                        <p:tgtEl>
                                          <p:spTgt spid="287773"/>
                                        </p:tgtEl>
                                        <p:attrNameLst>
                                          <p:attrName>ppt_h</p:attrName>
                                        </p:attrNameLst>
                                      </p:cBhvr>
                                      <p:tavLst>
                                        <p:tav tm="0">
                                          <p:val>
                                            <p:strVal val="#ppt_h"/>
                                          </p:val>
                                        </p:tav>
                                        <p:tav tm="100000">
                                          <p:val>
                                            <p:strVal val="#ppt_h"/>
                                          </p:val>
                                        </p:tav>
                                      </p:tavLst>
                                    </p:anim>
                                    <p:animEffect transition="in" filter="fade">
                                      <p:cBhvr>
                                        <p:cTn id="14" dur="1000"/>
                                        <p:tgtEl>
                                          <p:spTgt spid="287773"/>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287778"/>
                                        </p:tgtEl>
                                        <p:attrNameLst>
                                          <p:attrName>style.visibility</p:attrName>
                                        </p:attrNameLst>
                                      </p:cBhvr>
                                      <p:to>
                                        <p:strVal val="visible"/>
                                      </p:to>
                                    </p:set>
                                    <p:anim calcmode="lin" valueType="num">
                                      <p:cBhvr>
                                        <p:cTn id="17" dur="1000" fill="hold"/>
                                        <p:tgtEl>
                                          <p:spTgt spid="287778"/>
                                        </p:tgtEl>
                                        <p:attrNameLst>
                                          <p:attrName>ppt_w</p:attrName>
                                        </p:attrNameLst>
                                      </p:cBhvr>
                                      <p:tavLst>
                                        <p:tav tm="0">
                                          <p:val>
                                            <p:strVal val="#ppt_w*0.70"/>
                                          </p:val>
                                        </p:tav>
                                        <p:tav tm="100000">
                                          <p:val>
                                            <p:strVal val="#ppt_w"/>
                                          </p:val>
                                        </p:tav>
                                      </p:tavLst>
                                    </p:anim>
                                    <p:anim calcmode="lin" valueType="num">
                                      <p:cBhvr>
                                        <p:cTn id="18" dur="1000" fill="hold"/>
                                        <p:tgtEl>
                                          <p:spTgt spid="287778"/>
                                        </p:tgtEl>
                                        <p:attrNameLst>
                                          <p:attrName>ppt_h</p:attrName>
                                        </p:attrNameLst>
                                      </p:cBhvr>
                                      <p:tavLst>
                                        <p:tav tm="0">
                                          <p:val>
                                            <p:strVal val="#ppt_h"/>
                                          </p:val>
                                        </p:tav>
                                        <p:tav tm="100000">
                                          <p:val>
                                            <p:strVal val="#ppt_h"/>
                                          </p:val>
                                        </p:tav>
                                      </p:tavLst>
                                    </p:anim>
                                    <p:animEffect transition="in" filter="fade">
                                      <p:cBhvr>
                                        <p:cTn id="19" dur="1000"/>
                                        <p:tgtEl>
                                          <p:spTgt spid="28777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287774"/>
                                        </p:tgtEl>
                                        <p:attrNameLst>
                                          <p:attrName>style.visibility</p:attrName>
                                        </p:attrNameLst>
                                      </p:cBhvr>
                                      <p:to>
                                        <p:strVal val="visible"/>
                                      </p:to>
                                    </p:set>
                                    <p:anim calcmode="lin" valueType="num">
                                      <p:cBhvr>
                                        <p:cTn id="24" dur="1000" fill="hold"/>
                                        <p:tgtEl>
                                          <p:spTgt spid="287774"/>
                                        </p:tgtEl>
                                        <p:attrNameLst>
                                          <p:attrName>ppt_w</p:attrName>
                                        </p:attrNameLst>
                                      </p:cBhvr>
                                      <p:tavLst>
                                        <p:tav tm="0">
                                          <p:val>
                                            <p:strVal val="#ppt_w*0.70"/>
                                          </p:val>
                                        </p:tav>
                                        <p:tav tm="100000">
                                          <p:val>
                                            <p:strVal val="#ppt_w"/>
                                          </p:val>
                                        </p:tav>
                                      </p:tavLst>
                                    </p:anim>
                                    <p:anim calcmode="lin" valueType="num">
                                      <p:cBhvr>
                                        <p:cTn id="25" dur="1000" fill="hold"/>
                                        <p:tgtEl>
                                          <p:spTgt spid="287774"/>
                                        </p:tgtEl>
                                        <p:attrNameLst>
                                          <p:attrName>ppt_h</p:attrName>
                                        </p:attrNameLst>
                                      </p:cBhvr>
                                      <p:tavLst>
                                        <p:tav tm="0">
                                          <p:val>
                                            <p:strVal val="#ppt_h"/>
                                          </p:val>
                                        </p:tav>
                                        <p:tav tm="100000">
                                          <p:val>
                                            <p:strVal val="#ppt_h"/>
                                          </p:val>
                                        </p:tav>
                                      </p:tavLst>
                                    </p:anim>
                                    <p:animEffect transition="in" filter="fade">
                                      <p:cBhvr>
                                        <p:cTn id="26" dur="1000"/>
                                        <p:tgtEl>
                                          <p:spTgt spid="287774"/>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287779"/>
                                        </p:tgtEl>
                                        <p:attrNameLst>
                                          <p:attrName>style.visibility</p:attrName>
                                        </p:attrNameLst>
                                      </p:cBhvr>
                                      <p:to>
                                        <p:strVal val="visible"/>
                                      </p:to>
                                    </p:set>
                                    <p:anim calcmode="lin" valueType="num">
                                      <p:cBhvr>
                                        <p:cTn id="29" dur="1000" fill="hold"/>
                                        <p:tgtEl>
                                          <p:spTgt spid="287779"/>
                                        </p:tgtEl>
                                        <p:attrNameLst>
                                          <p:attrName>ppt_w</p:attrName>
                                        </p:attrNameLst>
                                      </p:cBhvr>
                                      <p:tavLst>
                                        <p:tav tm="0">
                                          <p:val>
                                            <p:strVal val="#ppt_w*0.70"/>
                                          </p:val>
                                        </p:tav>
                                        <p:tav tm="100000">
                                          <p:val>
                                            <p:strVal val="#ppt_w"/>
                                          </p:val>
                                        </p:tav>
                                      </p:tavLst>
                                    </p:anim>
                                    <p:anim calcmode="lin" valueType="num">
                                      <p:cBhvr>
                                        <p:cTn id="30" dur="1000" fill="hold"/>
                                        <p:tgtEl>
                                          <p:spTgt spid="287779"/>
                                        </p:tgtEl>
                                        <p:attrNameLst>
                                          <p:attrName>ppt_h</p:attrName>
                                        </p:attrNameLst>
                                      </p:cBhvr>
                                      <p:tavLst>
                                        <p:tav tm="0">
                                          <p:val>
                                            <p:strVal val="#ppt_h"/>
                                          </p:val>
                                        </p:tav>
                                        <p:tav tm="100000">
                                          <p:val>
                                            <p:strVal val="#ppt_h"/>
                                          </p:val>
                                        </p:tav>
                                      </p:tavLst>
                                    </p:anim>
                                    <p:animEffect transition="in" filter="fade">
                                      <p:cBhvr>
                                        <p:cTn id="31" dur="1000"/>
                                        <p:tgtEl>
                                          <p:spTgt spid="28777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63" presetClass="path" presetSubtype="0" accel="50000" decel="50000" fill="hold" nodeType="clickEffect">
                                  <p:stCondLst>
                                    <p:cond delay="0"/>
                                  </p:stCondLst>
                                  <p:childTnLst>
                                    <p:animMotion origin="layout" path="M 0 0  L 0.25 0  E" pathEditMode="relative" ptsTypes="">
                                      <p:cBhvr>
                                        <p:cTn id="35" dur="2000" fill="hold"/>
                                        <p:tgtEl>
                                          <p:spTgt spid="287777"/>
                                        </p:tgtEl>
                                        <p:attrNameLst>
                                          <p:attrName>ppt_x</p:attrName>
                                          <p:attrName>ppt_y</p:attrName>
                                        </p:attrNameLst>
                                      </p:cBhvr>
                                    </p:animMotion>
                                  </p:childTnLst>
                                  <p:subTnLst>
                                    <p:set>
                                      <p:cBhvr override="childStyle">
                                        <p:cTn dur="1" fill="hold" display="0" masterRel="sameClick" afterEffect="1">
                                          <p:stCondLst>
                                            <p:cond evt="end" delay="0">
                                              <p:tn val="34"/>
                                            </p:cond>
                                          </p:stCondLst>
                                        </p:cTn>
                                        <p:tgtEl>
                                          <p:spTgt spid="287777"/>
                                        </p:tgtEl>
                                        <p:attrNameLst>
                                          <p:attrName>style.visibility</p:attrName>
                                        </p:attrNameLst>
                                      </p:cBhvr>
                                      <p:to>
                                        <p:strVal val="hidden"/>
                                      </p:to>
                                    </p:set>
                                  </p:subTnLst>
                                </p:cTn>
                              </p:par>
                              <p:par>
                                <p:cTn id="36" presetID="63" presetClass="path" presetSubtype="0" accel="50000" decel="50000" fill="hold" grpId="0" nodeType="withEffect">
                                  <p:stCondLst>
                                    <p:cond delay="0"/>
                                  </p:stCondLst>
                                  <p:childTnLst>
                                    <p:animMotion origin="layout" path="M 0.0 0.0  L 0.25 0.0  E" pathEditMode="relative" rAng="0" ptsTypes="">
                                      <p:cBhvr>
                                        <p:cTn id="37" dur="2000" fill="hold"/>
                                        <p:tgtEl>
                                          <p:spTgt spid="287772"/>
                                        </p:tgtEl>
                                        <p:attrNameLst>
                                          <p:attrName>ppt_x</p:attrName>
                                          <p:attrName>ppt_y</p:attrName>
                                        </p:attrNameLst>
                                      </p:cBhvr>
                                      <p:rCtr x="0" y="0"/>
                                    </p:animMotion>
                                  </p:childTnLst>
                                </p:cTn>
                              </p:par>
                              <p:par>
                                <p:cTn id="38" presetID="35" presetClass="path" presetSubtype="0" accel="50000" decel="50000" fill="hold" nodeType="withEffect">
                                  <p:stCondLst>
                                    <p:cond delay="0"/>
                                  </p:stCondLst>
                                  <p:childTnLst>
                                    <p:animMotion origin="layout" path="M 0 0  L -0.25 0  E" pathEditMode="relative" ptsTypes="">
                                      <p:cBhvr>
                                        <p:cTn id="39" dur="2000" fill="hold"/>
                                        <p:tgtEl>
                                          <p:spTgt spid="287776"/>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287776"/>
                                        </p:tgtEl>
                                        <p:attrNameLst>
                                          <p:attrName>style.visibility</p:attrName>
                                        </p:attrNameLst>
                                      </p:cBhvr>
                                      <p:to>
                                        <p:strVal val="hidden"/>
                                      </p:to>
                                    </p:set>
                                  </p:subTnLst>
                                </p:cTn>
                              </p:par>
                              <p:par>
                                <p:cTn id="40" presetID="35" presetClass="path" presetSubtype="0" accel="50000" decel="50000" fill="hold" grpId="0" nodeType="withEffect">
                                  <p:stCondLst>
                                    <p:cond delay="0"/>
                                  </p:stCondLst>
                                  <p:childTnLst>
                                    <p:animMotion origin="layout" path="M 0.0 0.0  L -0.25 0.0  E" pathEditMode="relative" rAng="0" ptsTypes="">
                                      <p:cBhvr>
                                        <p:cTn id="41" dur="2000" fill="hold"/>
                                        <p:tgtEl>
                                          <p:spTgt spid="287770"/>
                                        </p:tgtEl>
                                        <p:attrNameLst>
                                          <p:attrName>ppt_x</p:attrName>
                                          <p:attrName>ppt_y</p:attrName>
                                        </p:attrNameLst>
                                      </p:cBhvr>
                                      <p:rCtr x="0" y="0"/>
                                    </p:animMotion>
                                  </p:childTnLst>
                                </p:cTn>
                              </p:par>
                              <p:par>
                                <p:cTn id="42" presetID="10" presetClass="exit" presetSubtype="0" fill="hold" grpId="1" nodeType="withEffect">
                                  <p:stCondLst>
                                    <p:cond delay="0"/>
                                  </p:stCondLst>
                                  <p:childTnLst>
                                    <p:animEffect transition="out" filter="fade">
                                      <p:cBhvr>
                                        <p:cTn id="43" dur="2000"/>
                                        <p:tgtEl>
                                          <p:spTgt spid="287778"/>
                                        </p:tgtEl>
                                      </p:cBhvr>
                                    </p:animEffect>
                                    <p:set>
                                      <p:cBhvr>
                                        <p:cTn id="44" dur="1" fill="hold">
                                          <p:stCondLst>
                                            <p:cond delay="1999"/>
                                          </p:stCondLst>
                                        </p:cTn>
                                        <p:tgtEl>
                                          <p:spTgt spid="287778"/>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2000"/>
                                        <p:tgtEl>
                                          <p:spTgt spid="287779"/>
                                        </p:tgtEl>
                                      </p:cBhvr>
                                    </p:animEffect>
                                    <p:set>
                                      <p:cBhvr>
                                        <p:cTn id="47" dur="1" fill="hold">
                                          <p:stCondLst>
                                            <p:cond delay="1999"/>
                                          </p:stCondLst>
                                        </p:cTn>
                                        <p:tgtEl>
                                          <p:spTgt spid="287779"/>
                                        </p:tgtEl>
                                        <p:attrNameLst>
                                          <p:attrName>style.visibility</p:attrName>
                                        </p:attrNameLst>
                                      </p:cBhvr>
                                      <p:to>
                                        <p:strVal val="hidden"/>
                                      </p:to>
                                    </p:set>
                                  </p:childTnLst>
                                </p:cTn>
                              </p:par>
                            </p:childTnLst>
                          </p:cTn>
                        </p:par>
                        <p:par>
                          <p:cTn id="48" fill="hold" nodeType="afterGroup">
                            <p:stCondLst>
                              <p:cond delay="2000"/>
                            </p:stCondLst>
                            <p:childTnLst>
                              <p:par>
                                <p:cTn id="49" presetID="1" presetClass="entr" presetSubtype="0" fill="hold" nodeType="afterEffect">
                                  <p:stCondLst>
                                    <p:cond delay="0"/>
                                  </p:stCondLst>
                                  <p:childTnLst>
                                    <p:set>
                                      <p:cBhvr>
                                        <p:cTn id="50" dur="1" fill="hold">
                                          <p:stCondLst>
                                            <p:cond delay="0"/>
                                          </p:stCondLst>
                                        </p:cTn>
                                        <p:tgtEl>
                                          <p:spTgt spid="28777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7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70" grpId="0" animBg="1"/>
      <p:bldP spid="287771" grpId="0" animBg="1"/>
      <p:bldP spid="287772" grpId="0" animBg="1"/>
      <p:bldP spid="287773" grpId="0" animBg="1"/>
      <p:bldP spid="287774" grpId="0" animBg="1"/>
      <p:bldP spid="287778" grpId="0" animBg="1"/>
      <p:bldP spid="287778" grpId="1" animBg="1"/>
      <p:bldP spid="287779" grpId="0" animBg="1"/>
      <p:bldP spid="287779"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Oval 3"/>
          <p:cNvSpPr>
            <a:spLocks noChangeAspect="1" noChangeArrowheads="1"/>
          </p:cNvSpPr>
          <p:nvPr/>
        </p:nvSpPr>
        <p:spPr bwMode="auto">
          <a:xfrm>
            <a:off x="455613" y="4578350"/>
            <a:ext cx="731837" cy="731838"/>
          </a:xfrm>
          <a:prstGeom prst="ellipse">
            <a:avLst/>
          </a:prstGeom>
          <a:solidFill>
            <a:schemeClr val="accent1"/>
          </a:solidFill>
          <a:ln w="9525">
            <a:solidFill>
              <a:schemeClr val="tx1"/>
            </a:solidFill>
            <a:round/>
            <a:headEnd/>
            <a:tailEnd/>
          </a:ln>
        </p:spPr>
        <p:txBody>
          <a:bodyPr wrap="none" anchor="ctr"/>
          <a:lstStyle/>
          <a:p>
            <a:pPr algn="ctr"/>
            <a:r>
              <a:rPr lang="en-US" sz="2400"/>
              <a:t>Appl</a:t>
            </a:r>
          </a:p>
        </p:txBody>
      </p:sp>
      <p:sp>
        <p:nvSpPr>
          <p:cNvPr id="12290" name="Oval 4"/>
          <p:cNvSpPr>
            <a:spLocks noChangeAspect="1" noChangeArrowheads="1"/>
          </p:cNvSpPr>
          <p:nvPr/>
        </p:nvSpPr>
        <p:spPr bwMode="auto">
          <a:xfrm>
            <a:off x="455613" y="2028825"/>
            <a:ext cx="731837" cy="731838"/>
          </a:xfrm>
          <a:prstGeom prst="ellipse">
            <a:avLst/>
          </a:prstGeom>
          <a:solidFill>
            <a:schemeClr val="accent1"/>
          </a:solidFill>
          <a:ln w="9525">
            <a:solidFill>
              <a:schemeClr val="tx1"/>
            </a:solidFill>
            <a:round/>
            <a:headEnd/>
            <a:tailEnd/>
          </a:ln>
        </p:spPr>
        <p:txBody>
          <a:bodyPr wrap="none" anchor="ctr"/>
          <a:lstStyle/>
          <a:p>
            <a:pPr algn="ctr"/>
            <a:r>
              <a:rPr lang="en-US" sz="2400"/>
              <a:t>Appl</a:t>
            </a:r>
          </a:p>
        </p:txBody>
      </p:sp>
      <p:sp>
        <p:nvSpPr>
          <p:cNvPr id="12291" name="Oval 5"/>
          <p:cNvSpPr>
            <a:spLocks noChangeAspect="1" noChangeArrowheads="1"/>
          </p:cNvSpPr>
          <p:nvPr/>
        </p:nvSpPr>
        <p:spPr bwMode="auto">
          <a:xfrm>
            <a:off x="455613" y="1155700"/>
            <a:ext cx="731837" cy="731838"/>
          </a:xfrm>
          <a:prstGeom prst="ellipse">
            <a:avLst/>
          </a:prstGeom>
          <a:solidFill>
            <a:schemeClr val="accent1"/>
          </a:solidFill>
          <a:ln w="9525">
            <a:solidFill>
              <a:schemeClr val="tx1"/>
            </a:solidFill>
            <a:round/>
            <a:headEnd/>
            <a:tailEnd/>
          </a:ln>
        </p:spPr>
        <p:txBody>
          <a:bodyPr wrap="none" anchor="ctr"/>
          <a:lstStyle/>
          <a:p>
            <a:pPr algn="ctr"/>
            <a:r>
              <a:rPr lang="en-US" sz="2400"/>
              <a:t>Appl</a:t>
            </a:r>
          </a:p>
        </p:txBody>
      </p:sp>
      <p:sp>
        <p:nvSpPr>
          <p:cNvPr id="12292" name="Oval 6"/>
          <p:cNvSpPr>
            <a:spLocks noChangeAspect="1" noChangeArrowheads="1"/>
          </p:cNvSpPr>
          <p:nvPr/>
        </p:nvSpPr>
        <p:spPr bwMode="auto">
          <a:xfrm>
            <a:off x="455613" y="5435600"/>
            <a:ext cx="731837" cy="731838"/>
          </a:xfrm>
          <a:prstGeom prst="ellipse">
            <a:avLst/>
          </a:prstGeom>
          <a:solidFill>
            <a:schemeClr val="accent1"/>
          </a:solidFill>
          <a:ln w="9525">
            <a:solidFill>
              <a:schemeClr val="tx1"/>
            </a:solidFill>
            <a:round/>
            <a:headEnd/>
            <a:tailEnd/>
          </a:ln>
        </p:spPr>
        <p:txBody>
          <a:bodyPr wrap="none" anchor="ctr"/>
          <a:lstStyle/>
          <a:p>
            <a:pPr algn="ctr"/>
            <a:r>
              <a:rPr lang="en-US" sz="2400"/>
              <a:t>Appl</a:t>
            </a:r>
          </a:p>
        </p:txBody>
      </p:sp>
      <p:sp>
        <p:nvSpPr>
          <p:cNvPr id="12293" name="Oval 7"/>
          <p:cNvSpPr>
            <a:spLocks noChangeAspect="1" noChangeArrowheads="1"/>
          </p:cNvSpPr>
          <p:nvPr/>
        </p:nvSpPr>
        <p:spPr bwMode="auto">
          <a:xfrm>
            <a:off x="455613" y="2886075"/>
            <a:ext cx="731837" cy="731838"/>
          </a:xfrm>
          <a:prstGeom prst="ellipse">
            <a:avLst/>
          </a:prstGeom>
          <a:solidFill>
            <a:schemeClr val="accent1"/>
          </a:solidFill>
          <a:ln w="9525">
            <a:solidFill>
              <a:schemeClr val="tx1"/>
            </a:solidFill>
            <a:round/>
            <a:headEnd/>
            <a:tailEnd/>
          </a:ln>
        </p:spPr>
        <p:txBody>
          <a:bodyPr wrap="none" anchor="ctr"/>
          <a:lstStyle/>
          <a:p>
            <a:pPr algn="ctr"/>
            <a:r>
              <a:rPr lang="en-US" sz="2400"/>
              <a:t>Appl</a:t>
            </a:r>
          </a:p>
        </p:txBody>
      </p:sp>
      <p:sp>
        <p:nvSpPr>
          <p:cNvPr id="12294" name="Text Box 8"/>
          <p:cNvSpPr txBox="1">
            <a:spLocks noChangeArrowheads="1"/>
          </p:cNvSpPr>
          <p:nvPr/>
        </p:nvSpPr>
        <p:spPr bwMode="auto">
          <a:xfrm rot="5400000">
            <a:off x="625476" y="3651250"/>
            <a:ext cx="946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0"/>
              <a:t>…</a:t>
            </a:r>
          </a:p>
        </p:txBody>
      </p:sp>
      <p:grpSp>
        <p:nvGrpSpPr>
          <p:cNvPr id="2" name="Group 9"/>
          <p:cNvGrpSpPr>
            <a:grpSpLocks/>
          </p:cNvGrpSpPr>
          <p:nvPr/>
        </p:nvGrpSpPr>
        <p:grpSpPr bwMode="auto">
          <a:xfrm>
            <a:off x="1676400" y="1211263"/>
            <a:ext cx="419100" cy="4864100"/>
            <a:chOff x="1039" y="821"/>
            <a:chExt cx="264" cy="3064"/>
          </a:xfrm>
        </p:grpSpPr>
        <p:grpSp>
          <p:nvGrpSpPr>
            <p:cNvPr id="12506" name="Group 10"/>
            <p:cNvGrpSpPr>
              <a:grpSpLocks/>
            </p:cNvGrpSpPr>
            <p:nvPr/>
          </p:nvGrpSpPr>
          <p:grpSpPr bwMode="auto">
            <a:xfrm>
              <a:off x="1040" y="3531"/>
              <a:ext cx="263" cy="354"/>
              <a:chOff x="3167" y="893"/>
              <a:chExt cx="1052" cy="2630"/>
            </a:xfrm>
          </p:grpSpPr>
          <p:sp>
            <p:nvSpPr>
              <p:cNvPr id="12547" name="AutoShape 11"/>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548" name="AutoShape 12"/>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549" name="AutoShape 13"/>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550" name="AutoShape 14"/>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551" name="AutoShape 15"/>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552" name="AutoShape 16"/>
              <p:cNvCxnSpPr>
                <a:cxnSpLocks noChangeShapeType="1"/>
                <a:stCxn id="12547" idx="2"/>
                <a:endCxn id="12548"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553" name="AutoShape 17"/>
              <p:cNvCxnSpPr>
                <a:cxnSpLocks noChangeShapeType="1"/>
                <a:stCxn id="12548" idx="2"/>
                <a:endCxn id="12549"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554" name="AutoShape 18"/>
              <p:cNvCxnSpPr>
                <a:cxnSpLocks noChangeShapeType="1"/>
                <a:stCxn id="12549" idx="2"/>
                <a:endCxn id="12550"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555" name="AutoShape 19"/>
              <p:cNvCxnSpPr>
                <a:cxnSpLocks noChangeShapeType="1"/>
                <a:stCxn id="12550" idx="2"/>
                <a:endCxn id="12551"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2507" name="Group 20"/>
            <p:cNvGrpSpPr>
              <a:grpSpLocks/>
            </p:cNvGrpSpPr>
            <p:nvPr/>
          </p:nvGrpSpPr>
          <p:grpSpPr bwMode="auto">
            <a:xfrm>
              <a:off x="1039" y="3021"/>
              <a:ext cx="263" cy="354"/>
              <a:chOff x="3167" y="893"/>
              <a:chExt cx="1052" cy="2630"/>
            </a:xfrm>
          </p:grpSpPr>
          <p:sp>
            <p:nvSpPr>
              <p:cNvPr id="12538" name="AutoShape 21"/>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539" name="AutoShape 22"/>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540" name="AutoShape 23"/>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541" name="AutoShape 24"/>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542" name="AutoShape 25"/>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543" name="AutoShape 26"/>
              <p:cNvCxnSpPr>
                <a:cxnSpLocks noChangeShapeType="1"/>
                <a:stCxn id="12538" idx="2"/>
                <a:endCxn id="12539"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544" name="AutoShape 27"/>
              <p:cNvCxnSpPr>
                <a:cxnSpLocks noChangeShapeType="1"/>
                <a:stCxn id="12539" idx="2"/>
                <a:endCxn id="12540"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545" name="AutoShape 28"/>
              <p:cNvCxnSpPr>
                <a:cxnSpLocks noChangeShapeType="1"/>
                <a:stCxn id="12540" idx="2"/>
                <a:endCxn id="12541"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546" name="AutoShape 29"/>
              <p:cNvCxnSpPr>
                <a:cxnSpLocks noChangeShapeType="1"/>
                <a:stCxn id="12541" idx="2"/>
                <a:endCxn id="12542"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2508" name="Group 30"/>
            <p:cNvGrpSpPr>
              <a:grpSpLocks/>
            </p:cNvGrpSpPr>
            <p:nvPr/>
          </p:nvGrpSpPr>
          <p:grpSpPr bwMode="auto">
            <a:xfrm>
              <a:off x="1039" y="1969"/>
              <a:ext cx="263" cy="354"/>
              <a:chOff x="3167" y="893"/>
              <a:chExt cx="1052" cy="2630"/>
            </a:xfrm>
          </p:grpSpPr>
          <p:sp>
            <p:nvSpPr>
              <p:cNvPr id="12529" name="AutoShape 31"/>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530" name="AutoShape 32"/>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531" name="AutoShape 33"/>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532" name="AutoShape 34"/>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533" name="AutoShape 35"/>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534" name="AutoShape 36"/>
              <p:cNvCxnSpPr>
                <a:cxnSpLocks noChangeShapeType="1"/>
                <a:stCxn id="12529" idx="2"/>
                <a:endCxn id="12530"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535" name="AutoShape 37"/>
              <p:cNvCxnSpPr>
                <a:cxnSpLocks noChangeShapeType="1"/>
                <a:stCxn id="12530" idx="2"/>
                <a:endCxn id="12531"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536" name="AutoShape 38"/>
              <p:cNvCxnSpPr>
                <a:cxnSpLocks noChangeShapeType="1"/>
                <a:stCxn id="12531" idx="2"/>
                <a:endCxn id="12532"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537" name="AutoShape 39"/>
              <p:cNvCxnSpPr>
                <a:cxnSpLocks noChangeShapeType="1"/>
                <a:stCxn id="12532" idx="2"/>
                <a:endCxn id="12533"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2509" name="Group 40"/>
            <p:cNvGrpSpPr>
              <a:grpSpLocks/>
            </p:cNvGrpSpPr>
            <p:nvPr/>
          </p:nvGrpSpPr>
          <p:grpSpPr bwMode="auto">
            <a:xfrm>
              <a:off x="1039" y="1395"/>
              <a:ext cx="263" cy="354"/>
              <a:chOff x="3167" y="893"/>
              <a:chExt cx="1052" cy="2630"/>
            </a:xfrm>
          </p:grpSpPr>
          <p:sp>
            <p:nvSpPr>
              <p:cNvPr id="12520" name="AutoShape 41"/>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521" name="AutoShape 42"/>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522" name="AutoShape 43"/>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523" name="AutoShape 44"/>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524" name="AutoShape 45"/>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525" name="AutoShape 46"/>
              <p:cNvCxnSpPr>
                <a:cxnSpLocks noChangeShapeType="1"/>
                <a:stCxn id="12520" idx="2"/>
                <a:endCxn id="12521"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526" name="AutoShape 47"/>
              <p:cNvCxnSpPr>
                <a:cxnSpLocks noChangeShapeType="1"/>
                <a:stCxn id="12521" idx="2"/>
                <a:endCxn id="12522"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527" name="AutoShape 48"/>
              <p:cNvCxnSpPr>
                <a:cxnSpLocks noChangeShapeType="1"/>
                <a:stCxn id="12522" idx="2"/>
                <a:endCxn id="12523"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528" name="AutoShape 49"/>
              <p:cNvCxnSpPr>
                <a:cxnSpLocks noChangeShapeType="1"/>
                <a:stCxn id="12523" idx="2"/>
                <a:endCxn id="12524"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2510" name="Group 50"/>
            <p:cNvGrpSpPr>
              <a:grpSpLocks/>
            </p:cNvGrpSpPr>
            <p:nvPr/>
          </p:nvGrpSpPr>
          <p:grpSpPr bwMode="auto">
            <a:xfrm>
              <a:off x="1039" y="821"/>
              <a:ext cx="263" cy="354"/>
              <a:chOff x="3167" y="893"/>
              <a:chExt cx="1052" cy="2630"/>
            </a:xfrm>
          </p:grpSpPr>
          <p:sp>
            <p:nvSpPr>
              <p:cNvPr id="12511" name="AutoShape 51"/>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512" name="AutoShape 52"/>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513" name="AutoShape 53"/>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514" name="AutoShape 54"/>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515" name="AutoShape 55"/>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516" name="AutoShape 56"/>
              <p:cNvCxnSpPr>
                <a:cxnSpLocks noChangeShapeType="1"/>
                <a:stCxn id="12511" idx="2"/>
                <a:endCxn id="12512"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517" name="AutoShape 57"/>
              <p:cNvCxnSpPr>
                <a:cxnSpLocks noChangeShapeType="1"/>
                <a:stCxn id="12512" idx="2"/>
                <a:endCxn id="12513"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518" name="AutoShape 58"/>
              <p:cNvCxnSpPr>
                <a:cxnSpLocks noChangeShapeType="1"/>
                <a:stCxn id="12513" idx="2"/>
                <a:endCxn id="12514"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519" name="AutoShape 59"/>
              <p:cNvCxnSpPr>
                <a:cxnSpLocks noChangeShapeType="1"/>
                <a:stCxn id="12514" idx="2"/>
                <a:endCxn id="12515"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grpSp>
        <p:nvGrpSpPr>
          <p:cNvPr id="8" name="Group 60"/>
          <p:cNvGrpSpPr>
            <a:grpSpLocks/>
          </p:cNvGrpSpPr>
          <p:nvPr/>
        </p:nvGrpSpPr>
        <p:grpSpPr bwMode="auto">
          <a:xfrm>
            <a:off x="2790825" y="1211263"/>
            <a:ext cx="419100" cy="4864100"/>
            <a:chOff x="1039" y="821"/>
            <a:chExt cx="264" cy="3064"/>
          </a:xfrm>
        </p:grpSpPr>
        <p:grpSp>
          <p:nvGrpSpPr>
            <p:cNvPr id="12456" name="Group 61"/>
            <p:cNvGrpSpPr>
              <a:grpSpLocks/>
            </p:cNvGrpSpPr>
            <p:nvPr/>
          </p:nvGrpSpPr>
          <p:grpSpPr bwMode="auto">
            <a:xfrm>
              <a:off x="1040" y="3531"/>
              <a:ext cx="263" cy="354"/>
              <a:chOff x="3167" y="893"/>
              <a:chExt cx="1052" cy="2630"/>
            </a:xfrm>
          </p:grpSpPr>
          <p:sp>
            <p:nvSpPr>
              <p:cNvPr id="12497" name="AutoShape 62"/>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98" name="AutoShape 63"/>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99" name="AutoShape 64"/>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500" name="AutoShape 65"/>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501" name="AutoShape 66"/>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502" name="AutoShape 67"/>
              <p:cNvCxnSpPr>
                <a:cxnSpLocks noChangeShapeType="1"/>
                <a:stCxn id="12497" idx="2"/>
                <a:endCxn id="12498"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503" name="AutoShape 68"/>
              <p:cNvCxnSpPr>
                <a:cxnSpLocks noChangeShapeType="1"/>
                <a:stCxn id="12498" idx="2"/>
                <a:endCxn id="12499"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504" name="AutoShape 69"/>
              <p:cNvCxnSpPr>
                <a:cxnSpLocks noChangeShapeType="1"/>
                <a:stCxn id="12499" idx="2"/>
                <a:endCxn id="12500"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505" name="AutoShape 70"/>
              <p:cNvCxnSpPr>
                <a:cxnSpLocks noChangeShapeType="1"/>
                <a:stCxn id="12500" idx="2"/>
                <a:endCxn id="12501"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2457" name="Group 71"/>
            <p:cNvGrpSpPr>
              <a:grpSpLocks/>
            </p:cNvGrpSpPr>
            <p:nvPr/>
          </p:nvGrpSpPr>
          <p:grpSpPr bwMode="auto">
            <a:xfrm>
              <a:off x="1039" y="3021"/>
              <a:ext cx="263" cy="354"/>
              <a:chOff x="3167" y="893"/>
              <a:chExt cx="1052" cy="2630"/>
            </a:xfrm>
          </p:grpSpPr>
          <p:sp>
            <p:nvSpPr>
              <p:cNvPr id="12488" name="AutoShape 72"/>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89" name="AutoShape 73"/>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90" name="AutoShape 74"/>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91" name="AutoShape 75"/>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92" name="AutoShape 76"/>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493" name="AutoShape 77"/>
              <p:cNvCxnSpPr>
                <a:cxnSpLocks noChangeShapeType="1"/>
                <a:stCxn id="12488" idx="2"/>
                <a:endCxn id="12489"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94" name="AutoShape 78"/>
              <p:cNvCxnSpPr>
                <a:cxnSpLocks noChangeShapeType="1"/>
                <a:stCxn id="12489" idx="2"/>
                <a:endCxn id="12490"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95" name="AutoShape 79"/>
              <p:cNvCxnSpPr>
                <a:cxnSpLocks noChangeShapeType="1"/>
                <a:stCxn id="12490" idx="2"/>
                <a:endCxn id="12491"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96" name="AutoShape 80"/>
              <p:cNvCxnSpPr>
                <a:cxnSpLocks noChangeShapeType="1"/>
                <a:stCxn id="12491" idx="2"/>
                <a:endCxn id="12492"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2458" name="Group 81"/>
            <p:cNvGrpSpPr>
              <a:grpSpLocks/>
            </p:cNvGrpSpPr>
            <p:nvPr/>
          </p:nvGrpSpPr>
          <p:grpSpPr bwMode="auto">
            <a:xfrm>
              <a:off x="1039" y="1969"/>
              <a:ext cx="263" cy="354"/>
              <a:chOff x="3167" y="893"/>
              <a:chExt cx="1052" cy="2630"/>
            </a:xfrm>
          </p:grpSpPr>
          <p:sp>
            <p:nvSpPr>
              <p:cNvPr id="12479" name="AutoShape 82"/>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80" name="AutoShape 83"/>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81" name="AutoShape 84"/>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82" name="AutoShape 85"/>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83" name="AutoShape 86"/>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484" name="AutoShape 87"/>
              <p:cNvCxnSpPr>
                <a:cxnSpLocks noChangeShapeType="1"/>
                <a:stCxn id="12479" idx="2"/>
                <a:endCxn id="12480"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85" name="AutoShape 88"/>
              <p:cNvCxnSpPr>
                <a:cxnSpLocks noChangeShapeType="1"/>
                <a:stCxn id="12480" idx="2"/>
                <a:endCxn id="12481"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86" name="AutoShape 89"/>
              <p:cNvCxnSpPr>
                <a:cxnSpLocks noChangeShapeType="1"/>
                <a:stCxn id="12481" idx="2"/>
                <a:endCxn id="12482"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87" name="AutoShape 90"/>
              <p:cNvCxnSpPr>
                <a:cxnSpLocks noChangeShapeType="1"/>
                <a:stCxn id="12482" idx="2"/>
                <a:endCxn id="12483"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2459" name="Group 91"/>
            <p:cNvGrpSpPr>
              <a:grpSpLocks/>
            </p:cNvGrpSpPr>
            <p:nvPr/>
          </p:nvGrpSpPr>
          <p:grpSpPr bwMode="auto">
            <a:xfrm>
              <a:off x="1039" y="1395"/>
              <a:ext cx="263" cy="354"/>
              <a:chOff x="3167" y="893"/>
              <a:chExt cx="1052" cy="2630"/>
            </a:xfrm>
          </p:grpSpPr>
          <p:sp>
            <p:nvSpPr>
              <p:cNvPr id="12470" name="AutoShape 92"/>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71" name="AutoShape 93"/>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72" name="AutoShape 94"/>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73" name="AutoShape 95"/>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74" name="AutoShape 96"/>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475" name="AutoShape 97"/>
              <p:cNvCxnSpPr>
                <a:cxnSpLocks noChangeShapeType="1"/>
                <a:stCxn id="12470" idx="2"/>
                <a:endCxn id="12471"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76" name="AutoShape 98"/>
              <p:cNvCxnSpPr>
                <a:cxnSpLocks noChangeShapeType="1"/>
                <a:stCxn id="12471" idx="2"/>
                <a:endCxn id="12472"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77" name="AutoShape 99"/>
              <p:cNvCxnSpPr>
                <a:cxnSpLocks noChangeShapeType="1"/>
                <a:stCxn id="12472" idx="2"/>
                <a:endCxn id="12473"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78" name="AutoShape 100"/>
              <p:cNvCxnSpPr>
                <a:cxnSpLocks noChangeShapeType="1"/>
                <a:stCxn id="12473" idx="2"/>
                <a:endCxn id="12474"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2460" name="Group 101"/>
            <p:cNvGrpSpPr>
              <a:grpSpLocks/>
            </p:cNvGrpSpPr>
            <p:nvPr/>
          </p:nvGrpSpPr>
          <p:grpSpPr bwMode="auto">
            <a:xfrm>
              <a:off x="1039" y="821"/>
              <a:ext cx="263" cy="354"/>
              <a:chOff x="3167" y="893"/>
              <a:chExt cx="1052" cy="2630"/>
            </a:xfrm>
          </p:grpSpPr>
          <p:sp>
            <p:nvSpPr>
              <p:cNvPr id="12461" name="AutoShape 102"/>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62" name="AutoShape 103"/>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63" name="AutoShape 104"/>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64" name="AutoShape 105"/>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65" name="AutoShape 106"/>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466" name="AutoShape 107"/>
              <p:cNvCxnSpPr>
                <a:cxnSpLocks noChangeShapeType="1"/>
                <a:stCxn id="12461" idx="2"/>
                <a:endCxn id="12462"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67" name="AutoShape 108"/>
              <p:cNvCxnSpPr>
                <a:cxnSpLocks noChangeShapeType="1"/>
                <a:stCxn id="12462" idx="2"/>
                <a:endCxn id="12463"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68" name="AutoShape 109"/>
              <p:cNvCxnSpPr>
                <a:cxnSpLocks noChangeShapeType="1"/>
                <a:stCxn id="12463" idx="2"/>
                <a:endCxn id="12464"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69" name="AutoShape 110"/>
              <p:cNvCxnSpPr>
                <a:cxnSpLocks noChangeShapeType="1"/>
                <a:stCxn id="12464" idx="2"/>
                <a:endCxn id="12465"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grpSp>
        <p:nvGrpSpPr>
          <p:cNvPr id="14" name="Group 111"/>
          <p:cNvGrpSpPr>
            <a:grpSpLocks/>
          </p:cNvGrpSpPr>
          <p:nvPr/>
        </p:nvGrpSpPr>
        <p:grpSpPr bwMode="auto">
          <a:xfrm>
            <a:off x="3906838" y="1211263"/>
            <a:ext cx="419100" cy="4864100"/>
            <a:chOff x="1039" y="821"/>
            <a:chExt cx="264" cy="3064"/>
          </a:xfrm>
        </p:grpSpPr>
        <p:grpSp>
          <p:nvGrpSpPr>
            <p:cNvPr id="12406" name="Group 112"/>
            <p:cNvGrpSpPr>
              <a:grpSpLocks/>
            </p:cNvGrpSpPr>
            <p:nvPr/>
          </p:nvGrpSpPr>
          <p:grpSpPr bwMode="auto">
            <a:xfrm>
              <a:off x="1040" y="3531"/>
              <a:ext cx="263" cy="354"/>
              <a:chOff x="3167" y="893"/>
              <a:chExt cx="1052" cy="2630"/>
            </a:xfrm>
          </p:grpSpPr>
          <p:sp>
            <p:nvSpPr>
              <p:cNvPr id="12447" name="AutoShape 113"/>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48" name="AutoShape 114"/>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49" name="AutoShape 115"/>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50" name="AutoShape 116"/>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51" name="AutoShape 117"/>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452" name="AutoShape 118"/>
              <p:cNvCxnSpPr>
                <a:cxnSpLocks noChangeShapeType="1"/>
                <a:stCxn id="12447" idx="2"/>
                <a:endCxn id="12448"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53" name="AutoShape 119"/>
              <p:cNvCxnSpPr>
                <a:cxnSpLocks noChangeShapeType="1"/>
                <a:stCxn id="12448" idx="2"/>
                <a:endCxn id="12449"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54" name="AutoShape 120"/>
              <p:cNvCxnSpPr>
                <a:cxnSpLocks noChangeShapeType="1"/>
                <a:stCxn id="12449" idx="2"/>
                <a:endCxn id="12450"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55" name="AutoShape 121"/>
              <p:cNvCxnSpPr>
                <a:cxnSpLocks noChangeShapeType="1"/>
                <a:stCxn id="12450" idx="2"/>
                <a:endCxn id="12451"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2407" name="Group 122"/>
            <p:cNvGrpSpPr>
              <a:grpSpLocks/>
            </p:cNvGrpSpPr>
            <p:nvPr/>
          </p:nvGrpSpPr>
          <p:grpSpPr bwMode="auto">
            <a:xfrm>
              <a:off x="1039" y="3021"/>
              <a:ext cx="263" cy="354"/>
              <a:chOff x="3167" y="893"/>
              <a:chExt cx="1052" cy="2630"/>
            </a:xfrm>
          </p:grpSpPr>
          <p:sp>
            <p:nvSpPr>
              <p:cNvPr id="12438" name="AutoShape 123"/>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39" name="AutoShape 124"/>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40" name="AutoShape 125"/>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41" name="AutoShape 126"/>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42" name="AutoShape 127"/>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443" name="AutoShape 128"/>
              <p:cNvCxnSpPr>
                <a:cxnSpLocks noChangeShapeType="1"/>
                <a:stCxn id="12438" idx="2"/>
                <a:endCxn id="12439"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44" name="AutoShape 129"/>
              <p:cNvCxnSpPr>
                <a:cxnSpLocks noChangeShapeType="1"/>
                <a:stCxn id="12439" idx="2"/>
                <a:endCxn id="12440"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45" name="AutoShape 130"/>
              <p:cNvCxnSpPr>
                <a:cxnSpLocks noChangeShapeType="1"/>
                <a:stCxn id="12440" idx="2"/>
                <a:endCxn id="12441"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46" name="AutoShape 131"/>
              <p:cNvCxnSpPr>
                <a:cxnSpLocks noChangeShapeType="1"/>
                <a:stCxn id="12441" idx="2"/>
                <a:endCxn id="12442"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2408" name="Group 132"/>
            <p:cNvGrpSpPr>
              <a:grpSpLocks/>
            </p:cNvGrpSpPr>
            <p:nvPr/>
          </p:nvGrpSpPr>
          <p:grpSpPr bwMode="auto">
            <a:xfrm>
              <a:off x="1039" y="1969"/>
              <a:ext cx="263" cy="354"/>
              <a:chOff x="3167" y="893"/>
              <a:chExt cx="1052" cy="2630"/>
            </a:xfrm>
          </p:grpSpPr>
          <p:sp>
            <p:nvSpPr>
              <p:cNvPr id="12429" name="AutoShape 133"/>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30" name="AutoShape 134"/>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31" name="AutoShape 135"/>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32" name="AutoShape 136"/>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33" name="AutoShape 137"/>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434" name="AutoShape 138"/>
              <p:cNvCxnSpPr>
                <a:cxnSpLocks noChangeShapeType="1"/>
                <a:stCxn id="12429" idx="2"/>
                <a:endCxn id="12430"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35" name="AutoShape 139"/>
              <p:cNvCxnSpPr>
                <a:cxnSpLocks noChangeShapeType="1"/>
                <a:stCxn id="12430" idx="2"/>
                <a:endCxn id="12431"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36" name="AutoShape 140"/>
              <p:cNvCxnSpPr>
                <a:cxnSpLocks noChangeShapeType="1"/>
                <a:stCxn id="12431" idx="2"/>
                <a:endCxn id="12432"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37" name="AutoShape 141"/>
              <p:cNvCxnSpPr>
                <a:cxnSpLocks noChangeShapeType="1"/>
                <a:stCxn id="12432" idx="2"/>
                <a:endCxn id="12433"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2409" name="Group 142"/>
            <p:cNvGrpSpPr>
              <a:grpSpLocks/>
            </p:cNvGrpSpPr>
            <p:nvPr/>
          </p:nvGrpSpPr>
          <p:grpSpPr bwMode="auto">
            <a:xfrm>
              <a:off x="1039" y="1395"/>
              <a:ext cx="263" cy="354"/>
              <a:chOff x="3167" y="893"/>
              <a:chExt cx="1052" cy="2630"/>
            </a:xfrm>
          </p:grpSpPr>
          <p:sp>
            <p:nvSpPr>
              <p:cNvPr id="12420" name="AutoShape 143"/>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21" name="AutoShape 144"/>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22" name="AutoShape 145"/>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23" name="AutoShape 146"/>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24" name="AutoShape 147"/>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425" name="AutoShape 148"/>
              <p:cNvCxnSpPr>
                <a:cxnSpLocks noChangeShapeType="1"/>
                <a:stCxn id="12420" idx="2"/>
                <a:endCxn id="12421"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26" name="AutoShape 149"/>
              <p:cNvCxnSpPr>
                <a:cxnSpLocks noChangeShapeType="1"/>
                <a:stCxn id="12421" idx="2"/>
                <a:endCxn id="12422"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27" name="AutoShape 150"/>
              <p:cNvCxnSpPr>
                <a:cxnSpLocks noChangeShapeType="1"/>
                <a:stCxn id="12422" idx="2"/>
                <a:endCxn id="12423"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28" name="AutoShape 151"/>
              <p:cNvCxnSpPr>
                <a:cxnSpLocks noChangeShapeType="1"/>
                <a:stCxn id="12423" idx="2"/>
                <a:endCxn id="12424"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2410" name="Group 152"/>
            <p:cNvGrpSpPr>
              <a:grpSpLocks/>
            </p:cNvGrpSpPr>
            <p:nvPr/>
          </p:nvGrpSpPr>
          <p:grpSpPr bwMode="auto">
            <a:xfrm>
              <a:off x="1039" y="821"/>
              <a:ext cx="263" cy="354"/>
              <a:chOff x="3167" y="893"/>
              <a:chExt cx="1052" cy="2630"/>
            </a:xfrm>
          </p:grpSpPr>
          <p:sp>
            <p:nvSpPr>
              <p:cNvPr id="12411" name="AutoShape 153"/>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12" name="AutoShape 154"/>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13" name="AutoShape 155"/>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14" name="AutoShape 156"/>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15" name="AutoShape 157"/>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416" name="AutoShape 158"/>
              <p:cNvCxnSpPr>
                <a:cxnSpLocks noChangeShapeType="1"/>
                <a:stCxn id="12411" idx="2"/>
                <a:endCxn id="12412"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17" name="AutoShape 159"/>
              <p:cNvCxnSpPr>
                <a:cxnSpLocks noChangeShapeType="1"/>
                <a:stCxn id="12412" idx="2"/>
                <a:endCxn id="12413"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18" name="AutoShape 160"/>
              <p:cNvCxnSpPr>
                <a:cxnSpLocks noChangeShapeType="1"/>
                <a:stCxn id="12413" idx="2"/>
                <a:endCxn id="12414"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19" name="AutoShape 161"/>
              <p:cNvCxnSpPr>
                <a:cxnSpLocks noChangeShapeType="1"/>
                <a:stCxn id="12414" idx="2"/>
                <a:endCxn id="12415"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grpSp>
        <p:nvGrpSpPr>
          <p:cNvPr id="20" name="Group 162"/>
          <p:cNvGrpSpPr>
            <a:grpSpLocks/>
          </p:cNvGrpSpPr>
          <p:nvPr/>
        </p:nvGrpSpPr>
        <p:grpSpPr bwMode="auto">
          <a:xfrm>
            <a:off x="6138863" y="1211263"/>
            <a:ext cx="419100" cy="4864100"/>
            <a:chOff x="1039" y="821"/>
            <a:chExt cx="264" cy="3064"/>
          </a:xfrm>
        </p:grpSpPr>
        <p:grpSp>
          <p:nvGrpSpPr>
            <p:cNvPr id="12356" name="Group 163"/>
            <p:cNvGrpSpPr>
              <a:grpSpLocks/>
            </p:cNvGrpSpPr>
            <p:nvPr/>
          </p:nvGrpSpPr>
          <p:grpSpPr bwMode="auto">
            <a:xfrm>
              <a:off x="1040" y="3531"/>
              <a:ext cx="263" cy="354"/>
              <a:chOff x="3167" y="893"/>
              <a:chExt cx="1052" cy="2630"/>
            </a:xfrm>
          </p:grpSpPr>
          <p:sp>
            <p:nvSpPr>
              <p:cNvPr id="12397" name="AutoShape 164"/>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98" name="AutoShape 165"/>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99" name="AutoShape 166"/>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00" name="AutoShape 167"/>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401" name="AutoShape 168"/>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402" name="AutoShape 169"/>
              <p:cNvCxnSpPr>
                <a:cxnSpLocks noChangeShapeType="1"/>
                <a:stCxn id="12397" idx="2"/>
                <a:endCxn id="12398"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03" name="AutoShape 170"/>
              <p:cNvCxnSpPr>
                <a:cxnSpLocks noChangeShapeType="1"/>
                <a:stCxn id="12398" idx="2"/>
                <a:endCxn id="12399"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04" name="AutoShape 171"/>
              <p:cNvCxnSpPr>
                <a:cxnSpLocks noChangeShapeType="1"/>
                <a:stCxn id="12399" idx="2"/>
                <a:endCxn id="12400"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405" name="AutoShape 172"/>
              <p:cNvCxnSpPr>
                <a:cxnSpLocks noChangeShapeType="1"/>
                <a:stCxn id="12400" idx="2"/>
                <a:endCxn id="12401"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2357" name="Group 173"/>
            <p:cNvGrpSpPr>
              <a:grpSpLocks/>
            </p:cNvGrpSpPr>
            <p:nvPr/>
          </p:nvGrpSpPr>
          <p:grpSpPr bwMode="auto">
            <a:xfrm>
              <a:off x="1039" y="3021"/>
              <a:ext cx="263" cy="354"/>
              <a:chOff x="3167" y="893"/>
              <a:chExt cx="1052" cy="2630"/>
            </a:xfrm>
          </p:grpSpPr>
          <p:sp>
            <p:nvSpPr>
              <p:cNvPr id="12388" name="AutoShape 174"/>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89" name="AutoShape 175"/>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90" name="AutoShape 176"/>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91" name="AutoShape 177"/>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92" name="AutoShape 178"/>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393" name="AutoShape 179"/>
              <p:cNvCxnSpPr>
                <a:cxnSpLocks noChangeShapeType="1"/>
                <a:stCxn id="12388" idx="2"/>
                <a:endCxn id="12389"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94" name="AutoShape 180"/>
              <p:cNvCxnSpPr>
                <a:cxnSpLocks noChangeShapeType="1"/>
                <a:stCxn id="12389" idx="2"/>
                <a:endCxn id="12390"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95" name="AutoShape 181"/>
              <p:cNvCxnSpPr>
                <a:cxnSpLocks noChangeShapeType="1"/>
                <a:stCxn id="12390" idx="2"/>
                <a:endCxn id="12391"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96" name="AutoShape 182"/>
              <p:cNvCxnSpPr>
                <a:cxnSpLocks noChangeShapeType="1"/>
                <a:stCxn id="12391" idx="2"/>
                <a:endCxn id="12392"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2358" name="Group 183"/>
            <p:cNvGrpSpPr>
              <a:grpSpLocks/>
            </p:cNvGrpSpPr>
            <p:nvPr/>
          </p:nvGrpSpPr>
          <p:grpSpPr bwMode="auto">
            <a:xfrm>
              <a:off x="1039" y="1969"/>
              <a:ext cx="263" cy="354"/>
              <a:chOff x="3167" y="893"/>
              <a:chExt cx="1052" cy="2630"/>
            </a:xfrm>
          </p:grpSpPr>
          <p:sp>
            <p:nvSpPr>
              <p:cNvPr id="12379" name="AutoShape 184"/>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80" name="AutoShape 185"/>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81" name="AutoShape 186"/>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82" name="AutoShape 187"/>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83" name="AutoShape 188"/>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384" name="AutoShape 189"/>
              <p:cNvCxnSpPr>
                <a:cxnSpLocks noChangeShapeType="1"/>
                <a:stCxn id="12379" idx="2"/>
                <a:endCxn id="12380"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85" name="AutoShape 190"/>
              <p:cNvCxnSpPr>
                <a:cxnSpLocks noChangeShapeType="1"/>
                <a:stCxn id="12380" idx="2"/>
                <a:endCxn id="12381"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86" name="AutoShape 191"/>
              <p:cNvCxnSpPr>
                <a:cxnSpLocks noChangeShapeType="1"/>
                <a:stCxn id="12381" idx="2"/>
                <a:endCxn id="12382"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87" name="AutoShape 192"/>
              <p:cNvCxnSpPr>
                <a:cxnSpLocks noChangeShapeType="1"/>
                <a:stCxn id="12382" idx="2"/>
                <a:endCxn id="12383"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2359" name="Group 193"/>
            <p:cNvGrpSpPr>
              <a:grpSpLocks/>
            </p:cNvGrpSpPr>
            <p:nvPr/>
          </p:nvGrpSpPr>
          <p:grpSpPr bwMode="auto">
            <a:xfrm>
              <a:off x="1039" y="1395"/>
              <a:ext cx="263" cy="354"/>
              <a:chOff x="3167" y="893"/>
              <a:chExt cx="1052" cy="2630"/>
            </a:xfrm>
          </p:grpSpPr>
          <p:sp>
            <p:nvSpPr>
              <p:cNvPr id="12370" name="AutoShape 194"/>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71" name="AutoShape 195"/>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72" name="AutoShape 196"/>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73" name="AutoShape 197"/>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74" name="AutoShape 198"/>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375" name="AutoShape 199"/>
              <p:cNvCxnSpPr>
                <a:cxnSpLocks noChangeShapeType="1"/>
                <a:stCxn id="12370" idx="2"/>
                <a:endCxn id="12371"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76" name="AutoShape 200"/>
              <p:cNvCxnSpPr>
                <a:cxnSpLocks noChangeShapeType="1"/>
                <a:stCxn id="12371" idx="2"/>
                <a:endCxn id="12372"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77" name="AutoShape 201"/>
              <p:cNvCxnSpPr>
                <a:cxnSpLocks noChangeShapeType="1"/>
                <a:stCxn id="12372" idx="2"/>
                <a:endCxn id="12373"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78" name="AutoShape 202"/>
              <p:cNvCxnSpPr>
                <a:cxnSpLocks noChangeShapeType="1"/>
                <a:stCxn id="12373" idx="2"/>
                <a:endCxn id="12374"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2360" name="Group 203"/>
            <p:cNvGrpSpPr>
              <a:grpSpLocks/>
            </p:cNvGrpSpPr>
            <p:nvPr/>
          </p:nvGrpSpPr>
          <p:grpSpPr bwMode="auto">
            <a:xfrm>
              <a:off x="1039" y="821"/>
              <a:ext cx="263" cy="354"/>
              <a:chOff x="3167" y="893"/>
              <a:chExt cx="1052" cy="2630"/>
            </a:xfrm>
          </p:grpSpPr>
          <p:sp>
            <p:nvSpPr>
              <p:cNvPr id="12361" name="AutoShape 204"/>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62" name="AutoShape 205"/>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63" name="AutoShape 206"/>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64" name="AutoShape 207"/>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65" name="AutoShape 208"/>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366" name="AutoShape 209"/>
              <p:cNvCxnSpPr>
                <a:cxnSpLocks noChangeShapeType="1"/>
                <a:stCxn id="12361" idx="2"/>
                <a:endCxn id="12362"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67" name="AutoShape 210"/>
              <p:cNvCxnSpPr>
                <a:cxnSpLocks noChangeShapeType="1"/>
                <a:stCxn id="12362" idx="2"/>
                <a:endCxn id="12363"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68" name="AutoShape 211"/>
              <p:cNvCxnSpPr>
                <a:cxnSpLocks noChangeShapeType="1"/>
                <a:stCxn id="12363" idx="2"/>
                <a:endCxn id="12364"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69" name="AutoShape 212"/>
              <p:cNvCxnSpPr>
                <a:cxnSpLocks noChangeShapeType="1"/>
                <a:stCxn id="12364" idx="2"/>
                <a:endCxn id="12365"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grpSp>
        <p:nvGrpSpPr>
          <p:cNvPr id="26" name="Group 213"/>
          <p:cNvGrpSpPr>
            <a:grpSpLocks/>
          </p:cNvGrpSpPr>
          <p:nvPr/>
        </p:nvGrpSpPr>
        <p:grpSpPr bwMode="auto">
          <a:xfrm>
            <a:off x="7254875" y="1211263"/>
            <a:ext cx="419100" cy="4864100"/>
            <a:chOff x="1039" y="821"/>
            <a:chExt cx="264" cy="3064"/>
          </a:xfrm>
        </p:grpSpPr>
        <p:grpSp>
          <p:nvGrpSpPr>
            <p:cNvPr id="12306" name="Group 214"/>
            <p:cNvGrpSpPr>
              <a:grpSpLocks/>
            </p:cNvGrpSpPr>
            <p:nvPr/>
          </p:nvGrpSpPr>
          <p:grpSpPr bwMode="auto">
            <a:xfrm>
              <a:off x="1040" y="3531"/>
              <a:ext cx="263" cy="354"/>
              <a:chOff x="3167" y="893"/>
              <a:chExt cx="1052" cy="2630"/>
            </a:xfrm>
          </p:grpSpPr>
          <p:sp>
            <p:nvSpPr>
              <p:cNvPr id="12347" name="AutoShape 215"/>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48" name="AutoShape 216"/>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49" name="AutoShape 217"/>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50" name="AutoShape 218"/>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51" name="AutoShape 219"/>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352" name="AutoShape 220"/>
              <p:cNvCxnSpPr>
                <a:cxnSpLocks noChangeShapeType="1"/>
                <a:stCxn id="12347" idx="2"/>
                <a:endCxn id="12348"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53" name="AutoShape 221"/>
              <p:cNvCxnSpPr>
                <a:cxnSpLocks noChangeShapeType="1"/>
                <a:stCxn id="12348" idx="2"/>
                <a:endCxn id="12349"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54" name="AutoShape 222"/>
              <p:cNvCxnSpPr>
                <a:cxnSpLocks noChangeShapeType="1"/>
                <a:stCxn id="12349" idx="2"/>
                <a:endCxn id="12350"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55" name="AutoShape 223"/>
              <p:cNvCxnSpPr>
                <a:cxnSpLocks noChangeShapeType="1"/>
                <a:stCxn id="12350" idx="2"/>
                <a:endCxn id="12351"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2307" name="Group 224"/>
            <p:cNvGrpSpPr>
              <a:grpSpLocks/>
            </p:cNvGrpSpPr>
            <p:nvPr/>
          </p:nvGrpSpPr>
          <p:grpSpPr bwMode="auto">
            <a:xfrm>
              <a:off x="1039" y="3021"/>
              <a:ext cx="263" cy="354"/>
              <a:chOff x="3167" y="893"/>
              <a:chExt cx="1052" cy="2630"/>
            </a:xfrm>
          </p:grpSpPr>
          <p:sp>
            <p:nvSpPr>
              <p:cNvPr id="12338" name="AutoShape 225"/>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39" name="AutoShape 226"/>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40" name="AutoShape 227"/>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41" name="AutoShape 228"/>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42" name="AutoShape 229"/>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343" name="AutoShape 230"/>
              <p:cNvCxnSpPr>
                <a:cxnSpLocks noChangeShapeType="1"/>
                <a:stCxn id="12338" idx="2"/>
                <a:endCxn id="12339"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44" name="AutoShape 231"/>
              <p:cNvCxnSpPr>
                <a:cxnSpLocks noChangeShapeType="1"/>
                <a:stCxn id="12339" idx="2"/>
                <a:endCxn id="12340"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45" name="AutoShape 232"/>
              <p:cNvCxnSpPr>
                <a:cxnSpLocks noChangeShapeType="1"/>
                <a:stCxn id="12340" idx="2"/>
                <a:endCxn id="12341"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46" name="AutoShape 233"/>
              <p:cNvCxnSpPr>
                <a:cxnSpLocks noChangeShapeType="1"/>
                <a:stCxn id="12341" idx="2"/>
                <a:endCxn id="12342"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2308" name="Group 234"/>
            <p:cNvGrpSpPr>
              <a:grpSpLocks/>
            </p:cNvGrpSpPr>
            <p:nvPr/>
          </p:nvGrpSpPr>
          <p:grpSpPr bwMode="auto">
            <a:xfrm>
              <a:off x="1039" y="1969"/>
              <a:ext cx="263" cy="354"/>
              <a:chOff x="3167" y="893"/>
              <a:chExt cx="1052" cy="2630"/>
            </a:xfrm>
          </p:grpSpPr>
          <p:sp>
            <p:nvSpPr>
              <p:cNvPr id="12329" name="AutoShape 235"/>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30" name="AutoShape 236"/>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31" name="AutoShape 237"/>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32" name="AutoShape 238"/>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33" name="AutoShape 239"/>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334" name="AutoShape 240"/>
              <p:cNvCxnSpPr>
                <a:cxnSpLocks noChangeShapeType="1"/>
                <a:stCxn id="12329" idx="2"/>
                <a:endCxn id="12330"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35" name="AutoShape 241"/>
              <p:cNvCxnSpPr>
                <a:cxnSpLocks noChangeShapeType="1"/>
                <a:stCxn id="12330" idx="2"/>
                <a:endCxn id="12331"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36" name="AutoShape 242"/>
              <p:cNvCxnSpPr>
                <a:cxnSpLocks noChangeShapeType="1"/>
                <a:stCxn id="12331" idx="2"/>
                <a:endCxn id="12332"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37" name="AutoShape 243"/>
              <p:cNvCxnSpPr>
                <a:cxnSpLocks noChangeShapeType="1"/>
                <a:stCxn id="12332" idx="2"/>
                <a:endCxn id="12333"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2309" name="Group 244"/>
            <p:cNvGrpSpPr>
              <a:grpSpLocks/>
            </p:cNvGrpSpPr>
            <p:nvPr/>
          </p:nvGrpSpPr>
          <p:grpSpPr bwMode="auto">
            <a:xfrm>
              <a:off x="1039" y="1395"/>
              <a:ext cx="263" cy="354"/>
              <a:chOff x="3167" y="893"/>
              <a:chExt cx="1052" cy="2630"/>
            </a:xfrm>
          </p:grpSpPr>
          <p:sp>
            <p:nvSpPr>
              <p:cNvPr id="12320" name="AutoShape 245"/>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21" name="AutoShape 246"/>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22" name="AutoShape 247"/>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23" name="AutoShape 248"/>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24" name="AutoShape 249"/>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325" name="AutoShape 250"/>
              <p:cNvCxnSpPr>
                <a:cxnSpLocks noChangeShapeType="1"/>
                <a:stCxn id="12320" idx="2"/>
                <a:endCxn id="12321"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26" name="AutoShape 251"/>
              <p:cNvCxnSpPr>
                <a:cxnSpLocks noChangeShapeType="1"/>
                <a:stCxn id="12321" idx="2"/>
                <a:endCxn id="12322"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27" name="AutoShape 252"/>
              <p:cNvCxnSpPr>
                <a:cxnSpLocks noChangeShapeType="1"/>
                <a:stCxn id="12322" idx="2"/>
                <a:endCxn id="12323"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28" name="AutoShape 253"/>
              <p:cNvCxnSpPr>
                <a:cxnSpLocks noChangeShapeType="1"/>
                <a:stCxn id="12323" idx="2"/>
                <a:endCxn id="12324"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2310" name="Group 254"/>
            <p:cNvGrpSpPr>
              <a:grpSpLocks/>
            </p:cNvGrpSpPr>
            <p:nvPr/>
          </p:nvGrpSpPr>
          <p:grpSpPr bwMode="auto">
            <a:xfrm>
              <a:off x="1039" y="821"/>
              <a:ext cx="263" cy="354"/>
              <a:chOff x="3167" y="893"/>
              <a:chExt cx="1052" cy="2630"/>
            </a:xfrm>
          </p:grpSpPr>
          <p:sp>
            <p:nvSpPr>
              <p:cNvPr id="12311" name="AutoShape 255"/>
              <p:cNvSpPr>
                <a:spLocks noChangeArrowheads="1"/>
              </p:cNvSpPr>
              <p:nvPr/>
            </p:nvSpPr>
            <p:spPr bwMode="auto">
              <a:xfrm>
                <a:off x="3167" y="893"/>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12" name="AutoShape 256"/>
              <p:cNvSpPr>
                <a:spLocks noChangeArrowheads="1"/>
              </p:cNvSpPr>
              <p:nvPr/>
            </p:nvSpPr>
            <p:spPr bwMode="auto">
              <a:xfrm>
                <a:off x="3167" y="1466"/>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13" name="AutoShape 257"/>
              <p:cNvSpPr>
                <a:spLocks noChangeArrowheads="1"/>
              </p:cNvSpPr>
              <p:nvPr/>
            </p:nvSpPr>
            <p:spPr bwMode="auto">
              <a:xfrm>
                <a:off x="3167" y="2040"/>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14" name="AutoShape 258"/>
              <p:cNvSpPr>
                <a:spLocks noChangeArrowheads="1"/>
              </p:cNvSpPr>
              <p:nvPr/>
            </p:nvSpPr>
            <p:spPr bwMode="auto">
              <a:xfrm>
                <a:off x="3167" y="2614"/>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sp>
            <p:nvSpPr>
              <p:cNvPr id="12315" name="AutoShape 259"/>
              <p:cNvSpPr>
                <a:spLocks noChangeArrowheads="1"/>
              </p:cNvSpPr>
              <p:nvPr/>
            </p:nvSpPr>
            <p:spPr bwMode="auto">
              <a:xfrm>
                <a:off x="3167" y="3188"/>
                <a:ext cx="1052" cy="335"/>
              </a:xfrm>
              <a:prstGeom prst="roundRect">
                <a:avLst>
                  <a:gd name="adj" fmla="val 16667"/>
                </a:avLst>
              </a:prstGeom>
              <a:solidFill>
                <a:srgbClr val="FFCC66"/>
              </a:solidFill>
              <a:ln w="9525">
                <a:solidFill>
                  <a:schemeClr val="tx1"/>
                </a:solidFill>
                <a:round/>
                <a:headEnd/>
                <a:tailEnd/>
              </a:ln>
            </p:spPr>
            <p:txBody>
              <a:bodyPr wrap="none" anchor="ctr"/>
              <a:lstStyle/>
              <a:p>
                <a:endParaRPr lang="en-US"/>
              </a:p>
            </p:txBody>
          </p:sp>
          <p:cxnSp>
            <p:nvCxnSpPr>
              <p:cNvPr id="12316" name="AutoShape 260"/>
              <p:cNvCxnSpPr>
                <a:cxnSpLocks noChangeShapeType="1"/>
                <a:stCxn id="12311" idx="2"/>
                <a:endCxn id="12312" idx="0"/>
              </p:cNvCxnSpPr>
              <p:nvPr/>
            </p:nvCxnSpPr>
            <p:spPr bwMode="auto">
              <a:xfrm>
                <a:off x="3693" y="1228"/>
                <a:ext cx="0" cy="2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17" name="AutoShape 261"/>
              <p:cNvCxnSpPr>
                <a:cxnSpLocks noChangeShapeType="1"/>
                <a:stCxn id="12312" idx="2"/>
                <a:endCxn id="12313" idx="0"/>
              </p:cNvCxnSpPr>
              <p:nvPr/>
            </p:nvCxnSpPr>
            <p:spPr bwMode="auto">
              <a:xfrm>
                <a:off x="3693" y="1801"/>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18" name="AutoShape 262"/>
              <p:cNvCxnSpPr>
                <a:cxnSpLocks noChangeShapeType="1"/>
                <a:stCxn id="12313" idx="2"/>
                <a:endCxn id="12314" idx="0"/>
              </p:cNvCxnSpPr>
              <p:nvPr/>
            </p:nvCxnSpPr>
            <p:spPr bwMode="auto">
              <a:xfrm>
                <a:off x="3693" y="2375"/>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19" name="AutoShape 263"/>
              <p:cNvCxnSpPr>
                <a:cxnSpLocks noChangeShapeType="1"/>
                <a:stCxn id="12314" idx="2"/>
                <a:endCxn id="12315" idx="0"/>
              </p:cNvCxnSpPr>
              <p:nvPr/>
            </p:nvCxnSpPr>
            <p:spPr bwMode="auto">
              <a:xfrm>
                <a:off x="3693" y="2949"/>
                <a:ext cx="0" cy="23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sp>
        <p:nvSpPr>
          <p:cNvPr id="294152" name="Text Box 264"/>
          <p:cNvSpPr txBox="1">
            <a:spLocks noChangeArrowheads="1"/>
          </p:cNvSpPr>
          <p:nvPr/>
        </p:nvSpPr>
        <p:spPr bwMode="auto">
          <a:xfrm>
            <a:off x="4678363" y="2654300"/>
            <a:ext cx="946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0"/>
              <a:t>…</a:t>
            </a:r>
          </a:p>
        </p:txBody>
      </p:sp>
      <p:pic>
        <p:nvPicPr>
          <p:cNvPr id="294153" name="Picture 265" descr="2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75" y="1187450"/>
            <a:ext cx="6223000"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4155" name="Freeform 267"/>
          <p:cNvSpPr>
            <a:spLocks/>
          </p:cNvSpPr>
          <p:nvPr/>
        </p:nvSpPr>
        <p:spPr bwMode="auto">
          <a:xfrm>
            <a:off x="792163" y="2457450"/>
            <a:ext cx="5894387" cy="3960813"/>
          </a:xfrm>
          <a:custGeom>
            <a:avLst/>
            <a:gdLst>
              <a:gd name="T0" fmla="*/ 2147483647 w 3873"/>
              <a:gd name="T1" fmla="*/ 2147483647 h 2495"/>
              <a:gd name="T2" fmla="*/ 2147483647 w 3873"/>
              <a:gd name="T3" fmla="*/ 2147483647 h 2495"/>
              <a:gd name="T4" fmla="*/ 2147483647 w 3873"/>
              <a:gd name="T5" fmla="*/ 2147483647 h 2495"/>
              <a:gd name="T6" fmla="*/ 2147483647 w 3873"/>
              <a:gd name="T7" fmla="*/ 2147483647 h 2495"/>
              <a:gd name="T8" fmla="*/ 2147483647 w 3873"/>
              <a:gd name="T9" fmla="*/ 2147483647 h 2495"/>
              <a:gd name="T10" fmla="*/ 0 60000 65536"/>
              <a:gd name="T11" fmla="*/ 0 60000 65536"/>
              <a:gd name="T12" fmla="*/ 0 60000 65536"/>
              <a:gd name="T13" fmla="*/ 0 60000 65536"/>
              <a:gd name="T14" fmla="*/ 0 60000 65536"/>
              <a:gd name="T15" fmla="*/ 0 w 3873"/>
              <a:gd name="T16" fmla="*/ 0 h 2495"/>
              <a:gd name="T17" fmla="*/ 3873 w 3873"/>
              <a:gd name="T18" fmla="*/ 2495 h 2495"/>
            </a:gdLst>
            <a:ahLst/>
            <a:cxnLst>
              <a:cxn ang="T10">
                <a:pos x="T0" y="T1"/>
              </a:cxn>
              <a:cxn ang="T11">
                <a:pos x="T2" y="T3"/>
              </a:cxn>
              <a:cxn ang="T12">
                <a:pos x="T4" y="T5"/>
              </a:cxn>
              <a:cxn ang="T13">
                <a:pos x="T6" y="T7"/>
              </a:cxn>
              <a:cxn ang="T14">
                <a:pos x="T8" y="T9"/>
              </a:cxn>
            </a:cxnLst>
            <a:rect l="T15" t="T16" r="T17" b="T18"/>
            <a:pathLst>
              <a:path w="3873" h="2495">
                <a:moveTo>
                  <a:pt x="510" y="1817"/>
                </a:moveTo>
                <a:cubicBezTo>
                  <a:pt x="813" y="1426"/>
                  <a:pt x="1817" y="0"/>
                  <a:pt x="2327" y="48"/>
                </a:cubicBezTo>
                <a:cubicBezTo>
                  <a:pt x="2837" y="96"/>
                  <a:pt x="3873" y="1713"/>
                  <a:pt x="3570" y="2104"/>
                </a:cubicBezTo>
                <a:cubicBezTo>
                  <a:pt x="3267" y="2495"/>
                  <a:pt x="1020" y="2431"/>
                  <a:pt x="510" y="2391"/>
                </a:cubicBezTo>
                <a:cubicBezTo>
                  <a:pt x="0" y="2351"/>
                  <a:pt x="207" y="2208"/>
                  <a:pt x="510" y="1817"/>
                </a:cubicBezTo>
                <a:close/>
              </a:path>
            </a:pathLst>
          </a:custGeom>
          <a:noFill/>
          <a:ln w="508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4156" name="Oval 268"/>
          <p:cNvSpPr>
            <a:spLocks noChangeArrowheads="1"/>
          </p:cNvSpPr>
          <p:nvPr/>
        </p:nvSpPr>
        <p:spPr bwMode="auto">
          <a:xfrm>
            <a:off x="5168900" y="2819400"/>
            <a:ext cx="1063625" cy="485775"/>
          </a:xfrm>
          <a:prstGeom prst="ellipse">
            <a:avLst/>
          </a:prstGeom>
          <a:noFill/>
          <a:ln w="508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4157" name="AutoShape 269"/>
          <p:cNvSpPr>
            <a:spLocks noChangeArrowheads="1"/>
          </p:cNvSpPr>
          <p:nvPr/>
        </p:nvSpPr>
        <p:spPr bwMode="auto">
          <a:xfrm>
            <a:off x="6232525" y="2628900"/>
            <a:ext cx="1593850" cy="3681413"/>
          </a:xfrm>
          <a:prstGeom prst="roundRect">
            <a:avLst>
              <a:gd name="adj" fmla="val 16667"/>
            </a:avLst>
          </a:prstGeom>
          <a:noFill/>
          <a:ln w="508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05" name="Rectangle 271"/>
          <p:cNvSpPr>
            <a:spLocks noGrp="1" noChangeArrowheads="1"/>
          </p:cNvSpPr>
          <p:nvPr>
            <p:ph type="title"/>
          </p:nvPr>
        </p:nvSpPr>
        <p:spPr/>
        <p:txBody>
          <a:bodyPr/>
          <a:lstStyle/>
          <a:p>
            <a:pPr eaLnBrk="1" hangingPunct="1"/>
            <a:r>
              <a:rPr lang="en-US" dirty="0">
                <a:cs typeface="Times New Roman"/>
              </a:rPr>
              <a:t>3D-Trace Space/Time Analysis</a:t>
            </a:r>
          </a:p>
        </p:txBody>
      </p:sp>
      <p:sp>
        <p:nvSpPr>
          <p:cNvPr id="3" name="Footer Placeholder 2"/>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4" name="Slide Number Placeholder 3"/>
          <p:cNvSpPr>
            <a:spLocks noGrp="1"/>
          </p:cNvSpPr>
          <p:nvPr>
            <p:ph type="sldNum" sz="quarter" idx="12"/>
          </p:nvPr>
        </p:nvSpPr>
        <p:spPr/>
        <p:txBody>
          <a:bodyPr/>
          <a:lstStyle/>
          <a:p>
            <a:pPr>
              <a:defRPr/>
            </a:pPr>
            <a:fld id="{F8E865A7-7678-F840-B2ED-A6879803B906}" type="slidenum">
              <a:rPr lang="en-US" smtClean="0"/>
              <a:pPr>
                <a:defRPr/>
              </a:pPr>
              <a:t>73</a:t>
            </a:fld>
            <a:endParaRPr lang="en-US"/>
          </a:p>
        </p:txBody>
      </p:sp>
    </p:spTree>
    <p:extLst>
      <p:ext uri="{BB962C8B-B14F-4D97-AF65-F5344CB8AC3E}">
        <p14:creationId xmlns:p14="http://schemas.microsoft.com/office/powerpoint/2010/main" val="286688719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nodeType="afterGroup">
                            <p:stCondLst>
                              <p:cond delay="500"/>
                            </p:stCondLst>
                            <p:childTnLst>
                              <p:par>
                                <p:cTn id="11" presetID="1" presetClass="entr" presetSubtype="0" fill="hold" nodeType="afterEffect">
                                  <p:stCondLst>
                                    <p:cond delay="50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nodeType="afterGroup">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294152"/>
                                        </p:tgtEl>
                                        <p:attrNameLst>
                                          <p:attrName>style.visibility</p:attrName>
                                        </p:attrNameLst>
                                      </p:cBhvr>
                                      <p:to>
                                        <p:strVal val="visible"/>
                                      </p:to>
                                    </p:set>
                                  </p:childTnLst>
                                </p:cTn>
                              </p:par>
                            </p:childTnLst>
                          </p:cTn>
                        </p:par>
                        <p:par>
                          <p:cTn id="16" fill="hold" nodeType="afterGroup">
                            <p:stCondLst>
                              <p:cond delay="1500"/>
                            </p:stCondLst>
                            <p:childTnLst>
                              <p:par>
                                <p:cTn id="17" presetID="1" presetClass="entr" presetSubtype="0" fill="hold" nodeType="afterEffect">
                                  <p:stCondLst>
                                    <p:cond delay="500"/>
                                  </p:stCondLst>
                                  <p:childTnLst>
                                    <p:set>
                                      <p:cBhvr>
                                        <p:cTn id="18" dur="1" fill="hold">
                                          <p:stCondLst>
                                            <p:cond delay="0"/>
                                          </p:stCondLst>
                                        </p:cTn>
                                        <p:tgtEl>
                                          <p:spTgt spid="20"/>
                                        </p:tgtEl>
                                        <p:attrNameLst>
                                          <p:attrName>style.visibility</p:attrName>
                                        </p:attrNameLst>
                                      </p:cBhvr>
                                      <p:to>
                                        <p:strVal val="visible"/>
                                      </p:to>
                                    </p:set>
                                  </p:childTnLst>
                                </p:cTn>
                              </p:par>
                            </p:childTnLst>
                          </p:cTn>
                        </p:par>
                        <p:par>
                          <p:cTn id="19" fill="hold" nodeType="afterGroup">
                            <p:stCondLst>
                              <p:cond delay="2000"/>
                            </p:stCondLst>
                            <p:childTnLst>
                              <p:par>
                                <p:cTn id="20" presetID="1" presetClass="entr" presetSubtype="0" fill="hold" nodeType="afterEffect">
                                  <p:stCondLst>
                                    <p:cond delay="500"/>
                                  </p:stCondLst>
                                  <p:childTnLst>
                                    <p:set>
                                      <p:cBhvr>
                                        <p:cTn id="21" dur="1" fill="hold">
                                          <p:stCondLst>
                                            <p:cond delay="0"/>
                                          </p:stCondLst>
                                        </p:cTn>
                                        <p:tgtEl>
                                          <p:spTgt spid="26"/>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294153"/>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9415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9415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94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152" grpId="0"/>
      <p:bldP spid="294155" grpId="0" animBg="1"/>
      <p:bldP spid="294156" grpId="0" animBg="1"/>
      <p:bldP spid="29415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p:txBody>
          <a:bodyPr/>
          <a:lstStyle/>
          <a:p>
            <a:pPr eaLnBrk="1" hangingPunct="1"/>
            <a:r>
              <a:rPr lang="en-US" dirty="0">
                <a:cs typeface="Times New Roman"/>
              </a:rPr>
              <a:t>Scalable Representation</a:t>
            </a:r>
          </a:p>
        </p:txBody>
      </p:sp>
      <p:pic>
        <p:nvPicPr>
          <p:cNvPr id="14338" name="Picture 11" descr="mpi_ringtopo-288pro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1638"/>
            <a:ext cx="9144000"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Text Box 12"/>
          <p:cNvSpPr txBox="1">
            <a:spLocks noChangeArrowheads="1"/>
          </p:cNvSpPr>
          <p:nvPr/>
        </p:nvSpPr>
        <p:spPr bwMode="auto">
          <a:xfrm>
            <a:off x="263525" y="1889125"/>
            <a:ext cx="331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a:solidFill>
                  <a:srgbClr val="000514"/>
                </a:solidFill>
              </a:rPr>
              <a:t>288 Nodes / 10 Snapshots</a:t>
            </a:r>
          </a:p>
        </p:txBody>
      </p:sp>
      <p:grpSp>
        <p:nvGrpSpPr>
          <p:cNvPr id="2" name="Group 13"/>
          <p:cNvGrpSpPr>
            <a:grpSpLocks/>
          </p:cNvGrpSpPr>
          <p:nvPr/>
        </p:nvGrpSpPr>
        <p:grpSpPr bwMode="auto">
          <a:xfrm>
            <a:off x="246063" y="1201738"/>
            <a:ext cx="8196262" cy="2543175"/>
            <a:chOff x="155" y="757"/>
            <a:chExt cx="5163" cy="1602"/>
          </a:xfrm>
        </p:grpSpPr>
        <p:sp>
          <p:nvSpPr>
            <p:cNvPr id="14341" name="AutoShape 14"/>
            <p:cNvSpPr>
              <a:spLocks noChangeArrowheads="1"/>
            </p:cNvSpPr>
            <p:nvPr/>
          </p:nvSpPr>
          <p:spPr bwMode="auto">
            <a:xfrm>
              <a:off x="4362" y="1546"/>
              <a:ext cx="956" cy="335"/>
            </a:xfrm>
            <a:prstGeom prst="roundRect">
              <a:avLst>
                <a:gd name="adj" fmla="val 16667"/>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342" name="AutoShape 15"/>
            <p:cNvSpPr>
              <a:spLocks noChangeArrowheads="1"/>
            </p:cNvSpPr>
            <p:nvPr/>
          </p:nvSpPr>
          <p:spPr bwMode="auto">
            <a:xfrm>
              <a:off x="155" y="757"/>
              <a:ext cx="3155" cy="1602"/>
            </a:xfrm>
            <a:prstGeom prst="roundRect">
              <a:avLst>
                <a:gd name="adj" fmla="val 16667"/>
              </a:avLst>
            </a:prstGeom>
            <a:solidFill>
              <a:srgbClr val="FFFFFF"/>
            </a:solidFill>
            <a:ln w="38100">
              <a:solidFill>
                <a:srgbClr val="FF0000"/>
              </a:solidFill>
              <a:round/>
              <a:headEnd/>
              <a:tailEnd/>
            </a:ln>
          </p:spPr>
          <p:txBody>
            <a:bodyPr wrap="none" anchor="ctr"/>
            <a:lstStyle/>
            <a:p>
              <a:endParaRPr lang="en-US"/>
            </a:p>
          </p:txBody>
        </p:sp>
        <p:sp>
          <p:nvSpPr>
            <p:cNvPr id="14343" name="Line 16"/>
            <p:cNvSpPr>
              <a:spLocks noChangeShapeType="1"/>
            </p:cNvSpPr>
            <p:nvPr/>
          </p:nvSpPr>
          <p:spPr bwMode="auto">
            <a:xfrm flipH="1" flipV="1">
              <a:off x="3215" y="757"/>
              <a:ext cx="1243" cy="693"/>
            </a:xfrm>
            <a:prstGeom prst="line">
              <a:avLst/>
            </a:prstGeom>
            <a:noFill/>
            <a:ln w="25400">
              <a:solidFill>
                <a:srgbClr val="FF0000"/>
              </a:solidFill>
              <a:prstDash val="lgDashDotDot"/>
              <a:round/>
              <a:headEnd/>
              <a:tailEnd/>
            </a:ln>
            <a:extLst>
              <a:ext uri="{909E8E84-426E-40dd-AFC4-6F175D3DCCD1}">
                <a14:hiddenFill xmlns:a14="http://schemas.microsoft.com/office/drawing/2010/main">
                  <a:noFill/>
                </a14:hiddenFill>
              </a:ext>
            </a:extLst>
          </p:spPr>
          <p:txBody>
            <a:bodyPr/>
            <a:lstStyle/>
            <a:p>
              <a:endParaRPr lang="en-US"/>
            </a:p>
          </p:txBody>
        </p:sp>
        <p:sp>
          <p:nvSpPr>
            <p:cNvPr id="14344" name="Line 17"/>
            <p:cNvSpPr>
              <a:spLocks noChangeShapeType="1"/>
            </p:cNvSpPr>
            <p:nvPr/>
          </p:nvSpPr>
          <p:spPr bwMode="auto">
            <a:xfrm flipH="1">
              <a:off x="3215" y="1928"/>
              <a:ext cx="1243" cy="431"/>
            </a:xfrm>
            <a:prstGeom prst="line">
              <a:avLst/>
            </a:prstGeom>
            <a:noFill/>
            <a:ln w="25400">
              <a:solidFill>
                <a:srgbClr val="FF0000"/>
              </a:solidFill>
              <a:prstDash val="lgDashDotDot"/>
              <a:round/>
              <a:headEnd/>
              <a:tailEnd/>
            </a:ln>
            <a:extLst>
              <a:ext uri="{909E8E84-426E-40dd-AFC4-6F175D3DCCD1}">
                <a14:hiddenFill xmlns:a14="http://schemas.microsoft.com/office/drawing/2010/main">
                  <a:noFill/>
                </a14:hiddenFill>
              </a:ext>
            </a:extLst>
          </p:spPr>
          <p:txBody>
            <a:bodyPr/>
            <a:lstStyle/>
            <a:p>
              <a:endParaRPr lang="en-US"/>
            </a:p>
          </p:txBody>
        </p:sp>
        <p:pic>
          <p:nvPicPr>
            <p:cNvPr id="14345" name="Picture 18" descr="stat-detail"/>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4" y="816"/>
              <a:ext cx="2742" cy="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Footer Placeholder 2"/>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4" name="Slide Number Placeholder 3"/>
          <p:cNvSpPr>
            <a:spLocks noGrp="1"/>
          </p:cNvSpPr>
          <p:nvPr>
            <p:ph type="sldNum" sz="quarter" idx="12"/>
          </p:nvPr>
        </p:nvSpPr>
        <p:spPr/>
        <p:txBody>
          <a:bodyPr/>
          <a:lstStyle/>
          <a:p>
            <a:pPr>
              <a:defRPr/>
            </a:pPr>
            <a:fld id="{F8E865A7-7678-F840-B2ED-A6879803B906}" type="slidenum">
              <a:rPr lang="en-US" smtClean="0"/>
              <a:pPr>
                <a:defRPr/>
              </a:pPr>
              <a:t>74</a:t>
            </a:fld>
            <a:endParaRPr lang="en-US"/>
          </a:p>
        </p:txBody>
      </p:sp>
    </p:spTree>
    <p:extLst>
      <p:ext uri="{BB962C8B-B14F-4D97-AF65-F5344CB8AC3E}">
        <p14:creationId xmlns:p14="http://schemas.microsoft.com/office/powerpoint/2010/main" val="3333479575"/>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Active Harmony</a:t>
            </a:r>
            <a:endParaRPr lang="en-US" dirty="0"/>
          </a:p>
        </p:txBody>
      </p:sp>
      <p:sp>
        <p:nvSpPr>
          <p:cNvPr id="6" name="Subtitle 5"/>
          <p:cNvSpPr>
            <a:spLocks noGrp="1"/>
          </p:cNvSpPr>
          <p:nvPr>
            <p:ph type="subTitle" idx="1"/>
          </p:nvPr>
        </p:nvSpPr>
        <p:spPr>
          <a:xfrm>
            <a:off x="0" y="2819400"/>
            <a:ext cx="9144000" cy="2298700"/>
          </a:xfrm>
        </p:spPr>
        <p:txBody>
          <a:bodyPr>
            <a:normAutofit lnSpcReduction="10000"/>
          </a:bodyPr>
          <a:lstStyle/>
          <a:p>
            <a:r>
              <a:rPr lang="en-US" dirty="0" smtClean="0"/>
              <a:t>Jeff Hollingsworth</a:t>
            </a:r>
          </a:p>
          <a:p>
            <a:r>
              <a:rPr lang="en-US" dirty="0" smtClean="0"/>
              <a:t>University </a:t>
            </a:r>
            <a:r>
              <a:rPr lang="en-US" dirty="0" smtClean="0"/>
              <a:t>of Maryland (USA)</a:t>
            </a:r>
          </a:p>
          <a:p>
            <a:r>
              <a:rPr lang="en-US" dirty="0" smtClean="0"/>
              <a:t>University of Wisconsin (USA</a:t>
            </a:r>
            <a:r>
              <a:rPr lang="en-US" dirty="0" smtClean="0"/>
              <a:t>)</a:t>
            </a:r>
          </a:p>
          <a:p>
            <a:r>
              <a:rPr lang="en-US" dirty="0">
                <a:hlinkClick r:id="rId2"/>
              </a:rPr>
              <a:t>http:/</a:t>
            </a:r>
            <a:r>
              <a:rPr lang="en-US" dirty="0" smtClean="0">
                <a:hlinkClick r:id="rId2"/>
              </a:rPr>
              <a:t>/dyninst.org/harmony</a:t>
            </a:r>
            <a:r>
              <a:rPr lang="en-US" dirty="0" smtClean="0"/>
              <a:t>  </a:t>
            </a:r>
            <a:endParaRPr lang="en-US" dirty="0"/>
          </a:p>
          <a:p>
            <a:endParaRPr lang="en-US" dirty="0"/>
          </a:p>
        </p:txBody>
      </p:sp>
      <p:pic>
        <p:nvPicPr>
          <p:cNvPr id="7" name="Picture 6"/>
          <p:cNvPicPr>
            <a:picLocks noChangeAspect="1"/>
          </p:cNvPicPr>
          <p:nvPr/>
        </p:nvPicPr>
        <p:blipFill>
          <a:blip r:embed="rId3"/>
          <a:stretch>
            <a:fillRect/>
          </a:stretch>
        </p:blipFill>
        <p:spPr>
          <a:xfrm>
            <a:off x="3302000" y="5245100"/>
            <a:ext cx="2540000" cy="850900"/>
          </a:xfrm>
          <a:prstGeom prst="rect">
            <a:avLst/>
          </a:prstGeom>
        </p:spPr>
      </p:pic>
    </p:spTree>
    <p:extLst>
      <p:ext uri="{BB962C8B-B14F-4D97-AF65-F5344CB8AC3E}">
        <p14:creationId xmlns:p14="http://schemas.microsoft.com/office/powerpoint/2010/main" val="42142711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439738" y="1208088"/>
            <a:ext cx="8170862"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miter lim="800000"/>
                <a:headEnd/>
                <a:tailEnd/>
              </a14:hiddenLine>
            </a:ext>
          </a:extLst>
        </p:spPr>
        <p:txBody>
          <a:bodyPr lIns="0" tIns="0" rIns="0" bIns="0"/>
          <a:lstStyle/>
          <a:p>
            <a:pPr marL="341313" indent="-341313" defTabSz="457200" eaLnBrk="0" hangingPunct="0">
              <a:lnSpc>
                <a:spcPct val="80000"/>
              </a:lnSpc>
              <a:spcBef>
                <a:spcPct val="40000"/>
              </a:spcBef>
              <a:buClr>
                <a:srgbClr val="3406E9"/>
              </a:buClr>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i="1">
              <a:solidFill>
                <a:schemeClr val="tx1"/>
              </a:solidFill>
            </a:endParaRPr>
          </a:p>
        </p:txBody>
      </p:sp>
      <p:sp>
        <p:nvSpPr>
          <p:cNvPr id="5124" name="Text Box 4"/>
          <p:cNvSpPr txBox="1">
            <a:spLocks noChangeArrowheads="1"/>
          </p:cNvSpPr>
          <p:nvPr/>
        </p:nvSpPr>
        <p:spPr bwMode="auto">
          <a:xfrm>
            <a:off x="4652963" y="2644775"/>
            <a:ext cx="41862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1313" indent="-341313"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800">
                <a:solidFill>
                  <a:schemeClr val="bg1"/>
                </a:solidFill>
                <a:latin typeface="Arial" charset="0"/>
                <a:ea typeface="ＭＳ Ｐゴシック" pitchFamily="-110" charset="-128"/>
              </a:defRPr>
            </a:lvl1pPr>
            <a:lvl2pPr marL="742950" indent="-28575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800">
                <a:solidFill>
                  <a:schemeClr val="bg1"/>
                </a:solidFill>
                <a:latin typeface="Arial" charset="0"/>
                <a:ea typeface="ＭＳ Ｐゴシック" pitchFamily="-110" charset="-128"/>
              </a:defRPr>
            </a:lvl2pPr>
            <a:lvl3pPr marL="1143000" indent="-2286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800">
                <a:solidFill>
                  <a:schemeClr val="bg1"/>
                </a:solidFill>
                <a:latin typeface="Arial" charset="0"/>
                <a:ea typeface="ＭＳ Ｐゴシック" pitchFamily="-110" charset="-128"/>
              </a:defRPr>
            </a:lvl3pPr>
            <a:lvl4pPr marL="1600200" indent="-2286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800">
                <a:solidFill>
                  <a:schemeClr val="bg1"/>
                </a:solidFill>
                <a:latin typeface="Arial" charset="0"/>
                <a:ea typeface="ＭＳ Ｐゴシック" pitchFamily="-110" charset="-128"/>
              </a:defRPr>
            </a:lvl4pPr>
            <a:lvl5pPr marL="2057400" indent="-2286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800">
                <a:solidFill>
                  <a:schemeClr val="bg1"/>
                </a:solidFill>
                <a:latin typeface="Arial" charset="0"/>
                <a:ea typeface="ＭＳ Ｐゴシック" pitchFamily="-110" charset="-128"/>
              </a:defRPr>
            </a:lvl5pPr>
            <a:lvl6pPr marL="2514600" indent="-228600"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800">
                <a:solidFill>
                  <a:schemeClr val="bg1"/>
                </a:solidFill>
                <a:latin typeface="Arial" charset="0"/>
                <a:ea typeface="ＭＳ Ｐゴシック" pitchFamily="-110" charset="-128"/>
              </a:defRPr>
            </a:lvl6pPr>
            <a:lvl7pPr marL="2971800" indent="-228600"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800">
                <a:solidFill>
                  <a:schemeClr val="bg1"/>
                </a:solidFill>
                <a:latin typeface="Arial" charset="0"/>
                <a:ea typeface="ＭＳ Ｐゴシック" pitchFamily="-110" charset="-128"/>
              </a:defRPr>
            </a:lvl7pPr>
            <a:lvl8pPr marL="3429000" indent="-228600"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800">
                <a:solidFill>
                  <a:schemeClr val="bg1"/>
                </a:solidFill>
                <a:latin typeface="Arial" charset="0"/>
                <a:ea typeface="ＭＳ Ｐゴシック" pitchFamily="-110" charset="-128"/>
              </a:defRPr>
            </a:lvl8pPr>
            <a:lvl9pPr marL="3886200" indent="-228600"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800">
                <a:solidFill>
                  <a:schemeClr val="bg1"/>
                </a:solidFill>
                <a:latin typeface="Arial" charset="0"/>
                <a:ea typeface="ＭＳ Ｐゴシック" pitchFamily="-110" charset="-128"/>
              </a:defRPr>
            </a:lvl9pPr>
          </a:lstStyle>
          <a:p>
            <a:pPr>
              <a:spcBef>
                <a:spcPts val="450"/>
              </a:spcBef>
              <a:buClr>
                <a:srgbClr val="000066"/>
              </a:buClr>
              <a:buSzPct val="100000"/>
              <a:buFont typeface="Wingdings" pitchFamily="2" charset="2"/>
              <a:buNone/>
            </a:pPr>
            <a:endParaRPr lang="en-US" sz="1600" i="1">
              <a:solidFill>
                <a:srgbClr val="000066"/>
              </a:solidFill>
              <a:ea typeface="新細明體" charset="-120"/>
            </a:endParaRPr>
          </a:p>
        </p:txBody>
      </p:sp>
      <p:sp>
        <p:nvSpPr>
          <p:cNvPr id="3" name="Title 2"/>
          <p:cNvSpPr>
            <a:spLocks noGrp="1"/>
          </p:cNvSpPr>
          <p:nvPr>
            <p:ph type="title"/>
          </p:nvPr>
        </p:nvSpPr>
        <p:spPr/>
        <p:txBody>
          <a:bodyPr/>
          <a:lstStyle/>
          <a:p>
            <a:r>
              <a:rPr lang="en-US" dirty="0"/>
              <a:t> Why Automate Performance Tuning?</a:t>
            </a:r>
          </a:p>
        </p:txBody>
      </p:sp>
      <p:sp>
        <p:nvSpPr>
          <p:cNvPr id="5125" name="Rectangle 5"/>
          <p:cNvSpPr>
            <a:spLocks noGrp="1" noChangeArrowheads="1"/>
          </p:cNvSpPr>
          <p:nvPr>
            <p:ph idx="1"/>
          </p:nvPr>
        </p:nvSpPr>
        <p:spPr/>
        <p:txBody>
          <a:bodyPr>
            <a:normAutofit/>
          </a:bodyPr>
          <a:lstStyle/>
          <a:p>
            <a:pPr marL="341313" indent="-341313" defTabSz="457200">
              <a:lnSpc>
                <a:spcPct val="90000"/>
              </a:lnSpc>
            </a:pPr>
            <a:r>
              <a:rPr lang="en-US" sz="2200" dirty="0" smtClean="0">
                <a:ea typeface="ＭＳ Ｐゴシック" pitchFamily="-110" charset="-128"/>
              </a:rPr>
              <a:t>Too many parameters that impact performance.</a:t>
            </a:r>
          </a:p>
          <a:p>
            <a:pPr marL="341313" indent="-341313" defTabSz="457200">
              <a:lnSpc>
                <a:spcPct val="90000"/>
              </a:lnSpc>
            </a:pPr>
            <a:r>
              <a:rPr lang="en-US" sz="2200" dirty="0" smtClean="0">
                <a:ea typeface="ＭＳ Ｐゴシック" pitchFamily="-110" charset="-128"/>
              </a:rPr>
              <a:t>Optimal performance for a given system depends on:</a:t>
            </a:r>
          </a:p>
          <a:p>
            <a:pPr marL="741363" lvl="1" indent="-284163" defTabSz="457200">
              <a:lnSpc>
                <a:spcPct val="90000"/>
              </a:lnSpc>
            </a:pPr>
            <a:r>
              <a:rPr lang="en-US" dirty="0" smtClean="0">
                <a:ea typeface="ＭＳ Ｐゴシック" pitchFamily="-110" charset="-128"/>
              </a:rPr>
              <a:t>Details of the processor</a:t>
            </a:r>
          </a:p>
          <a:p>
            <a:pPr marL="741363" lvl="1" indent="-284163" defTabSz="457200">
              <a:lnSpc>
                <a:spcPct val="90000"/>
              </a:lnSpc>
            </a:pPr>
            <a:r>
              <a:rPr lang="en-US" dirty="0" smtClean="0">
                <a:ea typeface="ＭＳ Ｐゴシック" pitchFamily="-110" charset="-128"/>
              </a:rPr>
              <a:t>Details of the inputs (workload)</a:t>
            </a:r>
          </a:p>
          <a:p>
            <a:pPr marL="741363" lvl="1" indent="-284163" defTabSz="457200">
              <a:lnSpc>
                <a:spcPct val="90000"/>
              </a:lnSpc>
            </a:pPr>
            <a:r>
              <a:rPr lang="en-US" dirty="0" smtClean="0">
                <a:ea typeface="ＭＳ Ｐゴシック" pitchFamily="-110" charset="-128"/>
              </a:rPr>
              <a:t>Which nodes are assigned to the program</a:t>
            </a:r>
          </a:p>
          <a:p>
            <a:pPr marL="741363" lvl="1" indent="-284163" defTabSz="457200">
              <a:lnSpc>
                <a:spcPct val="90000"/>
              </a:lnSpc>
            </a:pPr>
            <a:r>
              <a:rPr lang="en-US" dirty="0" smtClean="0">
                <a:ea typeface="ＭＳ Ｐゴシック" pitchFamily="-110" charset="-128"/>
              </a:rPr>
              <a:t>Other things running on the system  </a:t>
            </a:r>
          </a:p>
          <a:p>
            <a:pPr marL="341313" indent="-341313" defTabSz="457200">
              <a:lnSpc>
                <a:spcPct val="90000"/>
              </a:lnSpc>
            </a:pPr>
            <a:r>
              <a:rPr lang="en-US" sz="2200" dirty="0" smtClean="0">
                <a:ea typeface="ＭＳ Ｐゴシック" pitchFamily="-110" charset="-128"/>
              </a:rPr>
              <a:t>Parameters come from:</a:t>
            </a:r>
          </a:p>
          <a:p>
            <a:pPr marL="741363" lvl="1" indent="-284163" defTabSz="457200">
              <a:lnSpc>
                <a:spcPct val="90000"/>
              </a:lnSpc>
            </a:pPr>
            <a:r>
              <a:rPr lang="en-US" sz="2100" dirty="0" smtClean="0">
                <a:ea typeface="ＭＳ Ｐゴシック" pitchFamily="-110" charset="-128"/>
              </a:rPr>
              <a:t>User code</a:t>
            </a:r>
          </a:p>
          <a:p>
            <a:pPr marL="741363" lvl="1" indent="-284163" defTabSz="457200">
              <a:lnSpc>
                <a:spcPct val="90000"/>
              </a:lnSpc>
            </a:pPr>
            <a:r>
              <a:rPr lang="en-US" sz="2100" dirty="0" smtClean="0">
                <a:ea typeface="ＭＳ Ｐゴシック" pitchFamily="-110" charset="-128"/>
              </a:rPr>
              <a:t>Libraries</a:t>
            </a:r>
          </a:p>
          <a:p>
            <a:pPr marL="741363" lvl="1" indent="-284163" defTabSz="457200">
              <a:lnSpc>
                <a:spcPct val="90000"/>
              </a:lnSpc>
            </a:pPr>
            <a:r>
              <a:rPr lang="en-US" sz="2100" dirty="0" smtClean="0">
                <a:ea typeface="ＭＳ Ｐゴシック" pitchFamily="-110" charset="-128"/>
              </a:rPr>
              <a:t>Compiler </a:t>
            </a:r>
            <a:r>
              <a:rPr lang="en-US" sz="2100" dirty="0" smtClean="0">
                <a:ea typeface="ＭＳ Ｐゴシック" pitchFamily="-110" charset="-128"/>
              </a:rPr>
              <a:t>choices</a:t>
            </a:r>
          </a:p>
          <a:p>
            <a:pPr marL="741363" lvl="1" indent="-284163" defTabSz="457200">
              <a:lnSpc>
                <a:spcPct val="90000"/>
              </a:lnSpc>
            </a:pPr>
            <a:endParaRPr lang="en-US" sz="2100" dirty="0" smtClean="0">
              <a:ea typeface="ＭＳ Ｐゴシック" pitchFamily="-110" charset="-128"/>
            </a:endParaRPr>
          </a:p>
          <a:p>
            <a:pPr marL="341313" indent="-341313" algn="ctr" defTabSz="457200">
              <a:lnSpc>
                <a:spcPct val="90000"/>
              </a:lnSpc>
              <a:buFont typeface="Wingdings" pitchFamily="2" charset="2"/>
              <a:buNone/>
            </a:pPr>
            <a:r>
              <a:rPr lang="en-US" sz="2200" i="1" dirty="0" smtClean="0">
                <a:ea typeface="ＭＳ Ｐゴシック" pitchFamily="-110" charset="-128"/>
              </a:rPr>
              <a:t>Automated Parameter tuning can be used </a:t>
            </a:r>
            <a:r>
              <a:rPr lang="en-US" sz="2200" i="1" dirty="0" smtClean="0">
                <a:ea typeface="ＭＳ Ｐゴシック" pitchFamily="-110" charset="-128"/>
              </a:rPr>
              <a:t>for</a:t>
            </a:r>
            <a:br>
              <a:rPr lang="en-US" sz="2200" i="1" dirty="0" smtClean="0">
                <a:ea typeface="ＭＳ Ｐゴシック" pitchFamily="-110" charset="-128"/>
              </a:rPr>
            </a:br>
            <a:r>
              <a:rPr lang="en-US" sz="2200" i="1" dirty="0" smtClean="0">
                <a:ea typeface="ＭＳ Ｐゴシック" pitchFamily="-110" charset="-128"/>
              </a:rPr>
              <a:t>adaptive </a:t>
            </a:r>
            <a:r>
              <a:rPr lang="en-US" sz="2200" i="1" dirty="0" smtClean="0">
                <a:ea typeface="ＭＳ Ｐゴシック" pitchFamily="-110" charset="-128"/>
              </a:rPr>
              <a:t>tuning in complex software.</a:t>
            </a:r>
          </a:p>
        </p:txBody>
      </p:sp>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76</a:t>
            </a:fld>
            <a:endParaRPr lang="en-US"/>
          </a:p>
        </p:txBody>
      </p:sp>
    </p:spTree>
    <p:extLst>
      <p:ext uri="{BB962C8B-B14F-4D97-AF65-F5344CB8AC3E}">
        <p14:creationId xmlns:p14="http://schemas.microsoft.com/office/powerpoint/2010/main" val="41456166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zh-TW" smtClean="0">
                <a:ea typeface="ＭＳ Ｐゴシック" pitchFamily="-110" charset="-128"/>
              </a:rPr>
              <a:t>Automated Performance Tuning</a:t>
            </a:r>
          </a:p>
        </p:txBody>
      </p:sp>
      <p:sp>
        <p:nvSpPr>
          <p:cNvPr id="6147" name="Rectangle 3"/>
          <p:cNvSpPr>
            <a:spLocks noGrp="1" noChangeArrowheads="1"/>
          </p:cNvSpPr>
          <p:nvPr>
            <p:ph type="body" idx="1"/>
          </p:nvPr>
        </p:nvSpPr>
        <p:spPr/>
        <p:txBody>
          <a:bodyPr>
            <a:normAutofit fontScale="92500"/>
          </a:bodyPr>
          <a:lstStyle/>
          <a:p>
            <a:r>
              <a:rPr lang="en-US" altLang="zh-TW" dirty="0" smtClean="0">
                <a:ea typeface="ＭＳ Ｐゴシック" pitchFamily="-110" charset="-128"/>
              </a:rPr>
              <a:t>Goal: Maximize achieved performance</a:t>
            </a:r>
          </a:p>
          <a:p>
            <a:r>
              <a:rPr lang="en-US" altLang="zh-TW" dirty="0" smtClean="0">
                <a:ea typeface="ＭＳ Ｐゴシック" pitchFamily="-110" charset="-128"/>
              </a:rPr>
              <a:t>Problems:</a:t>
            </a:r>
          </a:p>
          <a:p>
            <a:pPr lvl="1"/>
            <a:r>
              <a:rPr lang="en-US" altLang="zh-TW" dirty="0" smtClean="0">
                <a:ea typeface="ＭＳ Ｐゴシック" pitchFamily="-110" charset="-128"/>
              </a:rPr>
              <a:t>Large number of parameters to tune</a:t>
            </a:r>
          </a:p>
          <a:p>
            <a:pPr lvl="1"/>
            <a:r>
              <a:rPr lang="en-US" altLang="zh-TW" dirty="0" smtClean="0">
                <a:ea typeface="ＭＳ Ｐゴシック" pitchFamily="-110" charset="-128"/>
              </a:rPr>
              <a:t>Shape of objective function unknown</a:t>
            </a:r>
          </a:p>
          <a:p>
            <a:pPr lvl="1"/>
            <a:r>
              <a:rPr lang="en-US" altLang="zh-TW" dirty="0" smtClean="0">
                <a:ea typeface="ＭＳ Ｐゴシック" pitchFamily="-110" charset="-128"/>
              </a:rPr>
              <a:t>Multiple libraries and coupled applications</a:t>
            </a:r>
          </a:p>
          <a:p>
            <a:pPr lvl="1"/>
            <a:r>
              <a:rPr lang="en-US" altLang="zh-TW" dirty="0" smtClean="0">
                <a:ea typeface="ＭＳ Ｐゴシック" pitchFamily="-110" charset="-128"/>
              </a:rPr>
              <a:t>Analytical model may not be available</a:t>
            </a:r>
          </a:p>
          <a:p>
            <a:pPr lvl="1"/>
            <a:r>
              <a:rPr lang="en-US" altLang="zh-TW" dirty="0" smtClean="0">
                <a:ea typeface="ＭＳ Ｐゴシック" pitchFamily="-110" charset="-128"/>
              </a:rPr>
              <a:t>Shape of objective function could change during execution!</a:t>
            </a:r>
          </a:p>
          <a:p>
            <a:r>
              <a:rPr lang="en-US" altLang="zh-TW" dirty="0" smtClean="0">
                <a:ea typeface="ＭＳ Ｐゴシック" pitchFamily="-110" charset="-128"/>
              </a:rPr>
              <a:t>Requirements:</a:t>
            </a:r>
          </a:p>
          <a:p>
            <a:pPr lvl="1"/>
            <a:r>
              <a:rPr lang="en-US" altLang="zh-TW" dirty="0" smtClean="0">
                <a:ea typeface="ＭＳ Ｐゴシック" pitchFamily="-110" charset="-128"/>
              </a:rPr>
              <a:t>Runtime tuning for long running programs</a:t>
            </a:r>
          </a:p>
          <a:p>
            <a:pPr lvl="1"/>
            <a:r>
              <a:rPr lang="en-US" altLang="zh-TW" dirty="0" smtClean="0">
                <a:ea typeface="ＭＳ Ｐゴシック" pitchFamily="-110" charset="-128"/>
              </a:rPr>
              <a:t>Don</a:t>
            </a:r>
            <a:r>
              <a:rPr lang="en-US" altLang="zh-TW" dirty="0" smtClean="0">
                <a:latin typeface="Times New Roman" pitchFamily="18" charset="0"/>
                <a:ea typeface="ＭＳ Ｐゴシック" pitchFamily="-110" charset="-128"/>
              </a:rPr>
              <a:t>’</a:t>
            </a:r>
            <a:r>
              <a:rPr lang="en-US" altLang="zh-TW" dirty="0" smtClean="0">
                <a:ea typeface="ＭＳ Ｐゴシック" pitchFamily="-110" charset="-128"/>
              </a:rPr>
              <a:t>t run too many configurations</a:t>
            </a:r>
          </a:p>
          <a:p>
            <a:pPr lvl="1"/>
            <a:r>
              <a:rPr lang="en-US" altLang="zh-TW" dirty="0" smtClean="0">
                <a:ea typeface="ＭＳ Ｐゴシック" pitchFamily="-110" charset="-128"/>
              </a:rPr>
              <a:t>Don’t try really bad configurations</a:t>
            </a:r>
          </a:p>
          <a:p>
            <a:endParaRPr lang="en-US" altLang="zh-TW" dirty="0" smtClean="0">
              <a:ea typeface="ＭＳ Ｐゴシック" pitchFamily="-110" charset="-128"/>
            </a:endParaRP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2F21A90-E327-C84D-81B5-071D4C5C9FC6}" type="slidenum">
              <a:rPr lang="en-US" smtClean="0"/>
              <a:pPr>
                <a:defRPr/>
              </a:pPr>
              <a:t>77</a:t>
            </a:fld>
            <a:endParaRPr lang="en-US"/>
          </a:p>
        </p:txBody>
      </p:sp>
    </p:spTree>
    <p:extLst>
      <p:ext uri="{BB962C8B-B14F-4D97-AF65-F5344CB8AC3E}">
        <p14:creationId xmlns:p14="http://schemas.microsoft.com/office/powerpoint/2010/main" val="787841894"/>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zh-TW" dirty="0" smtClean="0">
                <a:ea typeface="ＭＳ Ｐゴシック" pitchFamily="-110" charset="-128"/>
              </a:rPr>
              <a:t>I really mean don’t let people hand tune</a:t>
            </a:r>
          </a:p>
        </p:txBody>
      </p:sp>
      <p:sp>
        <p:nvSpPr>
          <p:cNvPr id="7171" name="Rectangle 3"/>
          <p:cNvSpPr>
            <a:spLocks noGrp="1" noChangeArrowheads="1"/>
          </p:cNvSpPr>
          <p:nvPr>
            <p:ph idx="1"/>
          </p:nvPr>
        </p:nvSpPr>
        <p:spPr>
          <a:noFill/>
        </p:spPr>
        <p:txBody>
          <a:bodyPr lIns="92075" tIns="46038" rIns="92075" bIns="46038">
            <a:normAutofit/>
          </a:bodyPr>
          <a:lstStyle/>
          <a:p>
            <a:r>
              <a:rPr lang="en-US" altLang="zh-TW" dirty="0" smtClean="0">
                <a:ea typeface="ＭＳ Ｐゴシック" pitchFamily="-110" charset="-128"/>
              </a:rPr>
              <a:t>Example, a dense matrix multiply kernel</a:t>
            </a:r>
          </a:p>
          <a:p>
            <a:r>
              <a:rPr lang="en-US" altLang="zh-TW" dirty="0" smtClean="0">
                <a:ea typeface="ＭＳ Ｐゴシック" pitchFamily="-110" charset="-128"/>
              </a:rPr>
              <a:t>Various Options:</a:t>
            </a:r>
          </a:p>
          <a:p>
            <a:pPr lvl="1"/>
            <a:r>
              <a:rPr lang="en-US" altLang="zh-TW" dirty="0" smtClean="0">
                <a:ea typeface="ＭＳ Ｐゴシック" pitchFamily="-110" charset="-128"/>
              </a:rPr>
              <a:t>Original program: </a:t>
            </a:r>
            <a:r>
              <a:rPr lang="en-US" dirty="0" smtClean="0"/>
              <a:t>30.1 sec</a:t>
            </a:r>
          </a:p>
          <a:p>
            <a:pPr lvl="1"/>
            <a:r>
              <a:rPr lang="en-US" altLang="zh-TW" dirty="0" smtClean="0">
                <a:ea typeface="ＭＳ Ｐゴシック" pitchFamily="-110" charset="-128"/>
              </a:rPr>
              <a:t>Hand Tuned (by developer): </a:t>
            </a:r>
            <a:r>
              <a:rPr lang="en-US" dirty="0" smtClean="0"/>
              <a:t>11.4 sec</a:t>
            </a:r>
          </a:p>
          <a:p>
            <a:pPr lvl="1"/>
            <a:r>
              <a:rPr lang="en-US" altLang="zh-TW" dirty="0" smtClean="0">
                <a:ea typeface="ＭＳ Ｐゴシック" pitchFamily="-110" charset="-128"/>
              </a:rPr>
              <a:t>Auto-tuned of hand-tuned: 15.9 sec</a:t>
            </a:r>
          </a:p>
          <a:p>
            <a:pPr lvl="1"/>
            <a:r>
              <a:rPr lang="en-US" altLang="zh-TW" dirty="0" smtClean="0">
                <a:ea typeface="ＭＳ Ｐゴシック" pitchFamily="-110" charset="-128"/>
              </a:rPr>
              <a:t>Auto-tuned original program: 8.5 sec</a:t>
            </a:r>
          </a:p>
          <a:p>
            <a:r>
              <a:rPr lang="en-US" altLang="zh-TW" dirty="0" smtClean="0">
                <a:ea typeface="ＭＳ Ｐゴシック" pitchFamily="-110" charset="-128"/>
              </a:rPr>
              <a:t>What Happened?</a:t>
            </a:r>
          </a:p>
          <a:p>
            <a:pPr lvl="1"/>
            <a:r>
              <a:rPr lang="en-US" altLang="zh-TW" dirty="0" smtClean="0">
                <a:ea typeface="ＭＳ Ｐゴシック" pitchFamily="-110" charset="-128"/>
              </a:rPr>
              <a:t>Hand tuning prevented analysis </a:t>
            </a:r>
          </a:p>
          <a:p>
            <a:pPr lvl="2"/>
            <a:r>
              <a:rPr lang="en-US" altLang="zh-TW" dirty="0" smtClean="0">
                <a:ea typeface="ＭＳ Ｐゴシック" pitchFamily="-110" charset="-128"/>
              </a:rPr>
              <a:t>Auto-tuned transformations were then not possible</a:t>
            </a:r>
          </a:p>
          <a:p>
            <a:endParaRPr lang="en-US" altLang="zh-TW" dirty="0" smtClean="0">
              <a:ea typeface="ＭＳ Ｐゴシック" pitchFamily="-110" charset="-128"/>
            </a:endParaRP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2F21A90-E327-C84D-81B5-071D4C5C9FC6}" type="slidenum">
              <a:rPr lang="en-US" smtClean="0"/>
              <a:pPr>
                <a:defRPr/>
              </a:pPr>
              <a:t>78</a:t>
            </a:fld>
            <a:endParaRPr lang="en-US"/>
          </a:p>
        </p:txBody>
      </p:sp>
    </p:spTree>
    <p:extLst>
      <p:ext uri="{BB962C8B-B14F-4D97-AF65-F5344CB8AC3E}">
        <p14:creationId xmlns:p14="http://schemas.microsoft.com/office/powerpoint/2010/main" val="32843253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7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zh-TW" smtClean="0">
                <a:ea typeface="ＭＳ Ｐゴシック" pitchFamily="-110" charset="-128"/>
              </a:rPr>
              <a:t>Active Harmony	</a:t>
            </a:r>
          </a:p>
        </p:txBody>
      </p:sp>
      <p:sp>
        <p:nvSpPr>
          <p:cNvPr id="7171" name="Rectangle 3"/>
          <p:cNvSpPr>
            <a:spLocks noGrp="1" noChangeArrowheads="1"/>
          </p:cNvSpPr>
          <p:nvPr>
            <p:ph idx="1"/>
          </p:nvPr>
        </p:nvSpPr>
        <p:spPr>
          <a:noFill/>
        </p:spPr>
        <p:txBody>
          <a:bodyPr lIns="92075" tIns="46038" rIns="92075" bIns="46038">
            <a:normAutofit/>
          </a:bodyPr>
          <a:lstStyle/>
          <a:p>
            <a:r>
              <a:rPr lang="en-US" altLang="zh-TW" dirty="0" smtClean="0">
                <a:ea typeface="ＭＳ Ｐゴシック" pitchFamily="-110" charset="-128"/>
              </a:rPr>
              <a:t>Runtime performance optimization</a:t>
            </a:r>
          </a:p>
          <a:p>
            <a:pPr lvl="1"/>
            <a:r>
              <a:rPr lang="en-US" altLang="zh-TW" dirty="0" smtClean="0">
                <a:ea typeface="ＭＳ Ｐゴシック" pitchFamily="-110" charset="-128"/>
              </a:rPr>
              <a:t>Can also support training runs</a:t>
            </a:r>
          </a:p>
          <a:p>
            <a:r>
              <a:rPr lang="en-US" altLang="zh-TW" dirty="0" smtClean="0">
                <a:ea typeface="ＭＳ Ｐゴシック" pitchFamily="-110" charset="-128"/>
              </a:rPr>
              <a:t>Automatic library selection (code)</a:t>
            </a:r>
          </a:p>
          <a:p>
            <a:pPr lvl="1"/>
            <a:r>
              <a:rPr lang="en-US" altLang="zh-TW" dirty="0" smtClean="0">
                <a:ea typeface="ＭＳ Ｐゴシック" pitchFamily="-110" charset="-128"/>
              </a:rPr>
              <a:t>Monitor library performance</a:t>
            </a:r>
          </a:p>
          <a:p>
            <a:pPr lvl="1"/>
            <a:r>
              <a:rPr lang="en-US" altLang="zh-TW" dirty="0" smtClean="0">
                <a:ea typeface="ＭＳ Ｐゴシック" pitchFamily="-110" charset="-128"/>
              </a:rPr>
              <a:t>Switch library if necessary</a:t>
            </a:r>
          </a:p>
          <a:p>
            <a:r>
              <a:rPr lang="en-US" altLang="zh-TW" dirty="0" smtClean="0">
                <a:ea typeface="ＭＳ Ｐゴシック" pitchFamily="-110" charset="-128"/>
              </a:rPr>
              <a:t>Automatic performance tuning (parameter)</a:t>
            </a:r>
          </a:p>
          <a:p>
            <a:pPr lvl="1"/>
            <a:r>
              <a:rPr lang="en-US" altLang="zh-TW" dirty="0" smtClean="0">
                <a:ea typeface="ＭＳ Ｐゴシック" pitchFamily="-110" charset="-128"/>
              </a:rPr>
              <a:t>Monitor system performance</a:t>
            </a:r>
          </a:p>
          <a:p>
            <a:pPr lvl="1"/>
            <a:r>
              <a:rPr lang="en-US" altLang="zh-TW" dirty="0" smtClean="0">
                <a:ea typeface="ＭＳ Ｐゴシック" pitchFamily="-110" charset="-128"/>
              </a:rPr>
              <a:t>Adjust runtime parameters</a:t>
            </a:r>
          </a:p>
          <a:p>
            <a:r>
              <a:rPr lang="en-US" altLang="zh-TW" dirty="0" smtClean="0">
                <a:ea typeface="ＭＳ Ｐゴシック" pitchFamily="-110" charset="-128"/>
              </a:rPr>
              <a:t>Hooks for Compiler Frameworks</a:t>
            </a:r>
          </a:p>
          <a:p>
            <a:pPr lvl="1"/>
            <a:r>
              <a:rPr lang="en-US" altLang="zh-TW" dirty="0" smtClean="0">
                <a:ea typeface="ＭＳ Ｐゴシック" pitchFamily="-110" charset="-128"/>
              </a:rPr>
              <a:t>Integrated with USC/ISI Chill</a:t>
            </a: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2F21A90-E327-C84D-81B5-071D4C5C9FC6}" type="slidenum">
              <a:rPr lang="en-US" smtClean="0"/>
              <a:pPr>
                <a:defRPr/>
              </a:pPr>
              <a:t>79</a:t>
            </a:fld>
            <a:endParaRPr lang="en-US"/>
          </a:p>
        </p:txBody>
      </p:sp>
    </p:spTree>
    <p:extLst>
      <p:ext uri="{BB962C8B-B14F-4D97-AF65-F5344CB8AC3E}">
        <p14:creationId xmlns:p14="http://schemas.microsoft.com/office/powerpoint/2010/main" val="205590766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noGrp="1"/>
          </p:cNvSpPr>
          <p:nvPr>
            <p:ph type="title"/>
          </p:nvPr>
        </p:nvSpPr>
        <p:spPr/>
        <p:txBody>
          <a:bodyPr/>
          <a:lstStyle>
            <a:defPPr lvl="0">
              <a:buClr>
                <a:srgbClr val="FFFFFF"/>
              </a:buClr>
              <a:buSzPct val="100000"/>
              <a:buFont typeface="Arial" pitchFamily="34"/>
              <a:buNone/>
            </a:defPPr>
            <a:lvl1pPr lvl="0">
              <a:buClr>
                <a:srgbClr val="FFFFFF"/>
              </a:buClr>
              <a:buSzPct val="100000"/>
              <a:buFont typeface="Arial" pitchFamily="34"/>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dirty="0" smtClean="0"/>
              <a:t>Periscope Online Analysis</a:t>
            </a:r>
            <a:endParaRPr lang="en-GB" dirty="0"/>
          </a:p>
        </p:txBody>
      </p:sp>
      <p:sp>
        <p:nvSpPr>
          <p:cNvPr id="3" name="Text Placeholder 2"/>
          <p:cNvSpPr txBox="1">
            <a:spLocks noGrp="1"/>
          </p:cNvSpPr>
          <p:nvPr>
            <p:ph idx="1"/>
          </p:nvPr>
        </p:nvSpPr>
        <p:spPr/>
        <p:txBody>
          <a:bodyPr lIns="0" tIns="0" rIns="0" bIns="0"/>
          <a:lstStyle>
            <a:defPPr marL="270000" marR="0" lvl="0" indent="-270000" algn="l" hangingPunct="0">
              <a:lnSpc>
                <a:spcPct val="100000"/>
              </a:lnSpc>
              <a:spcBef>
                <a:spcPts val="598"/>
              </a:spcBef>
              <a:spcAft>
                <a:spcPts val="0"/>
              </a:spcAft>
              <a:buClr>
                <a:srgbClr val="000000"/>
              </a:buClr>
              <a:buSzPct val="70000"/>
              <a:buFont typeface="Albany AMT" pitchFamily="34"/>
              <a:buNone/>
              <a:tabLst>
                <a:tab pos="571320" algn="l"/>
                <a:tab pos="1485719" algn="l"/>
                <a:tab pos="2400119" algn="l"/>
                <a:tab pos="3314519" algn="l"/>
                <a:tab pos="4228919" algn="l"/>
                <a:tab pos="5143320" algn="l"/>
                <a:tab pos="6057720" algn="l"/>
                <a:tab pos="6972120" algn="l"/>
                <a:tab pos="7886520" algn="l"/>
                <a:tab pos="8800920" algn="l"/>
                <a:tab pos="9715320" algn="l"/>
              </a:tabLst>
              <a:defRPr lang="en-GB" sz="2400" b="0" i="0" u="none" strike="noStrike" baseline="0">
                <a:ln>
                  <a:noFill/>
                </a:ln>
                <a:solidFill>
                  <a:srgbClr val="000000"/>
                </a:solidFill>
                <a:latin typeface="Arial" pitchFamily="2"/>
                <a:ea typeface="Albany AMT" pitchFamily="2"/>
                <a:cs typeface="Albany AMT" pitchFamily="2"/>
              </a:defRPr>
            </a:defPPr>
            <a:lvl1pPr marL="270000" marR="0" lvl="0" indent="-270000" algn="l" hangingPunct="0">
              <a:lnSpc>
                <a:spcPct val="100000"/>
              </a:lnSpc>
              <a:spcBef>
                <a:spcPts val="598"/>
              </a:spcBef>
              <a:spcAft>
                <a:spcPts val="0"/>
              </a:spcAft>
              <a:buClr>
                <a:srgbClr val="000000"/>
              </a:buClr>
              <a:buSzPct val="70000"/>
              <a:buFont typeface="Albany AMT"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defRPr lang="en-GB" sz="2400" b="0" i="0" u="none" strike="noStrike" baseline="0">
                <a:ln>
                  <a:noFill/>
                </a:ln>
                <a:solidFill>
                  <a:srgbClr val="000000"/>
                </a:solidFill>
                <a:latin typeface="Arial" pitchFamily="2"/>
                <a:ea typeface="Albany AMT" pitchFamily="2"/>
                <a:cs typeface="Albany AMT" pitchFamily="2"/>
              </a:defRPr>
            </a:lvl1pPr>
            <a:lvl2pPr marL="576000" marR="0" lvl="1" indent="-252000" algn="l" hangingPunct="0">
              <a:lnSpc>
                <a:spcPct val="100000"/>
              </a:lnSpc>
              <a:spcBef>
                <a:spcPts val="499"/>
              </a:spcBef>
              <a:spcAft>
                <a:spcPts val="0"/>
              </a:spcAft>
              <a:buClr>
                <a:srgbClr val="000000"/>
              </a:buClr>
              <a:buSzPct val="80000"/>
              <a:buFont typeface="Albany AMT" pitchFamily="34"/>
              <a:buChar char="■"/>
              <a:tabLst>
                <a:tab pos="171360" algn="l"/>
                <a:tab pos="1085759" algn="l"/>
                <a:tab pos="2000160" algn="l"/>
                <a:tab pos="2914560" algn="l"/>
                <a:tab pos="3828959" algn="l"/>
                <a:tab pos="4743360" algn="l"/>
                <a:tab pos="5657760" algn="l"/>
                <a:tab pos="6572160" algn="l"/>
                <a:tab pos="7486560" algn="l"/>
                <a:tab pos="8400960" algn="l"/>
                <a:tab pos="9315360" algn="l"/>
              </a:tabLst>
              <a:defRPr lang="en-GB" sz="2200" b="0" i="0" u="none" strike="noStrike" baseline="0">
                <a:ln>
                  <a:noFill/>
                </a:ln>
                <a:solidFill>
                  <a:srgbClr val="000000"/>
                </a:solidFill>
                <a:latin typeface="Arial" pitchFamily="2"/>
                <a:ea typeface="Albany AMT" pitchFamily="2"/>
                <a:cs typeface="Albany AMT" pitchFamily="2"/>
              </a:defRPr>
            </a:lvl2pPr>
            <a:lvl3pPr marL="882000" marR="0" lvl="2" indent="-234000" algn="l" hangingPunct="0">
              <a:lnSpc>
                <a:spcPct val="100000"/>
              </a:lnSpc>
              <a:spcBef>
                <a:spcPts val="598"/>
              </a:spcBef>
              <a:spcAft>
                <a:spcPts val="0"/>
              </a:spcAft>
              <a:buClr>
                <a:srgbClr val="000000"/>
              </a:buClr>
              <a:buSzPct val="67000"/>
              <a:buFont typeface="Albany AMT" pitchFamily="34"/>
              <a:buChar char="►"/>
              <a:tabLst>
                <a:tab pos="685799" algn="l"/>
                <a:tab pos="1600200" algn="l"/>
                <a:tab pos="2514600" algn="l"/>
                <a:tab pos="3429000" algn="l"/>
                <a:tab pos="4343400" algn="l"/>
                <a:tab pos="5257800" algn="l"/>
                <a:tab pos="6172200" algn="l"/>
                <a:tab pos="7086600" algn="l"/>
                <a:tab pos="8000999" algn="l"/>
                <a:tab pos="8915399" algn="l"/>
              </a:tabLst>
              <a:defRPr lang="en-GB" sz="2000" b="0" i="0" u="none" strike="noStrike" baseline="0">
                <a:ln>
                  <a:noFill/>
                </a:ln>
                <a:solidFill>
                  <a:srgbClr val="000000"/>
                </a:solidFill>
                <a:latin typeface="Arial" pitchFamily="2"/>
                <a:ea typeface="Albany AMT" pitchFamily="2"/>
                <a:cs typeface="Albany AMT" pitchFamily="2"/>
              </a:defRPr>
            </a:lvl3pPr>
            <a:lvl4pPr marL="1242000" marR="0" lvl="3" indent="-270000" algn="l" hangingPunct="0">
              <a:lnSpc>
                <a:spcPct val="100000"/>
              </a:lnSpc>
              <a:spcBef>
                <a:spcPts val="499"/>
              </a:spcBef>
              <a:spcAft>
                <a:spcPts val="0"/>
              </a:spcAft>
              <a:buClr>
                <a:srgbClr val="000000"/>
              </a:buClr>
              <a:buSzPct val="60000"/>
              <a:buFont typeface="Albany AMT" pitchFamily="34"/>
              <a:buChar char="▬"/>
              <a:tabLst>
                <a:tab pos="228600" algn="l"/>
                <a:tab pos="1143000" algn="l"/>
                <a:tab pos="2057400" algn="l"/>
                <a:tab pos="2971800" algn="l"/>
                <a:tab pos="3886200" algn="l"/>
                <a:tab pos="4800600" algn="l"/>
                <a:tab pos="5715000" algn="l"/>
                <a:tab pos="6629400" algn="l"/>
                <a:tab pos="7543799" algn="l"/>
                <a:tab pos="8458200" algn="l"/>
              </a:tabLst>
              <a:defRPr lang="en-GB" sz="1800" b="0" i="0" u="none" strike="noStrike" baseline="0">
                <a:ln>
                  <a:noFill/>
                </a:ln>
                <a:solidFill>
                  <a:srgbClr val="000000"/>
                </a:solidFill>
                <a:latin typeface="Arial" pitchFamily="2"/>
                <a:ea typeface="Albany AMT" pitchFamily="2"/>
                <a:cs typeface="Albany AMT" pitchFamily="2"/>
              </a:defRPr>
            </a:lvl4pPr>
            <a:lvl5pPr marL="1458000" marR="0" lvl="4" indent="-162000" algn="l" hangingPunct="0">
              <a:lnSpc>
                <a:spcPct val="100000"/>
              </a:lnSpc>
              <a:spcBef>
                <a:spcPts val="499"/>
              </a:spcBef>
              <a:spcAft>
                <a:spcPts val="0"/>
              </a:spcAft>
              <a:buClr>
                <a:srgbClr val="000000"/>
              </a:buClr>
              <a:buSzPct val="100000"/>
              <a:buFont typeface="Albany AMT" pitchFamily="34"/>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5pPr>
            <a:lvl6pPr marL="2057400" marR="0" lvl="5" indent="-228600" algn="l" hangingPunct="0">
              <a:lnSpc>
                <a:spcPct val="100000"/>
              </a:lnSpc>
              <a:spcBef>
                <a:spcPts val="499"/>
              </a:spcBef>
              <a:spcAft>
                <a:spcPts val="0"/>
              </a:spcAft>
              <a:buClr>
                <a:srgbClr val="000000"/>
              </a:buClr>
              <a:buSzPct val="100000"/>
              <a:buFont typeface="Arial" pitchFamily="34"/>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6pPr>
            <a:lvl7pPr marL="2057400" marR="0" lvl="6" indent="-228600" algn="l" hangingPunct="0">
              <a:lnSpc>
                <a:spcPct val="100000"/>
              </a:lnSpc>
              <a:spcBef>
                <a:spcPts val="499"/>
              </a:spcBef>
              <a:spcAft>
                <a:spcPts val="0"/>
              </a:spcAft>
              <a:buClr>
                <a:srgbClr val="000000"/>
              </a:buClr>
              <a:buSzPct val="100000"/>
              <a:buFont typeface="Arial" pitchFamily="34"/>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7pPr>
            <a:lvl8pPr marL="2057400" marR="0" lvl="7" indent="-228600" algn="l" hangingPunct="0">
              <a:lnSpc>
                <a:spcPct val="100000"/>
              </a:lnSpc>
              <a:spcBef>
                <a:spcPts val="499"/>
              </a:spcBef>
              <a:spcAft>
                <a:spcPts val="0"/>
              </a:spcAft>
              <a:buClr>
                <a:srgbClr val="000000"/>
              </a:buClr>
              <a:buSzPct val="100000"/>
              <a:buFont typeface="Arial" pitchFamily="34"/>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8pPr>
            <a:lvl9pPr marL="1944000" marR="0" lvl="8" indent="-216000" algn="l" hangingPunct="0">
              <a:lnSpc>
                <a:spcPct val="100000"/>
              </a:lnSpc>
              <a:spcBef>
                <a:spcPts val="499"/>
              </a:spcBef>
              <a:spcAft>
                <a:spcPts val="0"/>
              </a:spcAft>
              <a:buSzPct val="45000"/>
              <a:buFont typeface="StarSymbol"/>
              <a:buChar char="●"/>
              <a:tabLst>
                <a:tab pos="685799" algn="l"/>
                <a:tab pos="1600200" algn="l"/>
                <a:tab pos="2514600" algn="l"/>
                <a:tab pos="3429000" algn="l"/>
                <a:tab pos="4343400" algn="l"/>
                <a:tab pos="5257800" algn="l"/>
                <a:tab pos="6172200" algn="l"/>
                <a:tab pos="7086600" algn="l"/>
                <a:tab pos="8000999" algn="l"/>
              </a:tabLst>
              <a:defRPr lang="en-GB" sz="1600" b="0" i="0" u="none" strike="noStrike" baseline="0">
                <a:ln>
                  <a:noFill/>
                </a:ln>
                <a:solidFill>
                  <a:srgbClr val="000000"/>
                </a:solidFill>
                <a:latin typeface="Arial" pitchFamily="2"/>
                <a:ea typeface="Albany AMT" pitchFamily="2"/>
                <a:cs typeface="Albany AMT" pitchFamily="2"/>
              </a:defRPr>
            </a:lvl9pPr>
          </a:lstStyle>
          <a:p>
            <a:pPr lvl="0">
              <a:buFont typeface="Wingdings" charset="2"/>
              <a:buChar char="q"/>
            </a:pPr>
            <a:r>
              <a:rPr lang="en-GB" dirty="0">
                <a:latin typeface="Times New Roman"/>
                <a:cs typeface="Times New Roman"/>
              </a:rPr>
              <a:t>Periscope is started via </a:t>
            </a:r>
            <a:r>
              <a:rPr lang="en-GB" dirty="0" smtClean="0">
                <a:latin typeface="Times New Roman"/>
                <a:cs typeface="Times New Roman"/>
              </a:rPr>
              <a:t>its </a:t>
            </a:r>
            <a:r>
              <a:rPr lang="en-GB" dirty="0" smtClean="0">
                <a:latin typeface="Times New Roman"/>
                <a:cs typeface="Times New Roman"/>
              </a:rPr>
              <a:t>frontend and automatically </a:t>
            </a:r>
            <a:r>
              <a:rPr lang="en-GB" dirty="0">
                <a:latin typeface="Times New Roman"/>
                <a:cs typeface="Times New Roman"/>
              </a:rPr>
              <a:t>starts  application and hierarchy of analysis </a:t>
            </a:r>
            <a:r>
              <a:rPr lang="en-GB" dirty="0" smtClean="0">
                <a:latin typeface="Times New Roman"/>
                <a:cs typeface="Times New Roman"/>
              </a:rPr>
              <a:t>agents</a:t>
            </a:r>
            <a:endParaRPr lang="en-GB" dirty="0">
              <a:latin typeface="Times New Roman"/>
              <a:cs typeface="Times New Roman"/>
            </a:endParaRPr>
          </a:p>
        </p:txBody>
      </p:sp>
      <p:sp>
        <p:nvSpPr>
          <p:cNvPr id="6" name="Footer Placeholder 5"/>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7" name="Slide Number Placeholder 6"/>
          <p:cNvSpPr>
            <a:spLocks noGrp="1"/>
          </p:cNvSpPr>
          <p:nvPr>
            <p:ph type="sldNum" sz="quarter" idx="12"/>
          </p:nvPr>
        </p:nvSpPr>
        <p:spPr/>
        <p:txBody>
          <a:bodyPr/>
          <a:lstStyle/>
          <a:p>
            <a:pPr>
              <a:defRPr/>
            </a:pPr>
            <a:fld id="{F2F21A90-E327-C84D-81B5-071D4C5C9FC6}" type="slidenum">
              <a:rPr lang="en-US" smtClean="0"/>
              <a:pPr>
                <a:defRPr/>
              </a:pPr>
              <a:t>8</a:t>
            </a:fld>
            <a:endParaRPr lang="en-US"/>
          </a:p>
        </p:txBody>
      </p:sp>
      <p:sp>
        <p:nvSpPr>
          <p:cNvPr id="4" name="Freeform 3"/>
          <p:cNvSpPr/>
          <p:nvPr/>
        </p:nvSpPr>
        <p:spPr>
          <a:xfrm>
            <a:off x="609600" y="1752600"/>
            <a:ext cx="7920000" cy="4495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99CCFF"/>
          </a:solidFill>
          <a:ln w="0">
            <a:solidFill>
              <a:srgbClr val="000000"/>
            </a:solidFill>
            <a:prstDash val="solid"/>
          </a:ln>
        </p:spPr>
        <p:txBody>
          <a:bodyPr vert="horz" lIns="90000" tIns="45000" rIns="90000" bIns="45000" anchor="t" anchorCtr="0" compatLnSpc="0"/>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000000"/>
                </a:solidFill>
                <a:latin typeface="DejaVu Sans Mono" pitchFamily="49"/>
                <a:ea typeface="Albany AMT" pitchFamily="2"/>
                <a:cs typeface="Albany AMT" pitchFamily="2"/>
              </a:rPr>
              <a:t>% </a:t>
            </a:r>
            <a:r>
              <a:rPr lang="en-GB" sz="1600" b="0" i="0" u="none" strike="noStrike" baseline="0" dirty="0" err="1">
                <a:ln>
                  <a:noFill/>
                </a:ln>
                <a:solidFill>
                  <a:srgbClr val="000000"/>
                </a:solidFill>
                <a:latin typeface="DejaVu Sans Mono" pitchFamily="49"/>
                <a:ea typeface="Albany AMT" pitchFamily="2"/>
                <a:cs typeface="Albany AMT" pitchFamily="2"/>
              </a:rPr>
              <a:t>psc_frontend</a:t>
            </a:r>
            <a:r>
              <a:rPr lang="en-GB" sz="1600" b="0" i="0" u="none" strike="noStrike" baseline="0" dirty="0">
                <a:ln>
                  <a:noFill/>
                </a:ln>
                <a:solidFill>
                  <a:srgbClr val="000000"/>
                </a:solidFill>
                <a:latin typeface="DejaVu Sans Mono" pitchFamily="49"/>
                <a:ea typeface="Albany AMT" pitchFamily="2"/>
                <a:cs typeface="Albany AMT" pitchFamily="2"/>
              </a:rPr>
              <a:t> --help</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000000"/>
                </a:solidFill>
                <a:latin typeface="DejaVu Sans Mono" pitchFamily="49"/>
                <a:ea typeface="Albany AMT" pitchFamily="2"/>
                <a:cs typeface="Albany AMT" pitchFamily="2"/>
              </a:rPr>
              <a:t>Usage: </a:t>
            </a:r>
            <a:r>
              <a:rPr lang="en-GB" sz="1600" b="0" i="0" u="none" strike="noStrike" baseline="0" dirty="0" err="1">
                <a:ln>
                  <a:noFill/>
                </a:ln>
                <a:solidFill>
                  <a:srgbClr val="000000"/>
                </a:solidFill>
                <a:latin typeface="DejaVu Sans Mono" pitchFamily="49"/>
                <a:ea typeface="Albany AMT" pitchFamily="2"/>
                <a:cs typeface="Albany AMT" pitchFamily="2"/>
              </a:rPr>
              <a:t>psc_frontend</a:t>
            </a:r>
            <a:r>
              <a:rPr lang="en-GB" sz="1600" b="0" i="0" u="none" strike="noStrike" baseline="0" dirty="0">
                <a:ln>
                  <a:noFill/>
                </a:ln>
                <a:solidFill>
                  <a:srgbClr val="000000"/>
                </a:solidFill>
                <a:latin typeface="DejaVu Sans Mono" pitchFamily="49"/>
                <a:ea typeface="Albany AMT" pitchFamily="2"/>
                <a:cs typeface="Albany AMT" pitchFamily="2"/>
              </a:rPr>
              <a:t> &lt;options&gt;</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000000"/>
                </a:solidFill>
                <a:latin typeface="DejaVu Sans Mono" pitchFamily="49"/>
                <a:ea typeface="Albany AMT" pitchFamily="2"/>
                <a:cs typeface="Albany AMT" pitchFamily="2"/>
              </a:rPr>
              <a:t>  [--help]                (displays this help message)</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000000"/>
                </a:solidFill>
                <a:latin typeface="DejaVu Sans Mono" pitchFamily="49"/>
                <a:ea typeface="Albany AMT" pitchFamily="2"/>
                <a:cs typeface="Albany AMT" pitchFamily="2"/>
              </a:rPr>
              <a:t>  [--quiet]               (do not display debug messages)</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000000"/>
                </a:solidFill>
                <a:latin typeface="DejaVu Sans Mono" pitchFamily="49"/>
                <a:ea typeface="Albany AMT" pitchFamily="2"/>
                <a:cs typeface="Albany AMT" pitchFamily="2"/>
              </a:rPr>
              <a:t>  [--registry=</a:t>
            </a:r>
            <a:r>
              <a:rPr lang="en-GB" sz="1600" b="0" i="0" u="none" strike="noStrike" baseline="0" dirty="0" err="1">
                <a:ln>
                  <a:noFill/>
                </a:ln>
                <a:solidFill>
                  <a:srgbClr val="000000"/>
                </a:solidFill>
                <a:latin typeface="DejaVu Sans Mono" pitchFamily="49"/>
                <a:ea typeface="Albany AMT" pitchFamily="2"/>
                <a:cs typeface="Albany AMT" pitchFamily="2"/>
              </a:rPr>
              <a:t>host:port</a:t>
            </a:r>
            <a:r>
              <a:rPr lang="en-GB" sz="1600" b="0" i="0" u="none" strike="noStrike" baseline="0" dirty="0">
                <a:ln>
                  <a:noFill/>
                </a:ln>
                <a:solidFill>
                  <a:srgbClr val="000000"/>
                </a:solidFill>
                <a:latin typeface="DejaVu Sans Mono" pitchFamily="49"/>
                <a:ea typeface="Albany AMT" pitchFamily="2"/>
                <a:cs typeface="Albany AMT" pitchFamily="2"/>
              </a:rPr>
              <a:t>]  (address of the registry service, optional)</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000000"/>
                </a:solidFill>
                <a:latin typeface="DejaVu Sans Mono" pitchFamily="49"/>
                <a:ea typeface="Albany AMT" pitchFamily="2"/>
                <a:cs typeface="Albany AMT" pitchFamily="2"/>
              </a:rPr>
              <a:t>  [--port=n]              (local port number, optional)</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000000"/>
                </a:solidFill>
                <a:latin typeface="DejaVu Sans Mono" pitchFamily="49"/>
                <a:ea typeface="Albany AMT" pitchFamily="2"/>
                <a:cs typeface="Albany AMT" pitchFamily="2"/>
              </a:rPr>
              <a:t>  [--</a:t>
            </a:r>
            <a:r>
              <a:rPr lang="en-GB" sz="1600" b="0" i="0" u="none" strike="noStrike" baseline="0" dirty="0" err="1">
                <a:ln>
                  <a:noFill/>
                </a:ln>
                <a:solidFill>
                  <a:srgbClr val="000000"/>
                </a:solidFill>
                <a:latin typeface="DejaVu Sans Mono" pitchFamily="49"/>
                <a:ea typeface="Albany AMT" pitchFamily="2"/>
                <a:cs typeface="Albany AMT" pitchFamily="2"/>
              </a:rPr>
              <a:t>maxfan</a:t>
            </a:r>
            <a:r>
              <a:rPr lang="en-GB" sz="1600" b="0" i="0" u="none" strike="noStrike" baseline="0" dirty="0">
                <a:ln>
                  <a:noFill/>
                </a:ln>
                <a:solidFill>
                  <a:srgbClr val="000000"/>
                </a:solidFill>
                <a:latin typeface="DejaVu Sans Mono" pitchFamily="49"/>
                <a:ea typeface="Albany AMT" pitchFamily="2"/>
                <a:cs typeface="Albany AMT" pitchFamily="2"/>
              </a:rPr>
              <a:t>=n]            (max. number of child agents, default=4)</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000000"/>
                </a:solidFill>
                <a:latin typeface="DejaVu Sans Mono" pitchFamily="49"/>
                <a:ea typeface="Albany AMT" pitchFamily="2"/>
                <a:cs typeface="Albany AMT" pitchFamily="2"/>
              </a:rPr>
              <a:t>  [--timeout=</a:t>
            </a:r>
            <a:r>
              <a:rPr lang="en-GB" sz="1600" b="0" i="0" u="none" strike="noStrike" baseline="0" dirty="0" err="1">
                <a:ln>
                  <a:noFill/>
                </a:ln>
                <a:solidFill>
                  <a:srgbClr val="000000"/>
                </a:solidFill>
                <a:latin typeface="DejaVu Sans Mono" pitchFamily="49"/>
                <a:ea typeface="Albany AMT" pitchFamily="2"/>
                <a:cs typeface="Albany AMT" pitchFamily="2"/>
              </a:rPr>
              <a:t>secs</a:t>
            </a:r>
            <a:r>
              <a:rPr lang="en-GB" sz="1600" b="0" i="0" u="none" strike="noStrike" baseline="0" dirty="0">
                <a:ln>
                  <a:noFill/>
                </a:ln>
                <a:solidFill>
                  <a:srgbClr val="000000"/>
                </a:solidFill>
                <a:latin typeface="DejaVu Sans Mono" pitchFamily="49"/>
                <a:ea typeface="Albany AMT" pitchFamily="2"/>
                <a:cs typeface="Albany AMT" pitchFamily="2"/>
              </a:rPr>
              <a:t>]        (timeout for </a:t>
            </a:r>
            <a:r>
              <a:rPr lang="en-GB" sz="1600" b="0" i="0" u="none" strike="noStrike" baseline="0" dirty="0" err="1">
                <a:ln>
                  <a:noFill/>
                </a:ln>
                <a:solidFill>
                  <a:srgbClr val="000000"/>
                </a:solidFill>
                <a:latin typeface="DejaVu Sans Mono" pitchFamily="49"/>
                <a:ea typeface="Albany AMT" pitchFamily="2"/>
                <a:cs typeface="Albany AMT" pitchFamily="2"/>
              </a:rPr>
              <a:t>startup</a:t>
            </a:r>
            <a:r>
              <a:rPr lang="en-GB" sz="1600" b="0" i="0" u="none" strike="noStrike" baseline="0" dirty="0">
                <a:ln>
                  <a:noFill/>
                </a:ln>
                <a:solidFill>
                  <a:srgbClr val="000000"/>
                </a:solidFill>
                <a:latin typeface="DejaVu Sans Mono" pitchFamily="49"/>
                <a:ea typeface="Albany AMT" pitchFamily="2"/>
                <a:cs typeface="Albany AMT" pitchFamily="2"/>
              </a:rPr>
              <a:t> of agent hierarchy)</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000000"/>
                </a:solidFill>
                <a:latin typeface="DejaVu Sans Mono" pitchFamily="49"/>
                <a:ea typeface="Albany AMT" pitchFamily="2"/>
                <a:cs typeface="Albany AMT" pitchFamily="2"/>
              </a:rPr>
              <a:t>  [--delay=n]        	  (search delay in phase executions)</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000000"/>
                </a:solidFill>
                <a:latin typeface="DejaVu Sans Mono" pitchFamily="49"/>
                <a:ea typeface="Albany AMT" pitchFamily="2"/>
                <a:cs typeface="Albany AMT" pitchFamily="2"/>
              </a:rPr>
              <a:t>  [--</a:t>
            </a:r>
            <a:r>
              <a:rPr lang="en-GB" sz="1600" b="0" i="0" u="none" strike="noStrike" baseline="0" dirty="0" err="1">
                <a:ln>
                  <a:noFill/>
                </a:ln>
                <a:solidFill>
                  <a:srgbClr val="000000"/>
                </a:solidFill>
                <a:latin typeface="DejaVu Sans Mono" pitchFamily="49"/>
                <a:ea typeface="Albany AMT" pitchFamily="2"/>
                <a:cs typeface="Albany AMT" pitchFamily="2"/>
              </a:rPr>
              <a:t>appname</a:t>
            </a:r>
            <a:r>
              <a:rPr lang="en-GB" sz="1600" b="0" i="0" u="none" strike="noStrike" baseline="0" dirty="0">
                <a:ln>
                  <a:noFill/>
                </a:ln>
                <a:solidFill>
                  <a:srgbClr val="000000"/>
                </a:solidFill>
                <a:latin typeface="DejaVu Sans Mono" pitchFamily="49"/>
                <a:ea typeface="Albany AMT" pitchFamily="2"/>
                <a:cs typeface="Albany AMT" pitchFamily="2"/>
              </a:rPr>
              <a:t>=name]</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000000"/>
                </a:solidFill>
                <a:latin typeface="DejaVu Sans Mono" pitchFamily="49"/>
                <a:ea typeface="Albany AMT" pitchFamily="2"/>
                <a:cs typeface="Albany AMT" pitchFamily="2"/>
              </a:rPr>
              <a:t>  [</a:t>
            </a:r>
            <a:r>
              <a:rPr lang="en-GB" sz="1600" b="1" i="0" u="none" strike="noStrike" baseline="0" dirty="0">
                <a:ln>
                  <a:noFill/>
                </a:ln>
                <a:solidFill>
                  <a:srgbClr val="000000"/>
                </a:solidFill>
                <a:latin typeface="DejaVu Sans Mono" pitchFamily="49"/>
                <a:ea typeface="Albany AMT" pitchFamily="2"/>
                <a:cs typeface="Albany AMT" pitchFamily="2"/>
              </a:rPr>
              <a:t>--</a:t>
            </a:r>
            <a:r>
              <a:rPr lang="en-GB" sz="1600" b="1" i="0" u="none" strike="noStrike" baseline="0" dirty="0" err="1">
                <a:ln>
                  <a:noFill/>
                </a:ln>
                <a:solidFill>
                  <a:srgbClr val="000000"/>
                </a:solidFill>
                <a:latin typeface="DejaVu Sans Mono" pitchFamily="49"/>
                <a:ea typeface="Albany AMT" pitchFamily="2"/>
                <a:cs typeface="Albany AMT" pitchFamily="2"/>
              </a:rPr>
              <a:t>apprun</a:t>
            </a:r>
            <a:r>
              <a:rPr lang="en-GB" sz="1600" b="1" i="0" u="none" strike="noStrike" baseline="0" dirty="0">
                <a:ln>
                  <a:noFill/>
                </a:ln>
                <a:solidFill>
                  <a:srgbClr val="000000"/>
                </a:solidFill>
                <a:latin typeface="DejaVu Sans Mono" pitchFamily="49"/>
                <a:ea typeface="Albany AMT" pitchFamily="2"/>
                <a:cs typeface="Albany AMT" pitchFamily="2"/>
              </a:rPr>
              <a:t>=</a:t>
            </a:r>
            <a:r>
              <a:rPr lang="en-GB" sz="1600" b="1" i="0" u="none" strike="noStrike" baseline="0" dirty="0" err="1">
                <a:ln>
                  <a:noFill/>
                </a:ln>
                <a:solidFill>
                  <a:srgbClr val="000000"/>
                </a:solidFill>
                <a:latin typeface="DejaVu Sans Mono" pitchFamily="49"/>
                <a:ea typeface="Albany AMT" pitchFamily="2"/>
                <a:cs typeface="Albany AMT" pitchFamily="2"/>
              </a:rPr>
              <a:t>commandline</a:t>
            </a:r>
            <a:r>
              <a:rPr lang="en-GB" sz="1600" b="0" i="0" u="none" strike="noStrike" baseline="0" dirty="0">
                <a:ln>
                  <a:noFill/>
                </a:ln>
                <a:solidFill>
                  <a:srgbClr val="000000"/>
                </a:solidFill>
                <a:latin typeface="DejaVu Sans Mono" pitchFamily="49"/>
                <a:ea typeface="Albany AMT" pitchFamily="2"/>
                <a:cs typeface="Albany AMT" pitchFamily="2"/>
              </a:rPr>
              <a:t>]</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000000"/>
                </a:solidFill>
                <a:latin typeface="DejaVu Sans Mono" pitchFamily="49"/>
                <a:ea typeface="Albany AMT" pitchFamily="2"/>
                <a:cs typeface="Albany AMT" pitchFamily="2"/>
              </a:rPr>
              <a:t>  [</a:t>
            </a:r>
            <a:r>
              <a:rPr lang="en-GB" sz="1600" b="1" i="0" u="none" strike="noStrike" baseline="0" dirty="0">
                <a:ln>
                  <a:noFill/>
                </a:ln>
                <a:solidFill>
                  <a:srgbClr val="000000"/>
                </a:solidFill>
                <a:latin typeface="DejaVu Sans Mono" pitchFamily="49"/>
                <a:ea typeface="Albany AMT" pitchFamily="2"/>
                <a:cs typeface="Albany AMT" pitchFamily="2"/>
              </a:rPr>
              <a:t>--</a:t>
            </a:r>
            <a:r>
              <a:rPr lang="en-GB" sz="1600" b="1" i="0" u="none" strike="noStrike" baseline="0" dirty="0" err="1">
                <a:ln>
                  <a:noFill/>
                </a:ln>
                <a:solidFill>
                  <a:srgbClr val="000000"/>
                </a:solidFill>
                <a:latin typeface="DejaVu Sans Mono" pitchFamily="49"/>
                <a:ea typeface="Albany AMT" pitchFamily="2"/>
                <a:cs typeface="Albany AMT" pitchFamily="2"/>
              </a:rPr>
              <a:t>mpinumprocs</a:t>
            </a:r>
            <a:r>
              <a:rPr lang="en-GB" sz="1600" b="1" i="0" u="none" strike="noStrike" baseline="0" dirty="0">
                <a:ln>
                  <a:noFill/>
                </a:ln>
                <a:solidFill>
                  <a:srgbClr val="000000"/>
                </a:solidFill>
                <a:latin typeface="DejaVu Sans Mono" pitchFamily="49"/>
                <a:ea typeface="Albany AMT" pitchFamily="2"/>
                <a:cs typeface="Albany AMT" pitchFamily="2"/>
              </a:rPr>
              <a:t>=number of MPI processes</a:t>
            </a:r>
            <a:r>
              <a:rPr lang="en-GB" sz="1600" b="0" i="0" u="none" strike="noStrike" baseline="0" dirty="0">
                <a:ln>
                  <a:noFill/>
                </a:ln>
                <a:solidFill>
                  <a:srgbClr val="000000"/>
                </a:solidFill>
                <a:latin typeface="DejaVu Sans Mono" pitchFamily="49"/>
                <a:ea typeface="Albany AMT" pitchFamily="2"/>
                <a:cs typeface="Albany AMT" pitchFamily="2"/>
              </a:rPr>
              <a:t>]</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1" i="0" u="none" strike="noStrike" baseline="0" dirty="0">
                <a:ln>
                  <a:noFill/>
                </a:ln>
                <a:solidFill>
                  <a:srgbClr val="000000"/>
                </a:solidFill>
                <a:latin typeface="DejaVu Sans Mono" pitchFamily="49"/>
                <a:ea typeface="Albany AMT" pitchFamily="2"/>
                <a:cs typeface="Albany AMT" pitchFamily="2"/>
              </a:rPr>
              <a:t>  [--</a:t>
            </a:r>
            <a:r>
              <a:rPr lang="en-GB" sz="1600" b="1" i="0" u="none" strike="noStrike" baseline="0" dirty="0" err="1">
                <a:ln>
                  <a:noFill/>
                </a:ln>
                <a:solidFill>
                  <a:srgbClr val="000000"/>
                </a:solidFill>
                <a:latin typeface="DejaVu Sans Mono" pitchFamily="49"/>
                <a:ea typeface="Albany AMT" pitchFamily="2"/>
                <a:cs typeface="Albany AMT" pitchFamily="2"/>
              </a:rPr>
              <a:t>ompnumthreads</a:t>
            </a:r>
            <a:r>
              <a:rPr lang="en-GB" sz="1600" b="1" i="0" u="none" strike="noStrike" baseline="0" dirty="0">
                <a:ln>
                  <a:noFill/>
                </a:ln>
                <a:solidFill>
                  <a:srgbClr val="000000"/>
                </a:solidFill>
                <a:latin typeface="DejaVu Sans Mono" pitchFamily="49"/>
                <a:ea typeface="Albany AMT" pitchFamily="2"/>
                <a:cs typeface="Albany AMT" pitchFamily="2"/>
              </a:rPr>
              <a:t>=number of </a:t>
            </a:r>
            <a:r>
              <a:rPr lang="en-GB" sz="1600" b="1" i="0" u="none" strike="noStrike" baseline="0" dirty="0" err="1">
                <a:ln>
                  <a:noFill/>
                </a:ln>
                <a:solidFill>
                  <a:srgbClr val="000000"/>
                </a:solidFill>
                <a:latin typeface="DejaVu Sans Mono" pitchFamily="49"/>
                <a:ea typeface="Albany AMT" pitchFamily="2"/>
                <a:cs typeface="Albany AMT" pitchFamily="2"/>
              </a:rPr>
              <a:t>OpenMP</a:t>
            </a:r>
            <a:r>
              <a:rPr lang="en-GB" sz="1600" b="1" i="0" u="none" strike="noStrike" baseline="0" dirty="0">
                <a:ln>
                  <a:noFill/>
                </a:ln>
                <a:solidFill>
                  <a:srgbClr val="000000"/>
                </a:solidFill>
                <a:latin typeface="DejaVu Sans Mono" pitchFamily="49"/>
                <a:ea typeface="Albany AMT" pitchFamily="2"/>
                <a:cs typeface="Albany AMT" pitchFamily="2"/>
              </a:rPr>
              <a:t> threads]</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000000"/>
                </a:solidFill>
                <a:latin typeface="DejaVu Sans Mono" pitchFamily="49"/>
                <a:ea typeface="Albany AMT" pitchFamily="2"/>
                <a:cs typeface="Albany AMT" pitchFamily="2"/>
              </a:rPr>
              <a:t>…</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000000"/>
                </a:solidFill>
                <a:latin typeface="DejaVu Sans Mono" pitchFamily="49"/>
                <a:ea typeface="Albany AMT" pitchFamily="2"/>
                <a:cs typeface="Albany AMT" pitchFamily="2"/>
              </a:rPr>
              <a:t>  [</a:t>
            </a:r>
            <a:r>
              <a:rPr lang="en-GB" sz="1600" b="1" i="0" u="none" strike="noStrike" baseline="0" dirty="0">
                <a:ln>
                  <a:noFill/>
                </a:ln>
                <a:solidFill>
                  <a:srgbClr val="000000"/>
                </a:solidFill>
                <a:latin typeface="DejaVu Sans Mono" pitchFamily="49"/>
                <a:ea typeface="Albany AMT" pitchFamily="2"/>
                <a:cs typeface="Albany AMT" pitchFamily="2"/>
              </a:rPr>
              <a:t>--strategy=name</a:t>
            </a:r>
            <a:r>
              <a:rPr lang="en-GB" sz="1600" b="0" i="0" u="none" strike="noStrike" baseline="0" dirty="0">
                <a:ln>
                  <a:noFill/>
                </a:ln>
                <a:solidFill>
                  <a:srgbClr val="000000"/>
                </a:solidFill>
                <a:latin typeface="DejaVu Sans Mono" pitchFamily="49"/>
                <a:ea typeface="Albany AMT" pitchFamily="2"/>
                <a:cs typeface="Albany AMT" pitchFamily="2"/>
              </a:rPr>
              <a:t>]</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000000"/>
                </a:solidFill>
                <a:latin typeface="DejaVu Sans Mono" pitchFamily="49"/>
                <a:ea typeface="Albany AMT" pitchFamily="2"/>
                <a:cs typeface="Albany AMT" pitchFamily="2"/>
              </a:rPr>
              <a:t>  [</a:t>
            </a:r>
            <a:r>
              <a:rPr lang="en-GB" sz="1600" b="1" i="0" u="none" strike="noStrike" baseline="0" dirty="0">
                <a:ln>
                  <a:noFill/>
                </a:ln>
                <a:solidFill>
                  <a:srgbClr val="000000"/>
                </a:solidFill>
                <a:latin typeface="DejaVu Sans Mono" pitchFamily="49"/>
                <a:ea typeface="Albany AMT" pitchFamily="2"/>
                <a:cs typeface="Albany AMT" pitchFamily="2"/>
              </a:rPr>
              <a:t>--sir=name</a:t>
            </a:r>
            <a:r>
              <a:rPr lang="en-GB" sz="1600" b="0" i="0" u="none" strike="noStrike" baseline="0" dirty="0">
                <a:ln>
                  <a:noFill/>
                </a:ln>
                <a:solidFill>
                  <a:srgbClr val="000000"/>
                </a:solidFill>
                <a:latin typeface="DejaVu Sans Mono" pitchFamily="49"/>
                <a:ea typeface="Albany AMT" pitchFamily="2"/>
                <a:cs typeface="Albany AMT" pitchFamily="2"/>
              </a:rPr>
              <a:t>]</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000000"/>
                </a:solidFill>
                <a:latin typeface="DejaVu Sans Mono" pitchFamily="49"/>
                <a:ea typeface="Albany AMT" pitchFamily="2"/>
                <a:cs typeface="Albany AMT" pitchFamily="2"/>
              </a:rPr>
              <a:t>  [--phase=(</a:t>
            </a:r>
            <a:r>
              <a:rPr lang="en-GB" sz="1600" b="0" i="0" u="none" strike="noStrike" baseline="0" dirty="0" err="1">
                <a:ln>
                  <a:noFill/>
                </a:ln>
                <a:solidFill>
                  <a:srgbClr val="000000"/>
                </a:solidFill>
                <a:latin typeface="DejaVu Sans Mono" pitchFamily="49"/>
                <a:ea typeface="Albany AMT" pitchFamily="2"/>
                <a:cs typeface="Albany AMT" pitchFamily="2"/>
              </a:rPr>
              <a:t>FileID,RFL</a:t>
            </a:r>
            <a:r>
              <a:rPr lang="en-GB" sz="1600" b="0" i="0" u="none" strike="noStrike" baseline="0" dirty="0">
                <a:ln>
                  <a:noFill/>
                </a:ln>
                <a:solidFill>
                  <a:srgbClr val="000000"/>
                </a:solidFill>
                <a:latin typeface="DejaVu Sans Mono" pitchFamily="49"/>
                <a:ea typeface="Albany AMT" pitchFamily="2"/>
                <a:cs typeface="Albany AMT" pitchFamily="2"/>
              </a:rPr>
              <a:t>)]</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000000"/>
                </a:solidFill>
                <a:latin typeface="DejaVu Sans Mono" pitchFamily="49"/>
                <a:ea typeface="Albany AMT" pitchFamily="2"/>
                <a:cs typeface="Albany AMT" pitchFamily="2"/>
              </a:rPr>
              <a:t>  [--debug=level]</a:t>
            </a:r>
          </a:p>
        </p:txBody>
      </p:sp>
    </p:spTree>
    <p:extLst>
      <p:ext uri="{BB962C8B-B14F-4D97-AF65-F5344CB8AC3E}">
        <p14:creationId xmlns:p14="http://schemas.microsoft.com/office/powerpoint/2010/main" val="2798158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a:t>
            </a:r>
            <a:r>
              <a:rPr lang="en-US" baseline="0" dirty="0" smtClean="0"/>
              <a:t> </a:t>
            </a:r>
            <a:r>
              <a:rPr lang="en-US" dirty="0" smtClean="0"/>
              <a:t>Client API </a:t>
            </a:r>
            <a:r>
              <a:rPr lang="en-US" baseline="0" dirty="0" smtClean="0"/>
              <a:t>Overview</a:t>
            </a:r>
            <a:endParaRPr lang="en-US" dirty="0"/>
          </a:p>
        </p:txBody>
      </p:sp>
      <p:sp>
        <p:nvSpPr>
          <p:cNvPr id="3" name="Content Placeholder 2"/>
          <p:cNvSpPr>
            <a:spLocks noGrp="1"/>
          </p:cNvSpPr>
          <p:nvPr>
            <p:ph idx="1"/>
          </p:nvPr>
        </p:nvSpPr>
        <p:spPr/>
        <p:txBody>
          <a:bodyPr>
            <a:normAutofit lnSpcReduction="10000"/>
          </a:bodyPr>
          <a:lstStyle/>
          <a:p>
            <a:r>
              <a:rPr lang="en-US" baseline="0" dirty="0" smtClean="0"/>
              <a:t>Only five core functions needed</a:t>
            </a:r>
          </a:p>
          <a:p>
            <a:pPr lvl="1"/>
            <a:r>
              <a:rPr lang="en-US" baseline="0" dirty="0" smtClean="0"/>
              <a:t>Initialization/Teardown (4 functions)</a:t>
            </a:r>
          </a:p>
          <a:p>
            <a:pPr lvl="2"/>
            <a:endParaRPr lang="en-US" sz="1000" baseline="0" dirty="0" smtClean="0">
              <a:latin typeface="Courier New" pitchFamily="49" charset="0"/>
              <a:cs typeface="Courier New" pitchFamily="49" charset="0"/>
            </a:endParaRPr>
          </a:p>
          <a:p>
            <a:pPr lvl="2"/>
            <a:endParaRPr lang="en-US" sz="1000" baseline="0" dirty="0" smtClean="0">
              <a:latin typeface="Courier New" pitchFamily="49" charset="0"/>
              <a:cs typeface="Courier New" pitchFamily="49" charset="0"/>
            </a:endParaRPr>
          </a:p>
          <a:p>
            <a:pPr lvl="2"/>
            <a:endParaRPr lang="en-US" sz="1000" baseline="0" dirty="0" smtClean="0">
              <a:latin typeface="Courier New" pitchFamily="49" charset="0"/>
              <a:cs typeface="Courier New" pitchFamily="49" charset="0"/>
            </a:endParaRPr>
          </a:p>
          <a:p>
            <a:pPr lvl="2"/>
            <a:endParaRPr lang="en-US" sz="1000" baseline="0" dirty="0" smtClean="0">
              <a:latin typeface="Courier New" pitchFamily="49" charset="0"/>
              <a:cs typeface="Courier New" pitchFamily="49" charset="0"/>
            </a:endParaRPr>
          </a:p>
          <a:p>
            <a:pPr lvl="2"/>
            <a:endParaRPr lang="en-US" sz="1000" baseline="0" dirty="0" smtClean="0">
              <a:latin typeface="Courier New" pitchFamily="49" charset="0"/>
              <a:cs typeface="Courier New" pitchFamily="49" charset="0"/>
            </a:endParaRPr>
          </a:p>
          <a:p>
            <a:pPr lvl="2"/>
            <a:endParaRPr lang="en-US" sz="1000" baseline="0" dirty="0" smtClean="0">
              <a:latin typeface="Courier New" pitchFamily="49" charset="0"/>
              <a:cs typeface="Courier New" pitchFamily="49" charset="0"/>
            </a:endParaRPr>
          </a:p>
          <a:p>
            <a:pPr lvl="1"/>
            <a:endParaRPr lang="en-US" baseline="0" dirty="0" smtClean="0"/>
          </a:p>
          <a:p>
            <a:pPr lvl="1"/>
            <a:endParaRPr lang="en-US" baseline="0" dirty="0" smtClean="0"/>
          </a:p>
          <a:p>
            <a:pPr lvl="1"/>
            <a:r>
              <a:rPr lang="en-US" baseline="0" dirty="0" smtClean="0"/>
              <a:t>Critical loop analysis (2 functions</a:t>
            </a:r>
            <a:r>
              <a:rPr lang="en-US" baseline="0" dirty="0" smtClean="0"/>
              <a:t>)</a:t>
            </a:r>
          </a:p>
          <a:p>
            <a:pPr lvl="1"/>
            <a:endParaRPr lang="en-US" baseline="0" dirty="0" smtClean="0"/>
          </a:p>
          <a:p>
            <a:pPr lvl="2"/>
            <a:endParaRPr lang="en-US" baseline="0" dirty="0" smtClean="0"/>
          </a:p>
          <a:p>
            <a:pPr marL="1371600" lvl="3" indent="0">
              <a:buNone/>
            </a:pPr>
            <a:endParaRPr lang="en-US" baseline="0" dirty="0" smtClean="0"/>
          </a:p>
          <a:p>
            <a:pPr lvl="1"/>
            <a:r>
              <a:rPr lang="en-US" baseline="0" dirty="0" smtClean="0"/>
              <a:t>Available for C, C++, Fortran, and Chapel</a:t>
            </a:r>
          </a:p>
        </p:txBody>
      </p:sp>
      <p:sp>
        <p:nvSpPr>
          <p:cNvPr id="6" name="Footer Placeholder 5"/>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7" name="Slide Number Placeholder 6"/>
          <p:cNvSpPr>
            <a:spLocks noGrp="1"/>
          </p:cNvSpPr>
          <p:nvPr>
            <p:ph type="sldNum" sz="quarter" idx="12"/>
          </p:nvPr>
        </p:nvSpPr>
        <p:spPr/>
        <p:txBody>
          <a:bodyPr/>
          <a:lstStyle/>
          <a:p>
            <a:pPr>
              <a:defRPr/>
            </a:pPr>
            <a:fld id="{F2F21A90-E327-C84D-81B5-071D4C5C9FC6}" type="slidenum">
              <a:rPr lang="en-US" smtClean="0"/>
              <a:pPr>
                <a:defRPr/>
              </a:pPr>
              <a:t>80</a:t>
            </a:fld>
            <a:endParaRPr lang="en-US"/>
          </a:p>
        </p:txBody>
      </p:sp>
      <p:sp>
        <p:nvSpPr>
          <p:cNvPr id="4" name="TextBox 3"/>
          <p:cNvSpPr txBox="1"/>
          <p:nvPr/>
        </p:nvSpPr>
        <p:spPr>
          <a:xfrm>
            <a:off x="1066800" y="2134850"/>
            <a:ext cx="7521056" cy="1446550"/>
          </a:xfrm>
          <a:prstGeom prst="rect">
            <a:avLst/>
          </a:prstGeom>
          <a:solidFill>
            <a:schemeClr val="tx1"/>
          </a:solidFill>
          <a:ln>
            <a:noFill/>
          </a:ln>
          <a:effectLst>
            <a:outerShdw blurRad="50800" dist="38100" dir="2700000" algn="tl" rotWithShape="0">
              <a:prstClr val="black">
                <a:alpha val="40000"/>
              </a:prstClr>
            </a:outerShdw>
            <a:softEdge rad="38100"/>
          </a:effectLst>
        </p:spPr>
        <p:txBody>
          <a:bodyPr wrap="square" rtlCol="0">
            <a:spAutoFit/>
          </a:bodyPr>
          <a:lstStyle/>
          <a:p>
            <a:r>
              <a:rPr lang="en-US" sz="2200" dirty="0" err="1">
                <a:solidFill>
                  <a:schemeClr val="bg1"/>
                </a:solidFill>
                <a:latin typeface="Courier New" pitchFamily="49" charset="0"/>
                <a:cs typeface="Courier New" pitchFamily="49" charset="0"/>
              </a:rPr>
              <a:t>hdesc_t</a:t>
            </a:r>
            <a:r>
              <a:rPr lang="en-US" sz="2200" dirty="0">
                <a:solidFill>
                  <a:schemeClr val="bg1"/>
                </a:solidFill>
                <a:latin typeface="Courier New" pitchFamily="49" charset="0"/>
                <a:cs typeface="Courier New" pitchFamily="49" charset="0"/>
              </a:rPr>
              <a:t> *</a:t>
            </a:r>
            <a:r>
              <a:rPr lang="en-US" sz="2200" dirty="0" err="1" smtClean="0">
                <a:solidFill>
                  <a:schemeClr val="bg1"/>
                </a:solidFill>
                <a:latin typeface="Courier New" pitchFamily="49" charset="0"/>
                <a:cs typeface="Courier New" pitchFamily="49" charset="0"/>
              </a:rPr>
              <a:t>harmony_init</a:t>
            </a:r>
            <a:r>
              <a:rPr lang="en-US" sz="2200" dirty="0" smtClean="0">
                <a:solidFill>
                  <a:schemeClr val="bg1"/>
                </a:solidFill>
                <a:latin typeface="Courier New" pitchFamily="49" charset="0"/>
                <a:cs typeface="Courier New" pitchFamily="49" charset="0"/>
              </a:rPr>
              <a:t> (</a:t>
            </a:r>
            <a:r>
              <a:rPr lang="en-US" sz="2200" dirty="0" err="1" smtClean="0">
                <a:solidFill>
                  <a:schemeClr val="bg1"/>
                </a:solidFill>
                <a:latin typeface="Courier New" pitchFamily="49" charset="0"/>
                <a:cs typeface="Courier New" pitchFamily="49" charset="0"/>
              </a:rPr>
              <a:t>appName</a:t>
            </a:r>
            <a:r>
              <a:rPr lang="en-US" sz="2200" dirty="0">
                <a:solidFill>
                  <a:schemeClr val="bg1"/>
                </a:solidFill>
                <a:latin typeface="Courier New" pitchFamily="49" charset="0"/>
                <a:cs typeface="Courier New" pitchFamily="49" charset="0"/>
              </a:rPr>
              <a:t>, </a:t>
            </a:r>
            <a:r>
              <a:rPr lang="en-US" sz="2200" dirty="0" err="1">
                <a:solidFill>
                  <a:schemeClr val="bg1"/>
                </a:solidFill>
                <a:latin typeface="Courier New" pitchFamily="49" charset="0"/>
                <a:cs typeface="Courier New" pitchFamily="49" charset="0"/>
              </a:rPr>
              <a:t>iomethod</a:t>
            </a:r>
            <a:r>
              <a:rPr lang="en-US" sz="2200" dirty="0">
                <a:solidFill>
                  <a:schemeClr val="bg1"/>
                </a:solidFill>
                <a:latin typeface="Courier New" pitchFamily="49" charset="0"/>
                <a:cs typeface="Courier New" pitchFamily="49" charset="0"/>
              </a:rPr>
              <a:t>)</a:t>
            </a:r>
          </a:p>
          <a:p>
            <a:r>
              <a:rPr lang="en-US" sz="2200" dirty="0" err="1">
                <a:solidFill>
                  <a:schemeClr val="bg1"/>
                </a:solidFill>
                <a:latin typeface="Courier New" pitchFamily="49" charset="0"/>
                <a:cs typeface="Courier New" pitchFamily="49" charset="0"/>
              </a:rPr>
              <a:t>int</a:t>
            </a:r>
            <a:r>
              <a:rPr lang="en-US" sz="2200" dirty="0">
                <a:solidFill>
                  <a:schemeClr val="bg1"/>
                </a:solidFill>
                <a:latin typeface="Courier New" pitchFamily="49" charset="0"/>
                <a:cs typeface="Courier New" pitchFamily="49" charset="0"/>
              </a:rPr>
              <a:t> </a:t>
            </a:r>
            <a:r>
              <a:rPr lang="en-US" sz="2200" dirty="0" err="1" smtClean="0">
                <a:solidFill>
                  <a:schemeClr val="bg1"/>
                </a:solidFill>
                <a:latin typeface="Courier New" pitchFamily="49" charset="0"/>
                <a:cs typeface="Courier New" pitchFamily="49" charset="0"/>
              </a:rPr>
              <a:t>harmony_connect</a:t>
            </a:r>
            <a:r>
              <a:rPr lang="en-US" sz="2200" dirty="0" smtClean="0">
                <a:solidFill>
                  <a:schemeClr val="bg1"/>
                </a:solidFill>
                <a:latin typeface="Courier New" pitchFamily="49" charset="0"/>
                <a:cs typeface="Courier New" pitchFamily="49" charset="0"/>
              </a:rPr>
              <a:t> (</a:t>
            </a:r>
            <a:r>
              <a:rPr lang="en-US" sz="2200" dirty="0" err="1">
                <a:solidFill>
                  <a:schemeClr val="bg1"/>
                </a:solidFill>
                <a:latin typeface="Courier New" pitchFamily="49" charset="0"/>
                <a:cs typeface="Courier New" pitchFamily="49" charset="0"/>
              </a:rPr>
              <a:t>hdesc</a:t>
            </a:r>
            <a:r>
              <a:rPr lang="en-US" sz="2200" dirty="0">
                <a:solidFill>
                  <a:schemeClr val="bg1"/>
                </a:solidFill>
                <a:latin typeface="Courier New" pitchFamily="49" charset="0"/>
                <a:cs typeface="Courier New" pitchFamily="49" charset="0"/>
              </a:rPr>
              <a:t>, host, port</a:t>
            </a:r>
            <a:r>
              <a:rPr lang="en-US" sz="2200" dirty="0" smtClean="0">
                <a:solidFill>
                  <a:schemeClr val="bg1"/>
                </a:solidFill>
                <a:latin typeface="Courier New" pitchFamily="49" charset="0"/>
                <a:cs typeface="Courier New" pitchFamily="49" charset="0"/>
              </a:rPr>
              <a:t>)</a:t>
            </a:r>
            <a:endParaRPr lang="en-US" sz="2200" dirty="0">
              <a:solidFill>
                <a:schemeClr val="bg1"/>
              </a:solidFill>
              <a:latin typeface="Courier New" pitchFamily="49" charset="0"/>
              <a:cs typeface="Courier New" pitchFamily="49" charset="0"/>
            </a:endParaRPr>
          </a:p>
          <a:p>
            <a:r>
              <a:rPr lang="en-US" sz="2200" dirty="0" err="1">
                <a:solidFill>
                  <a:schemeClr val="bg1"/>
                </a:solidFill>
                <a:latin typeface="Courier New" pitchFamily="49" charset="0"/>
                <a:cs typeface="Courier New" pitchFamily="49" charset="0"/>
              </a:rPr>
              <a:t>int</a:t>
            </a:r>
            <a:r>
              <a:rPr lang="en-US" sz="2200" dirty="0">
                <a:solidFill>
                  <a:schemeClr val="bg1"/>
                </a:solidFill>
                <a:latin typeface="Courier New" pitchFamily="49" charset="0"/>
                <a:cs typeface="Courier New" pitchFamily="49" charset="0"/>
              </a:rPr>
              <a:t> </a:t>
            </a:r>
            <a:r>
              <a:rPr lang="en-US" sz="2200" dirty="0" err="1" smtClean="0">
                <a:solidFill>
                  <a:schemeClr val="bg1"/>
                </a:solidFill>
                <a:latin typeface="Courier New" pitchFamily="49" charset="0"/>
                <a:cs typeface="Courier New" pitchFamily="49" charset="0"/>
              </a:rPr>
              <a:t>harmony_bundle_file</a:t>
            </a:r>
            <a:r>
              <a:rPr lang="en-US" sz="2200" dirty="0" smtClean="0">
                <a:solidFill>
                  <a:schemeClr val="bg1"/>
                </a:solidFill>
                <a:latin typeface="Courier New" pitchFamily="49" charset="0"/>
                <a:cs typeface="Courier New" pitchFamily="49" charset="0"/>
              </a:rPr>
              <a:t> (</a:t>
            </a:r>
            <a:r>
              <a:rPr lang="en-US" sz="2200" dirty="0" err="1" smtClean="0">
                <a:solidFill>
                  <a:schemeClr val="bg1"/>
                </a:solidFill>
                <a:latin typeface="Courier New" pitchFamily="49" charset="0"/>
                <a:cs typeface="Courier New" pitchFamily="49" charset="0"/>
              </a:rPr>
              <a:t>hdesc</a:t>
            </a:r>
            <a:r>
              <a:rPr lang="en-US" sz="2200" dirty="0" smtClean="0">
                <a:solidFill>
                  <a:schemeClr val="bg1"/>
                </a:solidFill>
                <a:latin typeface="Courier New" pitchFamily="49" charset="0"/>
                <a:cs typeface="Courier New" pitchFamily="49" charset="0"/>
              </a:rPr>
              <a:t>, </a:t>
            </a:r>
            <a:r>
              <a:rPr lang="en-US" sz="2200" dirty="0">
                <a:solidFill>
                  <a:schemeClr val="bg1"/>
                </a:solidFill>
                <a:latin typeface="Courier New" pitchFamily="49" charset="0"/>
                <a:cs typeface="Courier New" pitchFamily="49" charset="0"/>
              </a:rPr>
              <a:t>filename</a:t>
            </a:r>
            <a:r>
              <a:rPr lang="en-US" sz="2200" dirty="0" smtClean="0">
                <a:solidFill>
                  <a:schemeClr val="bg1"/>
                </a:solidFill>
                <a:latin typeface="Courier New" pitchFamily="49" charset="0"/>
                <a:cs typeface="Courier New" pitchFamily="49" charset="0"/>
              </a:rPr>
              <a:t>)</a:t>
            </a:r>
          </a:p>
          <a:p>
            <a:r>
              <a:rPr lang="en-US" sz="2200" dirty="0" err="1" smtClean="0">
                <a:solidFill>
                  <a:schemeClr val="bg1"/>
                </a:solidFill>
                <a:latin typeface="Courier New" pitchFamily="49" charset="0"/>
                <a:cs typeface="Courier New" pitchFamily="49" charset="0"/>
              </a:rPr>
              <a:t>harmony_bind_int</a:t>
            </a:r>
            <a:r>
              <a:rPr lang="en-US" sz="2200" dirty="0" smtClean="0">
                <a:solidFill>
                  <a:schemeClr val="bg1"/>
                </a:solidFill>
                <a:latin typeface="Courier New" pitchFamily="49" charset="0"/>
                <a:cs typeface="Courier New" pitchFamily="49" charset="0"/>
              </a:rPr>
              <a:t>(</a:t>
            </a:r>
            <a:r>
              <a:rPr lang="en-US" sz="2200" dirty="0" err="1" smtClean="0">
                <a:solidFill>
                  <a:schemeClr val="bg1"/>
                </a:solidFill>
                <a:latin typeface="Courier New" pitchFamily="49" charset="0"/>
                <a:cs typeface="Courier New" pitchFamily="49" charset="0"/>
              </a:rPr>
              <a:t>hdesc</a:t>
            </a:r>
            <a:r>
              <a:rPr lang="en-US" sz="2200" dirty="0">
                <a:solidFill>
                  <a:schemeClr val="bg1"/>
                </a:solidFill>
                <a:latin typeface="Courier New" pitchFamily="49" charset="0"/>
                <a:cs typeface="Courier New" pitchFamily="49" charset="0"/>
              </a:rPr>
              <a:t>, </a:t>
            </a:r>
            <a:r>
              <a:rPr lang="en-US" sz="2200" dirty="0" err="1">
                <a:solidFill>
                  <a:schemeClr val="bg1"/>
                </a:solidFill>
                <a:latin typeface="Courier New" pitchFamily="49" charset="0"/>
                <a:cs typeface="Courier New" pitchFamily="49" charset="0"/>
              </a:rPr>
              <a:t>varName</a:t>
            </a:r>
            <a:r>
              <a:rPr lang="en-US" sz="2200" dirty="0">
                <a:solidFill>
                  <a:schemeClr val="bg1"/>
                </a:solidFill>
                <a:latin typeface="Courier New" pitchFamily="49" charset="0"/>
                <a:cs typeface="Courier New" pitchFamily="49" charset="0"/>
              </a:rPr>
              <a:t>, </a:t>
            </a:r>
            <a:r>
              <a:rPr lang="en-US" sz="2200" dirty="0" smtClean="0">
                <a:solidFill>
                  <a:schemeClr val="bg1"/>
                </a:solidFill>
                <a:latin typeface="Courier New" pitchFamily="49" charset="0"/>
                <a:cs typeface="Courier New" pitchFamily="49" charset="0"/>
              </a:rPr>
              <a:t>&amp;</a:t>
            </a:r>
            <a:r>
              <a:rPr lang="en-US" sz="2200" dirty="0" err="1" smtClean="0">
                <a:solidFill>
                  <a:schemeClr val="bg1"/>
                </a:solidFill>
                <a:latin typeface="Courier New" pitchFamily="49" charset="0"/>
                <a:cs typeface="Courier New" pitchFamily="49" charset="0"/>
              </a:rPr>
              <a:t>ptr</a:t>
            </a:r>
            <a:r>
              <a:rPr lang="en-US" sz="2200" dirty="0" smtClean="0">
                <a:solidFill>
                  <a:schemeClr val="bg1"/>
                </a:solidFill>
                <a:latin typeface="Courier New" pitchFamily="49" charset="0"/>
                <a:cs typeface="Courier New" pitchFamily="49" charset="0"/>
              </a:rPr>
              <a:t>)</a:t>
            </a:r>
            <a:endParaRPr lang="en-US" sz="2200" dirty="0">
              <a:solidFill>
                <a:schemeClr val="bg1"/>
              </a:solidFill>
              <a:latin typeface="Courier New" pitchFamily="49" charset="0"/>
              <a:cs typeface="Courier New" pitchFamily="49" charset="0"/>
            </a:endParaRPr>
          </a:p>
        </p:txBody>
      </p:sp>
      <p:sp>
        <p:nvSpPr>
          <p:cNvPr id="5" name="TextBox 4"/>
          <p:cNvSpPr txBox="1"/>
          <p:nvPr/>
        </p:nvSpPr>
        <p:spPr>
          <a:xfrm>
            <a:off x="1143000" y="4572000"/>
            <a:ext cx="7384473" cy="769441"/>
          </a:xfrm>
          <a:prstGeom prst="rect">
            <a:avLst/>
          </a:prstGeom>
          <a:solidFill>
            <a:schemeClr val="tx1"/>
          </a:solidFill>
          <a:ln>
            <a:noFill/>
          </a:ln>
          <a:effectLst>
            <a:outerShdw blurRad="50800" dist="38100" dir="2700000" algn="tl" rotWithShape="0">
              <a:prstClr val="black">
                <a:alpha val="40000"/>
              </a:prstClr>
            </a:outerShdw>
            <a:softEdge rad="38100"/>
          </a:effectLst>
        </p:spPr>
        <p:txBody>
          <a:bodyPr wrap="square" rtlCol="0">
            <a:spAutoFit/>
          </a:bodyPr>
          <a:lstStyle/>
          <a:p>
            <a:r>
              <a:rPr lang="en-US" sz="2200" dirty="0" err="1">
                <a:solidFill>
                  <a:schemeClr val="bg1"/>
                </a:solidFill>
                <a:latin typeface="Courier New" pitchFamily="49" charset="0"/>
                <a:cs typeface="Courier New" pitchFamily="49" charset="0"/>
              </a:rPr>
              <a:t>int</a:t>
            </a:r>
            <a:r>
              <a:rPr lang="en-US" sz="2200" dirty="0">
                <a:solidFill>
                  <a:schemeClr val="bg1"/>
                </a:solidFill>
                <a:latin typeface="Courier New" pitchFamily="49" charset="0"/>
                <a:cs typeface="Courier New" pitchFamily="49" charset="0"/>
              </a:rPr>
              <a:t> </a:t>
            </a:r>
            <a:r>
              <a:rPr lang="en-US" sz="2200" dirty="0" err="1" smtClean="0">
                <a:solidFill>
                  <a:schemeClr val="bg1"/>
                </a:solidFill>
                <a:latin typeface="Courier New" pitchFamily="49" charset="0"/>
                <a:cs typeface="Courier New" pitchFamily="49" charset="0"/>
              </a:rPr>
              <a:t>harmony_fetch</a:t>
            </a:r>
            <a:r>
              <a:rPr lang="en-US" sz="2200" dirty="0" smtClean="0">
                <a:solidFill>
                  <a:schemeClr val="bg1"/>
                </a:solidFill>
                <a:latin typeface="Courier New" pitchFamily="49" charset="0"/>
                <a:cs typeface="Courier New" pitchFamily="49" charset="0"/>
              </a:rPr>
              <a:t> (</a:t>
            </a:r>
            <a:r>
              <a:rPr lang="en-US" sz="2200" dirty="0" err="1">
                <a:solidFill>
                  <a:schemeClr val="bg1"/>
                </a:solidFill>
                <a:latin typeface="Courier New" pitchFamily="49" charset="0"/>
                <a:cs typeface="Courier New" pitchFamily="49" charset="0"/>
              </a:rPr>
              <a:t>hdesc</a:t>
            </a:r>
            <a:r>
              <a:rPr lang="en-US" sz="2200" dirty="0" smtClean="0">
                <a:solidFill>
                  <a:schemeClr val="bg1"/>
                </a:solidFill>
                <a:latin typeface="Courier New" pitchFamily="49" charset="0"/>
                <a:cs typeface="Courier New" pitchFamily="49" charset="0"/>
              </a:rPr>
              <a:t>)</a:t>
            </a:r>
            <a:endParaRPr lang="en-US" sz="2200" dirty="0">
              <a:solidFill>
                <a:schemeClr val="bg1"/>
              </a:solidFill>
              <a:latin typeface="Courier New" pitchFamily="49" charset="0"/>
              <a:cs typeface="Courier New" pitchFamily="49" charset="0"/>
            </a:endParaRPr>
          </a:p>
          <a:p>
            <a:r>
              <a:rPr lang="en-US" sz="2200" dirty="0" err="1">
                <a:solidFill>
                  <a:schemeClr val="bg1"/>
                </a:solidFill>
                <a:latin typeface="Courier New" pitchFamily="49" charset="0"/>
                <a:cs typeface="Courier New" pitchFamily="49" charset="0"/>
              </a:rPr>
              <a:t>int</a:t>
            </a:r>
            <a:r>
              <a:rPr lang="en-US" sz="2200" dirty="0">
                <a:solidFill>
                  <a:schemeClr val="bg1"/>
                </a:solidFill>
                <a:latin typeface="Courier New" pitchFamily="49" charset="0"/>
                <a:cs typeface="Courier New" pitchFamily="49" charset="0"/>
              </a:rPr>
              <a:t> </a:t>
            </a:r>
            <a:r>
              <a:rPr lang="en-US" sz="2200" dirty="0" err="1" smtClean="0">
                <a:solidFill>
                  <a:schemeClr val="bg1"/>
                </a:solidFill>
                <a:latin typeface="Courier New" pitchFamily="49" charset="0"/>
                <a:cs typeface="Courier New" pitchFamily="49" charset="0"/>
              </a:rPr>
              <a:t>harmony_report</a:t>
            </a:r>
            <a:r>
              <a:rPr lang="en-US" sz="2200" dirty="0" smtClean="0">
                <a:solidFill>
                  <a:schemeClr val="bg1"/>
                </a:solidFill>
                <a:latin typeface="Courier New" pitchFamily="49" charset="0"/>
                <a:cs typeface="Courier New" pitchFamily="49" charset="0"/>
              </a:rPr>
              <a:t> (</a:t>
            </a:r>
            <a:r>
              <a:rPr lang="en-US" sz="2200" dirty="0" err="1">
                <a:solidFill>
                  <a:schemeClr val="bg1"/>
                </a:solidFill>
                <a:latin typeface="Courier New" pitchFamily="49" charset="0"/>
                <a:cs typeface="Courier New" pitchFamily="49" charset="0"/>
              </a:rPr>
              <a:t>hdesc</a:t>
            </a:r>
            <a:r>
              <a:rPr lang="en-US" sz="2200" dirty="0">
                <a:solidFill>
                  <a:schemeClr val="bg1"/>
                </a:solidFill>
                <a:latin typeface="Courier New" pitchFamily="49" charset="0"/>
                <a:cs typeface="Courier New" pitchFamily="49" charset="0"/>
              </a:rPr>
              <a:t>, </a:t>
            </a:r>
            <a:r>
              <a:rPr lang="en-US" sz="2200" dirty="0" smtClean="0">
                <a:solidFill>
                  <a:schemeClr val="bg1"/>
                </a:solidFill>
                <a:latin typeface="Courier New" pitchFamily="49" charset="0"/>
                <a:cs typeface="Courier New" pitchFamily="49" charset="0"/>
              </a:rPr>
              <a:t>performance)</a:t>
            </a:r>
            <a:endParaRPr lang="en-US" sz="2200" dirty="0">
              <a:solidFill>
                <a:schemeClr val="bg1"/>
              </a:solidFill>
              <a:latin typeface="Courier New" pitchFamily="49" charset="0"/>
              <a:cs typeface="Courier New" pitchFamily="49" charset="0"/>
            </a:endParaRPr>
          </a:p>
        </p:txBody>
      </p:sp>
    </p:spTree>
    <p:extLst>
      <p:ext uri="{BB962C8B-B14F-4D97-AF65-F5344CB8AC3E}">
        <p14:creationId xmlns:p14="http://schemas.microsoft.com/office/powerpoint/2010/main" val="39803348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Harmony Bundle Definitions</a:t>
            </a:r>
            <a:endParaRPr lang="en-US" dirty="0"/>
          </a:p>
        </p:txBody>
      </p:sp>
      <p:sp>
        <p:nvSpPr>
          <p:cNvPr id="3" name="Content Placeholder 2"/>
          <p:cNvSpPr>
            <a:spLocks noGrp="1"/>
          </p:cNvSpPr>
          <p:nvPr>
            <p:ph idx="1"/>
          </p:nvPr>
        </p:nvSpPr>
        <p:spPr/>
        <p:txBody>
          <a:bodyPr>
            <a:normAutofit lnSpcReduction="10000"/>
          </a:bodyPr>
          <a:lstStyle/>
          <a:p>
            <a:r>
              <a:rPr lang="en-US" dirty="0" smtClean="0"/>
              <a:t>External bundle definition file</a:t>
            </a:r>
          </a:p>
          <a:p>
            <a:endParaRPr lang="en-US" dirty="0"/>
          </a:p>
          <a:p>
            <a:endParaRPr lang="en-US" dirty="0" smtClean="0"/>
          </a:p>
          <a:p>
            <a:endParaRPr lang="en-US" dirty="0"/>
          </a:p>
          <a:p>
            <a:endParaRPr lang="en-US" dirty="0" smtClean="0"/>
          </a:p>
          <a:p>
            <a:pPr marL="457200" lvl="1" indent="0">
              <a:buNone/>
            </a:pPr>
            <a:endParaRPr lang="en-US" dirty="0"/>
          </a:p>
          <a:p>
            <a:pPr marL="457200" lvl="1" indent="0">
              <a:buNone/>
            </a:pPr>
            <a:endParaRPr lang="en-US" dirty="0" smtClean="0"/>
          </a:p>
          <a:p>
            <a:endParaRPr lang="en-US" dirty="0" smtClean="0"/>
          </a:p>
          <a:p>
            <a:pPr marL="0" indent="0">
              <a:buNone/>
            </a:pPr>
            <a:endParaRPr lang="en-US" dirty="0" smtClean="0"/>
          </a:p>
          <a:p>
            <a:r>
              <a:rPr lang="en-US" dirty="0" smtClean="0"/>
              <a:t>Equivalent client API </a:t>
            </a:r>
            <a:r>
              <a:rPr lang="en-US" baseline="0" dirty="0" smtClean="0"/>
              <a:t>routines</a:t>
            </a:r>
            <a:r>
              <a:rPr lang="en-US" dirty="0" smtClean="0"/>
              <a:t> available</a:t>
            </a:r>
          </a:p>
        </p:txBody>
      </p:sp>
      <p:sp>
        <p:nvSpPr>
          <p:cNvPr id="4" name="TextBox 3"/>
          <p:cNvSpPr txBox="1"/>
          <p:nvPr/>
        </p:nvSpPr>
        <p:spPr>
          <a:xfrm>
            <a:off x="471055" y="1679562"/>
            <a:ext cx="8215745" cy="2554545"/>
          </a:xfrm>
          <a:prstGeom prst="rect">
            <a:avLst/>
          </a:prstGeom>
          <a:solidFill>
            <a:schemeClr val="tx1"/>
          </a:solidFill>
          <a:effectLst>
            <a:outerShdw blurRad="50800" dist="38100" dir="2700000" algn="tl" rotWithShape="0">
              <a:prstClr val="black">
                <a:alpha val="40000"/>
              </a:prstClr>
            </a:outerShdw>
            <a:softEdge rad="38100"/>
          </a:effectLst>
        </p:spPr>
        <p:txBody>
          <a:bodyPr wrap="square" rtlCol="0">
            <a:spAutoFit/>
          </a:bodyPr>
          <a:lstStyle/>
          <a:p>
            <a:r>
              <a:rPr lang="en-US" sz="2000" dirty="0">
                <a:solidFill>
                  <a:schemeClr val="bg1"/>
                </a:solidFill>
                <a:latin typeface="Courier New" pitchFamily="49" charset="0"/>
                <a:cs typeface="Courier New" pitchFamily="49" charset="0"/>
              </a:rPr>
              <a:t>[rchen@brood00 </a:t>
            </a:r>
            <a:r>
              <a:rPr lang="en-US" sz="2000" dirty="0" err="1">
                <a:solidFill>
                  <a:schemeClr val="bg1"/>
                </a:solidFill>
                <a:latin typeface="Courier New" pitchFamily="49" charset="0"/>
                <a:cs typeface="Courier New" pitchFamily="49" charset="0"/>
              </a:rPr>
              <a:t>code_generation</a:t>
            </a:r>
            <a:r>
              <a:rPr lang="en-US" sz="2000" dirty="0">
                <a:solidFill>
                  <a:schemeClr val="bg1"/>
                </a:solidFill>
                <a:latin typeface="Courier New" pitchFamily="49" charset="0"/>
                <a:cs typeface="Courier New" pitchFamily="49" charset="0"/>
              </a:rPr>
              <a:t>]$ cat </a:t>
            </a:r>
            <a:r>
              <a:rPr lang="en-US" sz="2000" dirty="0" err="1" smtClean="0">
                <a:solidFill>
                  <a:schemeClr val="bg1"/>
                </a:solidFill>
                <a:latin typeface="Courier New" pitchFamily="49" charset="0"/>
                <a:cs typeface="Courier New" pitchFamily="49" charset="0"/>
              </a:rPr>
              <a:t>bundle.cfg</a:t>
            </a:r>
            <a:endParaRPr lang="en-US" sz="2000" dirty="0">
              <a:solidFill>
                <a:schemeClr val="bg1"/>
              </a:solidFill>
              <a:latin typeface="Courier New" pitchFamily="49" charset="0"/>
              <a:cs typeface="Courier New" pitchFamily="49" charset="0"/>
            </a:endParaRPr>
          </a:p>
          <a:p>
            <a:r>
              <a:rPr lang="en-US" sz="2000" dirty="0" err="1">
                <a:solidFill>
                  <a:schemeClr val="bg1"/>
                </a:solidFill>
                <a:latin typeface="Courier New" pitchFamily="49" charset="0"/>
                <a:cs typeface="Courier New" pitchFamily="49" charset="0"/>
              </a:rPr>
              <a:t>harmonyApp</a:t>
            </a:r>
            <a:r>
              <a:rPr lang="en-US" sz="2000" dirty="0">
                <a:solidFill>
                  <a:schemeClr val="bg1"/>
                </a:solidFill>
                <a:latin typeface="Courier New" pitchFamily="49" charset="0"/>
                <a:cs typeface="Courier New" pitchFamily="49" charset="0"/>
              </a:rPr>
              <a:t> </a:t>
            </a:r>
            <a:r>
              <a:rPr lang="en-US" sz="2000" dirty="0" err="1">
                <a:solidFill>
                  <a:schemeClr val="bg1"/>
                </a:solidFill>
                <a:latin typeface="Courier New" pitchFamily="49" charset="0"/>
                <a:cs typeface="Courier New" pitchFamily="49" charset="0"/>
              </a:rPr>
              <a:t>gemm</a:t>
            </a:r>
            <a:r>
              <a:rPr lang="en-US" sz="2000" dirty="0">
                <a:solidFill>
                  <a:schemeClr val="bg1"/>
                </a:solidFill>
                <a:latin typeface="Courier New" pitchFamily="49" charset="0"/>
                <a:cs typeface="Courier New" pitchFamily="49" charset="0"/>
              </a:rPr>
              <a:t> {</a:t>
            </a:r>
          </a:p>
          <a:p>
            <a:r>
              <a:rPr lang="en-US" sz="2000" dirty="0">
                <a:solidFill>
                  <a:schemeClr val="bg1"/>
                </a:solidFill>
                <a:latin typeface="Courier New" pitchFamily="49" charset="0"/>
                <a:cs typeface="Courier New" pitchFamily="49" charset="0"/>
              </a:rPr>
              <a:t>  { </a:t>
            </a:r>
            <a:r>
              <a:rPr lang="en-US" sz="2000" dirty="0" err="1">
                <a:solidFill>
                  <a:schemeClr val="bg1"/>
                </a:solidFill>
                <a:latin typeface="Courier New" pitchFamily="49" charset="0"/>
                <a:cs typeface="Courier New" pitchFamily="49" charset="0"/>
              </a:rPr>
              <a:t>harmonyBundle</a:t>
            </a:r>
            <a:r>
              <a:rPr lang="en-US" sz="2000" dirty="0">
                <a:solidFill>
                  <a:schemeClr val="bg1"/>
                </a:solidFill>
                <a:latin typeface="Courier New" pitchFamily="49" charset="0"/>
                <a:cs typeface="Courier New" pitchFamily="49" charset="0"/>
              </a:rPr>
              <a:t> TI { </a:t>
            </a:r>
            <a:r>
              <a:rPr lang="en-US" sz="2000" dirty="0" err="1">
                <a:solidFill>
                  <a:schemeClr val="bg1"/>
                </a:solidFill>
                <a:latin typeface="Courier New" pitchFamily="49" charset="0"/>
                <a:cs typeface="Courier New" pitchFamily="49" charset="0"/>
              </a:rPr>
              <a:t>int</a:t>
            </a:r>
            <a:r>
              <a:rPr lang="en-US" sz="2000" dirty="0">
                <a:solidFill>
                  <a:schemeClr val="bg1"/>
                </a:solidFill>
                <a:latin typeface="Courier New" pitchFamily="49" charset="0"/>
                <a:cs typeface="Courier New" pitchFamily="49" charset="0"/>
              </a:rPr>
              <a:t> {2 500 2} global } }</a:t>
            </a:r>
          </a:p>
          <a:p>
            <a:r>
              <a:rPr lang="en-US" sz="2000" dirty="0">
                <a:solidFill>
                  <a:schemeClr val="bg1"/>
                </a:solidFill>
                <a:latin typeface="Courier New" pitchFamily="49" charset="0"/>
                <a:cs typeface="Courier New" pitchFamily="49" charset="0"/>
              </a:rPr>
              <a:t>  { </a:t>
            </a:r>
            <a:r>
              <a:rPr lang="en-US" sz="2000" dirty="0" err="1">
                <a:solidFill>
                  <a:schemeClr val="bg1"/>
                </a:solidFill>
                <a:latin typeface="Courier New" pitchFamily="49" charset="0"/>
                <a:cs typeface="Courier New" pitchFamily="49" charset="0"/>
              </a:rPr>
              <a:t>harmonyBundle</a:t>
            </a:r>
            <a:r>
              <a:rPr lang="en-US" sz="2000" dirty="0">
                <a:solidFill>
                  <a:schemeClr val="bg1"/>
                </a:solidFill>
                <a:latin typeface="Courier New" pitchFamily="49" charset="0"/>
                <a:cs typeface="Courier New" pitchFamily="49" charset="0"/>
              </a:rPr>
              <a:t> TJ { </a:t>
            </a:r>
            <a:r>
              <a:rPr lang="en-US" sz="2000" dirty="0" err="1">
                <a:solidFill>
                  <a:schemeClr val="bg1"/>
                </a:solidFill>
                <a:latin typeface="Courier New" pitchFamily="49" charset="0"/>
                <a:cs typeface="Courier New" pitchFamily="49" charset="0"/>
              </a:rPr>
              <a:t>int</a:t>
            </a:r>
            <a:r>
              <a:rPr lang="en-US" sz="2000" dirty="0">
                <a:solidFill>
                  <a:schemeClr val="bg1"/>
                </a:solidFill>
                <a:latin typeface="Courier New" pitchFamily="49" charset="0"/>
                <a:cs typeface="Courier New" pitchFamily="49" charset="0"/>
              </a:rPr>
              <a:t> {2 500 2} global } }</a:t>
            </a:r>
          </a:p>
          <a:p>
            <a:r>
              <a:rPr lang="en-US" sz="2000" dirty="0">
                <a:solidFill>
                  <a:schemeClr val="bg1"/>
                </a:solidFill>
                <a:latin typeface="Courier New" pitchFamily="49" charset="0"/>
                <a:cs typeface="Courier New" pitchFamily="49" charset="0"/>
              </a:rPr>
              <a:t>  { </a:t>
            </a:r>
            <a:r>
              <a:rPr lang="en-US" sz="2000" dirty="0" err="1">
                <a:solidFill>
                  <a:schemeClr val="bg1"/>
                </a:solidFill>
                <a:latin typeface="Courier New" pitchFamily="49" charset="0"/>
                <a:cs typeface="Courier New" pitchFamily="49" charset="0"/>
              </a:rPr>
              <a:t>harmonyBundle</a:t>
            </a:r>
            <a:r>
              <a:rPr lang="en-US" sz="2000" dirty="0">
                <a:solidFill>
                  <a:schemeClr val="bg1"/>
                </a:solidFill>
                <a:latin typeface="Courier New" pitchFamily="49" charset="0"/>
                <a:cs typeface="Courier New" pitchFamily="49" charset="0"/>
              </a:rPr>
              <a:t> TK { </a:t>
            </a:r>
            <a:r>
              <a:rPr lang="en-US" sz="2000" dirty="0" err="1">
                <a:solidFill>
                  <a:schemeClr val="bg1"/>
                </a:solidFill>
                <a:latin typeface="Courier New" pitchFamily="49" charset="0"/>
                <a:cs typeface="Courier New" pitchFamily="49" charset="0"/>
              </a:rPr>
              <a:t>int</a:t>
            </a:r>
            <a:r>
              <a:rPr lang="en-US" sz="2000" dirty="0">
                <a:solidFill>
                  <a:schemeClr val="bg1"/>
                </a:solidFill>
                <a:latin typeface="Courier New" pitchFamily="49" charset="0"/>
                <a:cs typeface="Courier New" pitchFamily="49" charset="0"/>
              </a:rPr>
              <a:t> {2 500 2} global } }</a:t>
            </a:r>
          </a:p>
          <a:p>
            <a:r>
              <a:rPr lang="en-US" sz="2000" dirty="0">
                <a:solidFill>
                  <a:schemeClr val="bg1"/>
                </a:solidFill>
                <a:latin typeface="Courier New" pitchFamily="49" charset="0"/>
                <a:cs typeface="Courier New" pitchFamily="49" charset="0"/>
              </a:rPr>
              <a:t>  { </a:t>
            </a:r>
            <a:r>
              <a:rPr lang="en-US" sz="2000" dirty="0" err="1">
                <a:solidFill>
                  <a:schemeClr val="bg1"/>
                </a:solidFill>
                <a:latin typeface="Courier New" pitchFamily="49" charset="0"/>
                <a:cs typeface="Courier New" pitchFamily="49" charset="0"/>
              </a:rPr>
              <a:t>harmonyBundle</a:t>
            </a:r>
            <a:r>
              <a:rPr lang="en-US" sz="2000" dirty="0">
                <a:solidFill>
                  <a:schemeClr val="bg1"/>
                </a:solidFill>
                <a:latin typeface="Courier New" pitchFamily="49" charset="0"/>
                <a:cs typeface="Courier New" pitchFamily="49" charset="0"/>
              </a:rPr>
              <a:t> UI { </a:t>
            </a:r>
            <a:r>
              <a:rPr lang="en-US" sz="2000" dirty="0" err="1">
                <a:solidFill>
                  <a:schemeClr val="bg1"/>
                </a:solidFill>
                <a:latin typeface="Courier New" pitchFamily="49" charset="0"/>
                <a:cs typeface="Courier New" pitchFamily="49" charset="0"/>
              </a:rPr>
              <a:t>int</a:t>
            </a:r>
            <a:r>
              <a:rPr lang="en-US" sz="2000" dirty="0">
                <a:solidFill>
                  <a:schemeClr val="bg1"/>
                </a:solidFill>
                <a:latin typeface="Courier New" pitchFamily="49" charset="0"/>
                <a:cs typeface="Courier New" pitchFamily="49" charset="0"/>
              </a:rPr>
              <a:t> {1   8 1} global } }</a:t>
            </a:r>
          </a:p>
          <a:p>
            <a:r>
              <a:rPr lang="en-US" sz="2000" dirty="0">
                <a:solidFill>
                  <a:schemeClr val="bg1"/>
                </a:solidFill>
                <a:latin typeface="Courier New" pitchFamily="49" charset="0"/>
                <a:cs typeface="Courier New" pitchFamily="49" charset="0"/>
              </a:rPr>
              <a:t>  { </a:t>
            </a:r>
            <a:r>
              <a:rPr lang="en-US" sz="2000" dirty="0" err="1">
                <a:solidFill>
                  <a:schemeClr val="bg1"/>
                </a:solidFill>
                <a:latin typeface="Courier New" pitchFamily="49" charset="0"/>
                <a:cs typeface="Courier New" pitchFamily="49" charset="0"/>
              </a:rPr>
              <a:t>harmonyBundle</a:t>
            </a:r>
            <a:r>
              <a:rPr lang="en-US" sz="2000" dirty="0">
                <a:solidFill>
                  <a:schemeClr val="bg1"/>
                </a:solidFill>
                <a:latin typeface="Courier New" pitchFamily="49" charset="0"/>
                <a:cs typeface="Courier New" pitchFamily="49" charset="0"/>
              </a:rPr>
              <a:t> UJ { </a:t>
            </a:r>
            <a:r>
              <a:rPr lang="en-US" sz="2000" dirty="0" err="1">
                <a:solidFill>
                  <a:schemeClr val="bg1"/>
                </a:solidFill>
                <a:latin typeface="Courier New" pitchFamily="49" charset="0"/>
                <a:cs typeface="Courier New" pitchFamily="49" charset="0"/>
              </a:rPr>
              <a:t>int</a:t>
            </a:r>
            <a:r>
              <a:rPr lang="en-US" sz="2000" dirty="0">
                <a:solidFill>
                  <a:schemeClr val="bg1"/>
                </a:solidFill>
                <a:latin typeface="Courier New" pitchFamily="49" charset="0"/>
                <a:cs typeface="Courier New" pitchFamily="49" charset="0"/>
              </a:rPr>
              <a:t> {1   8 1} global } }</a:t>
            </a:r>
          </a:p>
          <a:p>
            <a:r>
              <a:rPr lang="en-US" sz="2000" dirty="0">
                <a:solidFill>
                  <a:schemeClr val="bg1"/>
                </a:solidFill>
                <a:latin typeface="Courier New" pitchFamily="49" charset="0"/>
                <a:cs typeface="Courier New" pitchFamily="49" charset="0"/>
              </a:rPr>
              <a:t>}</a:t>
            </a:r>
          </a:p>
        </p:txBody>
      </p:sp>
      <p:grpSp>
        <p:nvGrpSpPr>
          <p:cNvPr id="17" name="Group 16"/>
          <p:cNvGrpSpPr/>
          <p:nvPr/>
        </p:nvGrpSpPr>
        <p:grpSpPr>
          <a:xfrm>
            <a:off x="1158586" y="3588327"/>
            <a:ext cx="2483428" cy="1831500"/>
            <a:chOff x="1676400" y="3893127"/>
            <a:chExt cx="2483428" cy="1831500"/>
          </a:xfrm>
        </p:grpSpPr>
        <p:sp>
          <p:nvSpPr>
            <p:cNvPr id="6" name="Rounded Rectangular Callout 5"/>
            <p:cNvSpPr/>
            <p:nvPr/>
          </p:nvSpPr>
          <p:spPr>
            <a:xfrm>
              <a:off x="3810000" y="3893127"/>
              <a:ext cx="349828" cy="320197"/>
            </a:xfrm>
            <a:prstGeom prst="wedgeRoundRectCallout">
              <a:avLst>
                <a:gd name="adj1" fmla="val -342947"/>
                <a:gd name="adj2" fmla="val 221591"/>
                <a:gd name="adj3" fmla="val 16667"/>
              </a:avLst>
            </a:prstGeom>
            <a:noFill/>
            <a:ln>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676400" y="4770520"/>
              <a:ext cx="1447800" cy="954107"/>
            </a:xfrm>
            <a:prstGeom prst="rect">
              <a:avLst/>
            </a:prstGeom>
            <a:noFill/>
          </p:spPr>
          <p:txBody>
            <a:bodyPr wrap="square" rtlCol="0">
              <a:spAutoFit/>
            </a:bodyPr>
            <a:lstStyle/>
            <a:p>
              <a:r>
                <a:rPr lang="en-US" dirty="0" smtClean="0">
                  <a:solidFill>
                    <a:srgbClr val="FF0000"/>
                  </a:solidFill>
                </a:rPr>
                <a:t>Bundle</a:t>
              </a:r>
              <a:r>
                <a:rPr lang="en-US" dirty="0" smtClean="0"/>
                <a:t> Name</a:t>
              </a:r>
              <a:endParaRPr lang="en-US" dirty="0"/>
            </a:p>
          </p:txBody>
        </p:sp>
      </p:grpSp>
      <p:grpSp>
        <p:nvGrpSpPr>
          <p:cNvPr id="18" name="Group 17"/>
          <p:cNvGrpSpPr/>
          <p:nvPr/>
        </p:nvGrpSpPr>
        <p:grpSpPr>
          <a:xfrm>
            <a:off x="3054928" y="3609109"/>
            <a:ext cx="1523999" cy="1824572"/>
            <a:chOff x="3467101" y="3900055"/>
            <a:chExt cx="1523999" cy="1824572"/>
          </a:xfrm>
        </p:grpSpPr>
        <p:sp>
          <p:nvSpPr>
            <p:cNvPr id="7" name="Rounded Rectangular Callout 6"/>
            <p:cNvSpPr/>
            <p:nvPr/>
          </p:nvSpPr>
          <p:spPr>
            <a:xfrm>
              <a:off x="4495800" y="3900055"/>
              <a:ext cx="495300" cy="304800"/>
            </a:xfrm>
            <a:prstGeom prst="wedgeRoundRectCallout">
              <a:avLst>
                <a:gd name="adj1" fmla="val -81438"/>
                <a:gd name="adj2" fmla="val 226135"/>
                <a:gd name="adj3" fmla="val 16667"/>
              </a:avLst>
            </a:prstGeom>
            <a:noFill/>
            <a:ln>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TextBox 13"/>
            <p:cNvSpPr txBox="1"/>
            <p:nvPr/>
          </p:nvSpPr>
          <p:spPr>
            <a:xfrm>
              <a:off x="3467101" y="4770520"/>
              <a:ext cx="1219200" cy="954107"/>
            </a:xfrm>
            <a:prstGeom prst="rect">
              <a:avLst/>
            </a:prstGeom>
            <a:noFill/>
          </p:spPr>
          <p:txBody>
            <a:bodyPr wrap="square" rtlCol="0">
              <a:spAutoFit/>
            </a:bodyPr>
            <a:lstStyle/>
            <a:p>
              <a:r>
                <a:rPr lang="en-US" dirty="0" smtClean="0">
                  <a:solidFill>
                    <a:srgbClr val="FF0000"/>
                  </a:solidFill>
                </a:rPr>
                <a:t>Value Class</a:t>
              </a:r>
              <a:endParaRPr lang="en-US" dirty="0">
                <a:solidFill>
                  <a:srgbClr val="FF0000"/>
                </a:solidFill>
              </a:endParaRPr>
            </a:p>
          </p:txBody>
        </p:sp>
      </p:grpSp>
      <p:grpSp>
        <p:nvGrpSpPr>
          <p:cNvPr id="19" name="Group 18"/>
          <p:cNvGrpSpPr/>
          <p:nvPr/>
        </p:nvGrpSpPr>
        <p:grpSpPr>
          <a:xfrm>
            <a:off x="4830479" y="3588327"/>
            <a:ext cx="1467497" cy="1831500"/>
            <a:chOff x="5085703" y="3893127"/>
            <a:chExt cx="1467497" cy="1831500"/>
          </a:xfrm>
        </p:grpSpPr>
        <p:sp>
          <p:nvSpPr>
            <p:cNvPr id="9" name="Rounded Rectangular Callout 8"/>
            <p:cNvSpPr/>
            <p:nvPr/>
          </p:nvSpPr>
          <p:spPr>
            <a:xfrm>
              <a:off x="5085703" y="3893127"/>
              <a:ext cx="1212273" cy="320197"/>
            </a:xfrm>
            <a:prstGeom prst="wedgeRoundRectCallout">
              <a:avLst>
                <a:gd name="adj1" fmla="val -757"/>
                <a:gd name="adj2" fmla="val 222904"/>
                <a:gd name="adj3" fmla="val 16667"/>
              </a:avLst>
            </a:prstGeom>
            <a:noFill/>
            <a:ln>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TextBox 14"/>
            <p:cNvSpPr txBox="1"/>
            <p:nvPr/>
          </p:nvSpPr>
          <p:spPr>
            <a:xfrm>
              <a:off x="5105400" y="4770520"/>
              <a:ext cx="1447800" cy="954107"/>
            </a:xfrm>
            <a:prstGeom prst="rect">
              <a:avLst/>
            </a:prstGeom>
            <a:noFill/>
          </p:spPr>
          <p:txBody>
            <a:bodyPr wrap="square" rtlCol="0">
              <a:spAutoFit/>
            </a:bodyPr>
            <a:lstStyle/>
            <a:p>
              <a:r>
                <a:rPr lang="en-US" dirty="0" smtClean="0">
                  <a:solidFill>
                    <a:srgbClr val="FF0000"/>
                  </a:solidFill>
                </a:rPr>
                <a:t>Value Range</a:t>
              </a:r>
              <a:endParaRPr lang="en-US" dirty="0">
                <a:solidFill>
                  <a:srgbClr val="FF0000"/>
                </a:solidFill>
              </a:endParaRPr>
            </a:p>
          </p:txBody>
        </p:sp>
      </p:grpSp>
      <p:grpSp>
        <p:nvGrpSpPr>
          <p:cNvPr id="20" name="Group 19"/>
          <p:cNvGrpSpPr/>
          <p:nvPr/>
        </p:nvGrpSpPr>
        <p:grpSpPr>
          <a:xfrm>
            <a:off x="6218104" y="3609109"/>
            <a:ext cx="2133600" cy="1840982"/>
            <a:chOff x="6400800" y="3893127"/>
            <a:chExt cx="2133600" cy="1840982"/>
          </a:xfrm>
        </p:grpSpPr>
        <p:sp>
          <p:nvSpPr>
            <p:cNvPr id="11" name="Rounded Rectangular Callout 10"/>
            <p:cNvSpPr/>
            <p:nvPr/>
          </p:nvSpPr>
          <p:spPr>
            <a:xfrm>
              <a:off x="6400800" y="3893127"/>
              <a:ext cx="884104" cy="320198"/>
            </a:xfrm>
            <a:prstGeom prst="wedgeRoundRectCallout">
              <a:avLst>
                <a:gd name="adj1" fmla="val 97349"/>
                <a:gd name="adj2" fmla="val 235227"/>
                <a:gd name="adj3" fmla="val 16667"/>
              </a:avLst>
            </a:prstGeom>
            <a:noFill/>
            <a:ln>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7086600" y="4780002"/>
              <a:ext cx="1447800" cy="954107"/>
            </a:xfrm>
            <a:prstGeom prst="rect">
              <a:avLst/>
            </a:prstGeom>
            <a:noFill/>
          </p:spPr>
          <p:txBody>
            <a:bodyPr wrap="square" rtlCol="0">
              <a:spAutoFit/>
            </a:bodyPr>
            <a:lstStyle/>
            <a:p>
              <a:r>
                <a:rPr lang="en-US" dirty="0" smtClean="0">
                  <a:solidFill>
                    <a:srgbClr val="FF0000"/>
                  </a:solidFill>
                </a:rPr>
                <a:t>Bundle Scope</a:t>
              </a:r>
              <a:endParaRPr lang="en-US" dirty="0">
                <a:solidFill>
                  <a:srgbClr val="FF0000"/>
                </a:solidFill>
              </a:endParaRPr>
            </a:p>
          </p:txBody>
        </p:sp>
      </p:grpSp>
      <p:sp>
        <p:nvSpPr>
          <p:cNvPr id="5" name="Footer Placeholder 4"/>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8" name="Slide Number Placeholder 7"/>
          <p:cNvSpPr>
            <a:spLocks noGrp="1"/>
          </p:cNvSpPr>
          <p:nvPr>
            <p:ph type="sldNum" sz="quarter" idx="12"/>
          </p:nvPr>
        </p:nvSpPr>
        <p:spPr/>
        <p:txBody>
          <a:bodyPr/>
          <a:lstStyle/>
          <a:p>
            <a:pPr>
              <a:defRPr/>
            </a:pPr>
            <a:fld id="{F2F21A90-E327-C84D-81B5-071D4C5C9FC6}" type="slidenum">
              <a:rPr lang="en-US" smtClean="0"/>
              <a:pPr>
                <a:defRPr/>
              </a:pPr>
              <a:t>81</a:t>
            </a:fld>
            <a:endParaRPr lang="en-US"/>
          </a:p>
        </p:txBody>
      </p:sp>
    </p:spTree>
    <p:extLst>
      <p:ext uri="{BB962C8B-B14F-4D97-AF65-F5344CB8AC3E}">
        <p14:creationId xmlns:p14="http://schemas.microsoft.com/office/powerpoint/2010/main" val="6468782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ea typeface="ＭＳ Ｐゴシック" pitchFamily="-110" charset="-128"/>
              </a:rPr>
              <a:t>A Bit More About Harmony Search</a:t>
            </a:r>
          </a:p>
        </p:txBody>
      </p:sp>
      <p:sp>
        <p:nvSpPr>
          <p:cNvPr id="9219" name="Rectangle 3"/>
          <p:cNvSpPr>
            <a:spLocks noGrp="1" noChangeArrowheads="1"/>
          </p:cNvSpPr>
          <p:nvPr>
            <p:ph idx="1"/>
          </p:nvPr>
        </p:nvSpPr>
        <p:spPr/>
        <p:txBody>
          <a:bodyPr/>
          <a:lstStyle/>
          <a:p>
            <a:r>
              <a:rPr lang="en-US" smtClean="0">
                <a:ea typeface="ＭＳ Ｐゴシック" pitchFamily="-110" charset="-128"/>
              </a:rPr>
              <a:t>Pre-execution</a:t>
            </a:r>
          </a:p>
          <a:p>
            <a:pPr lvl="1"/>
            <a:r>
              <a:rPr lang="en-US" smtClean="0">
                <a:ea typeface="ＭＳ Ｐゴシック" pitchFamily="-110" charset="-128"/>
              </a:rPr>
              <a:t>Sensitivity Discovery Phase</a:t>
            </a:r>
          </a:p>
          <a:p>
            <a:pPr lvl="1"/>
            <a:r>
              <a:rPr lang="en-US" smtClean="0">
                <a:ea typeface="ＭＳ Ｐゴシック" pitchFamily="-110" charset="-128"/>
              </a:rPr>
              <a:t>Used to </a:t>
            </a:r>
            <a:r>
              <a:rPr lang="en-US" b="1" smtClean="0">
                <a:ea typeface="ＭＳ Ｐゴシック" pitchFamily="-110" charset="-128"/>
              </a:rPr>
              <a:t>Order</a:t>
            </a:r>
            <a:r>
              <a:rPr lang="en-US" smtClean="0">
                <a:ea typeface="ＭＳ Ｐゴシック" pitchFamily="-110" charset="-128"/>
              </a:rPr>
              <a:t> not </a:t>
            </a:r>
            <a:r>
              <a:rPr lang="en-US" b="1" smtClean="0">
                <a:ea typeface="ＭＳ Ｐゴシック" pitchFamily="-110" charset="-128"/>
              </a:rPr>
              <a:t>Eliminate </a:t>
            </a:r>
            <a:r>
              <a:rPr lang="en-US" smtClean="0">
                <a:ea typeface="ＭＳ Ｐゴシック" pitchFamily="-110" charset="-128"/>
              </a:rPr>
              <a:t>search dimensions</a:t>
            </a:r>
          </a:p>
          <a:p>
            <a:r>
              <a:rPr lang="en-US" smtClean="0">
                <a:ea typeface="ＭＳ Ｐゴシック" pitchFamily="-110" charset="-128"/>
              </a:rPr>
              <a:t>Online Algorithm</a:t>
            </a:r>
          </a:p>
          <a:p>
            <a:pPr lvl="1"/>
            <a:r>
              <a:rPr lang="en-US" smtClean="0">
                <a:ea typeface="ＭＳ Ｐゴシック" pitchFamily="-110" charset="-128"/>
              </a:rPr>
              <a:t>Use Parallel Rank Order Search</a:t>
            </a:r>
          </a:p>
          <a:p>
            <a:pPr lvl="2"/>
            <a:r>
              <a:rPr lang="en-US" smtClean="0">
                <a:ea typeface="ＭＳ Ｐゴシック" pitchFamily="-110" charset="-128"/>
              </a:rPr>
              <a:t>Variation of Rank Oder Algorithm</a:t>
            </a:r>
          </a:p>
          <a:p>
            <a:pPr lvl="3"/>
            <a:r>
              <a:rPr lang="en-US" smtClean="0">
                <a:ea typeface="ＭＳ Ｐゴシック" pitchFamily="-110" charset="-128"/>
              </a:rPr>
              <a:t>Part of the class of Generating Set Algorithms</a:t>
            </a:r>
          </a:p>
          <a:p>
            <a:pPr lvl="2"/>
            <a:r>
              <a:rPr lang="en-US" smtClean="0">
                <a:ea typeface="ＭＳ Ｐゴシック" pitchFamily="-110" charset="-128"/>
              </a:rPr>
              <a:t>Different configurations on different nodes</a:t>
            </a: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2F21A90-E327-C84D-81B5-071D4C5C9FC6}" type="slidenum">
              <a:rPr lang="en-US" smtClean="0"/>
              <a:pPr>
                <a:defRPr/>
              </a:pPr>
              <a:t>82</a:t>
            </a:fld>
            <a:endParaRPr lang="en-US"/>
          </a:p>
        </p:txBody>
      </p:sp>
    </p:spTree>
    <p:extLst>
      <p:ext uri="{BB962C8B-B14F-4D97-AF65-F5344CB8AC3E}">
        <p14:creationId xmlns:p14="http://schemas.microsoft.com/office/powerpoint/2010/main" val="2951052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1"/>
          <p:cNvSpPr txBox="1">
            <a:spLocks noGrp="1"/>
          </p:cNvSpPr>
          <p:nvPr/>
        </p:nvSpPr>
        <p:spPr bwMode="auto">
          <a:xfrm>
            <a:off x="6743700" y="6527800"/>
            <a:ext cx="24003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bg1"/>
                </a:solidFill>
                <a:latin typeface="Arial" charset="0"/>
                <a:ea typeface="ＭＳ Ｐゴシック" pitchFamily="-110" charset="-128"/>
              </a:defRPr>
            </a:lvl1pPr>
            <a:lvl2pPr marL="742950" indent="-285750" eaLnBrk="0" hangingPunct="0">
              <a:defRPr sz="2800">
                <a:solidFill>
                  <a:schemeClr val="bg1"/>
                </a:solidFill>
                <a:latin typeface="Arial" charset="0"/>
                <a:ea typeface="ＭＳ Ｐゴシック" pitchFamily="-110" charset="-128"/>
              </a:defRPr>
            </a:lvl2pPr>
            <a:lvl3pPr marL="1143000" indent="-228600" eaLnBrk="0" hangingPunct="0">
              <a:defRPr sz="2800">
                <a:solidFill>
                  <a:schemeClr val="bg1"/>
                </a:solidFill>
                <a:latin typeface="Arial" charset="0"/>
                <a:ea typeface="ＭＳ Ｐゴシック" pitchFamily="-110" charset="-128"/>
              </a:defRPr>
            </a:lvl3pPr>
            <a:lvl4pPr marL="1600200" indent="-228600" eaLnBrk="0" hangingPunct="0">
              <a:defRPr sz="2800">
                <a:solidFill>
                  <a:schemeClr val="bg1"/>
                </a:solidFill>
                <a:latin typeface="Arial" charset="0"/>
                <a:ea typeface="ＭＳ Ｐゴシック" pitchFamily="-110" charset="-128"/>
              </a:defRPr>
            </a:lvl4pPr>
            <a:lvl5pPr marL="2057400" indent="-228600" eaLnBrk="0" hangingPunct="0">
              <a:defRPr sz="2800">
                <a:solidFill>
                  <a:schemeClr val="bg1"/>
                </a:solidFill>
                <a:latin typeface="Arial" charset="0"/>
                <a:ea typeface="ＭＳ Ｐゴシック" pitchFamily="-110" charset="-128"/>
              </a:defRPr>
            </a:lvl5pPr>
            <a:lvl6pPr marL="2514600" indent="-228600" eaLnBrk="0" fontAlgn="base" hangingPunct="0">
              <a:spcBef>
                <a:spcPct val="0"/>
              </a:spcBef>
              <a:spcAft>
                <a:spcPct val="0"/>
              </a:spcAft>
              <a:defRPr sz="2800">
                <a:solidFill>
                  <a:schemeClr val="bg1"/>
                </a:solidFill>
                <a:latin typeface="Arial" charset="0"/>
                <a:ea typeface="ＭＳ Ｐゴシック" pitchFamily="-110" charset="-128"/>
              </a:defRPr>
            </a:lvl6pPr>
            <a:lvl7pPr marL="2971800" indent="-228600" eaLnBrk="0" fontAlgn="base" hangingPunct="0">
              <a:spcBef>
                <a:spcPct val="0"/>
              </a:spcBef>
              <a:spcAft>
                <a:spcPct val="0"/>
              </a:spcAft>
              <a:defRPr sz="2800">
                <a:solidFill>
                  <a:schemeClr val="bg1"/>
                </a:solidFill>
                <a:latin typeface="Arial" charset="0"/>
                <a:ea typeface="ＭＳ Ｐゴシック" pitchFamily="-110" charset="-128"/>
              </a:defRPr>
            </a:lvl7pPr>
            <a:lvl8pPr marL="3429000" indent="-228600" eaLnBrk="0" fontAlgn="base" hangingPunct="0">
              <a:spcBef>
                <a:spcPct val="0"/>
              </a:spcBef>
              <a:spcAft>
                <a:spcPct val="0"/>
              </a:spcAft>
              <a:defRPr sz="2800">
                <a:solidFill>
                  <a:schemeClr val="bg1"/>
                </a:solidFill>
                <a:latin typeface="Arial" charset="0"/>
                <a:ea typeface="ＭＳ Ｐゴシック" pitchFamily="-110" charset="-128"/>
              </a:defRPr>
            </a:lvl8pPr>
            <a:lvl9pPr marL="3886200" indent="-228600" eaLnBrk="0" fontAlgn="base" hangingPunct="0">
              <a:spcBef>
                <a:spcPct val="0"/>
              </a:spcBef>
              <a:spcAft>
                <a:spcPct val="0"/>
              </a:spcAft>
              <a:defRPr sz="2800">
                <a:solidFill>
                  <a:schemeClr val="bg1"/>
                </a:solidFill>
                <a:latin typeface="Arial" charset="0"/>
                <a:ea typeface="ＭＳ Ｐゴシック" pitchFamily="-110" charset="-128"/>
              </a:defRPr>
            </a:lvl9pPr>
          </a:lstStyle>
          <a:p>
            <a:pPr algn="r" eaLnBrk="1" hangingPunct="1"/>
            <a:fld id="{335AD391-01DC-409C-A2C5-EDDAA006FC02}" type="slidenum">
              <a:rPr lang="en-US" sz="1400" b="1">
                <a:solidFill>
                  <a:srgbClr val="003D6D"/>
                </a:solidFill>
              </a:rPr>
              <a:pPr algn="r" eaLnBrk="1" hangingPunct="1"/>
              <a:t>83</a:t>
            </a:fld>
            <a:r>
              <a:rPr lang="en-US" sz="900">
                <a:solidFill>
                  <a:srgbClr val="003D6D"/>
                </a:solidFill>
              </a:rPr>
              <a:t>         </a:t>
            </a:r>
          </a:p>
        </p:txBody>
      </p:sp>
      <p:pic>
        <p:nvPicPr>
          <p:cNvPr id="17411" name="Picture 2" descr="C:\Users\jchame\AppData\Local\Temp\workfl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052513"/>
            <a:ext cx="7307262"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6"/>
          <p:cNvSpPr>
            <a:spLocks noChangeArrowheads="1"/>
          </p:cNvSpPr>
          <p:nvPr/>
        </p:nvSpPr>
        <p:spPr bwMode="auto">
          <a:xfrm>
            <a:off x="611188" y="333375"/>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defTabSz="917575"/>
            <a:r>
              <a:rPr lang="en-US" sz="3200">
                <a:solidFill>
                  <a:schemeClr val="tx2"/>
                </a:solidFill>
                <a:latin typeface="Comic Sans MS" pitchFamily="66" charset="0"/>
              </a:rPr>
              <a:t>Integrating Compiler Transformations</a:t>
            </a: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3ABBC19F-FBA3-6448-9956-C92266020824}" type="slidenum">
              <a:rPr lang="en-US" smtClean="0"/>
              <a:pPr>
                <a:defRPr/>
              </a:pPr>
              <a:t>83</a:t>
            </a:fld>
            <a:endParaRPr lang="en-US"/>
          </a:p>
        </p:txBody>
      </p:sp>
    </p:spTree>
    <p:extLst>
      <p:ext uri="{BB962C8B-B14F-4D97-AF65-F5344CB8AC3E}">
        <p14:creationId xmlns:p14="http://schemas.microsoft.com/office/powerpoint/2010/main" val="31820037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ea typeface="ＭＳ Ｐゴシック" pitchFamily="-110" charset="-128"/>
              </a:rPr>
              <a:t>Auto-tuning Compiler Transformations</a:t>
            </a:r>
          </a:p>
        </p:txBody>
      </p:sp>
      <p:sp>
        <p:nvSpPr>
          <p:cNvPr id="18435" name="Rectangle 3"/>
          <p:cNvSpPr>
            <a:spLocks noGrp="1" noChangeArrowheads="1"/>
          </p:cNvSpPr>
          <p:nvPr>
            <p:ph type="body" idx="1"/>
          </p:nvPr>
        </p:nvSpPr>
        <p:spPr>
          <a:xfrm>
            <a:off x="250825" y="1219200"/>
            <a:ext cx="8569325" cy="5334000"/>
          </a:xfrm>
        </p:spPr>
        <p:txBody>
          <a:bodyPr>
            <a:normAutofit fontScale="92500"/>
          </a:bodyPr>
          <a:lstStyle/>
          <a:p>
            <a:r>
              <a:rPr lang="en-US" dirty="0" smtClean="0">
                <a:ea typeface="ＭＳ Ｐゴシック" pitchFamily="-110" charset="-128"/>
              </a:rPr>
              <a:t>Described as a series of Recipes</a:t>
            </a:r>
          </a:p>
          <a:p>
            <a:r>
              <a:rPr lang="en-US" dirty="0" smtClean="0">
                <a:ea typeface="ＭＳ Ｐゴシック" pitchFamily="-110" charset="-128"/>
              </a:rPr>
              <a:t>Recipes consist of a sequence of operations</a:t>
            </a:r>
          </a:p>
          <a:p>
            <a:pPr lvl="1"/>
            <a:r>
              <a:rPr lang="en-US" dirty="0">
                <a:ea typeface="ＭＳ Ｐゴシック" pitchFamily="-110" charset="-128"/>
              </a:rPr>
              <a:t>P</a:t>
            </a:r>
            <a:r>
              <a:rPr lang="en-US" dirty="0" smtClean="0">
                <a:ea typeface="ＭＳ Ｐゴシック" pitchFamily="-110" charset="-128"/>
              </a:rPr>
              <a:t>ermute</a:t>
            </a:r>
            <a:r>
              <a:rPr lang="en-US" dirty="0" smtClean="0">
                <a:ea typeface="ＭＳ Ｐゴシック" pitchFamily="-110" charset="-128"/>
              </a:rPr>
              <a:t>([</a:t>
            </a:r>
            <a:r>
              <a:rPr lang="en-US" dirty="0" err="1" smtClean="0">
                <a:ea typeface="ＭＳ Ｐゴシック" pitchFamily="-110" charset="-128"/>
              </a:rPr>
              <a:t>stmt</a:t>
            </a:r>
            <a:r>
              <a:rPr lang="en-US" dirty="0" smtClean="0">
                <a:ea typeface="ＭＳ Ｐゴシック" pitchFamily="-110" charset="-128"/>
              </a:rPr>
              <a:t>],order): change the loop order</a:t>
            </a:r>
          </a:p>
          <a:p>
            <a:pPr lvl="1"/>
            <a:r>
              <a:rPr lang="en-US" dirty="0">
                <a:ea typeface="ＭＳ Ｐゴシック" pitchFamily="-110" charset="-128"/>
              </a:rPr>
              <a:t>T</a:t>
            </a:r>
            <a:r>
              <a:rPr lang="en-US" dirty="0" smtClean="0">
                <a:ea typeface="ＭＳ Ｐゴシック" pitchFamily="-110" charset="-128"/>
              </a:rPr>
              <a:t>ile</a:t>
            </a:r>
            <a:r>
              <a:rPr lang="en-US" dirty="0" smtClean="0">
                <a:ea typeface="ＭＳ Ｐゴシック" pitchFamily="-110" charset="-128"/>
              </a:rPr>
              <a:t>(</a:t>
            </a:r>
            <a:r>
              <a:rPr lang="en-US" dirty="0" err="1" smtClean="0">
                <a:ea typeface="ＭＳ Ｐゴシック" pitchFamily="-110" charset="-128"/>
              </a:rPr>
              <a:t>stmt,loop,size</a:t>
            </a:r>
            <a:r>
              <a:rPr lang="en-US" dirty="0" smtClean="0">
                <a:ea typeface="ＭＳ Ｐゴシック" pitchFamily="-110" charset="-128"/>
              </a:rPr>
              <a:t>,[outer-loop]): tile loop at level loop</a:t>
            </a:r>
          </a:p>
          <a:p>
            <a:pPr lvl="1"/>
            <a:r>
              <a:rPr lang="en-US" dirty="0" err="1">
                <a:ea typeface="ＭＳ Ｐゴシック" pitchFamily="-110" charset="-128"/>
              </a:rPr>
              <a:t>N</a:t>
            </a:r>
            <a:r>
              <a:rPr lang="en-US" dirty="0" err="1" smtClean="0">
                <a:ea typeface="ＭＳ Ｐゴシック" pitchFamily="-110" charset="-128"/>
              </a:rPr>
              <a:t>nroll</a:t>
            </a:r>
            <a:r>
              <a:rPr lang="en-US" dirty="0" smtClean="0">
                <a:ea typeface="ＭＳ Ｐゴシック" pitchFamily="-110" charset="-128"/>
              </a:rPr>
              <a:t>(</a:t>
            </a:r>
            <a:r>
              <a:rPr lang="en-US" dirty="0" err="1" smtClean="0">
                <a:ea typeface="ＭＳ Ｐゴシック" pitchFamily="-110" charset="-128"/>
              </a:rPr>
              <a:t>stmt,loop,size</a:t>
            </a:r>
            <a:r>
              <a:rPr lang="en-US" dirty="0" smtClean="0">
                <a:ea typeface="ＭＳ Ｐゴシック" pitchFamily="-110" charset="-128"/>
              </a:rPr>
              <a:t>): unroll </a:t>
            </a:r>
            <a:r>
              <a:rPr lang="en-US" dirty="0" err="1" smtClean="0">
                <a:ea typeface="ＭＳ Ｐゴシック" pitchFamily="-110" charset="-128"/>
              </a:rPr>
              <a:t>stmt's</a:t>
            </a:r>
            <a:r>
              <a:rPr lang="en-US" dirty="0" smtClean="0">
                <a:ea typeface="ＭＳ Ｐゴシック" pitchFamily="-110" charset="-128"/>
              </a:rPr>
              <a:t> loop at level loop</a:t>
            </a:r>
          </a:p>
          <a:p>
            <a:pPr lvl="1"/>
            <a:r>
              <a:rPr lang="en-US" dirty="0" err="1">
                <a:ea typeface="ＭＳ Ｐゴシック" pitchFamily="-110" charset="-128"/>
              </a:rPr>
              <a:t>D</a:t>
            </a:r>
            <a:r>
              <a:rPr lang="en-US" dirty="0" err="1" smtClean="0">
                <a:ea typeface="ＭＳ Ｐゴシック" pitchFamily="-110" charset="-128"/>
              </a:rPr>
              <a:t>atacopy</a:t>
            </a:r>
            <a:r>
              <a:rPr lang="en-US" dirty="0" smtClean="0">
                <a:ea typeface="ＭＳ Ｐゴシック" pitchFamily="-110" charset="-128"/>
              </a:rPr>
              <a:t>(</a:t>
            </a:r>
            <a:r>
              <a:rPr lang="en-US" dirty="0" err="1" smtClean="0">
                <a:ea typeface="ＭＳ Ｐゴシック" pitchFamily="-110" charset="-128"/>
              </a:rPr>
              <a:t>stmt,loop,array</a:t>
            </a:r>
            <a:r>
              <a:rPr lang="en-US" dirty="0" smtClean="0">
                <a:ea typeface="ＭＳ Ｐゴシック" pitchFamily="-110" charset="-128"/>
              </a:rPr>
              <a:t>,[index]):</a:t>
            </a:r>
          </a:p>
          <a:p>
            <a:pPr lvl="2"/>
            <a:r>
              <a:rPr lang="en-US" dirty="0" smtClean="0">
                <a:ea typeface="ＭＳ Ｐゴシック" pitchFamily="-110" charset="-128"/>
              </a:rPr>
              <a:t>Make a local copy of the data</a:t>
            </a:r>
          </a:p>
          <a:p>
            <a:pPr lvl="1"/>
            <a:r>
              <a:rPr lang="en-US" dirty="0">
                <a:ea typeface="ＭＳ Ｐゴシック" pitchFamily="-110" charset="-128"/>
              </a:rPr>
              <a:t>S</a:t>
            </a:r>
            <a:r>
              <a:rPr lang="en-US" dirty="0" smtClean="0">
                <a:ea typeface="ＭＳ Ｐゴシック" pitchFamily="-110" charset="-128"/>
              </a:rPr>
              <a:t>plit</a:t>
            </a:r>
            <a:r>
              <a:rPr lang="en-US" dirty="0" smtClean="0">
                <a:ea typeface="ＭＳ Ｐゴシック" pitchFamily="-110" charset="-128"/>
              </a:rPr>
              <a:t>(</a:t>
            </a:r>
            <a:r>
              <a:rPr lang="en-US" dirty="0" err="1" smtClean="0">
                <a:ea typeface="ＭＳ Ｐゴシック" pitchFamily="-110" charset="-128"/>
              </a:rPr>
              <a:t>stmt,loop,condition</a:t>
            </a:r>
            <a:r>
              <a:rPr lang="en-US" dirty="0" smtClean="0">
                <a:ea typeface="ＭＳ Ｐゴシック" pitchFamily="-110" charset="-128"/>
              </a:rPr>
              <a:t>): split </a:t>
            </a:r>
            <a:r>
              <a:rPr lang="en-US" dirty="0" err="1" smtClean="0">
                <a:ea typeface="ＭＳ Ｐゴシック" pitchFamily="-110" charset="-128"/>
              </a:rPr>
              <a:t>stmt's</a:t>
            </a:r>
            <a:r>
              <a:rPr lang="en-US" dirty="0" smtClean="0">
                <a:ea typeface="ＭＳ Ｐゴシック" pitchFamily="-110" charset="-128"/>
              </a:rPr>
              <a:t> loop level loop into multiple loops</a:t>
            </a:r>
          </a:p>
          <a:p>
            <a:pPr lvl="1"/>
            <a:r>
              <a:rPr lang="en-US" dirty="0">
                <a:ea typeface="ＭＳ Ｐゴシック" pitchFamily="-110" charset="-128"/>
              </a:rPr>
              <a:t>N</a:t>
            </a:r>
            <a:r>
              <a:rPr lang="en-US" dirty="0" smtClean="0">
                <a:ea typeface="ＭＳ Ｐゴシック" pitchFamily="-110" charset="-128"/>
              </a:rPr>
              <a:t>onsingular</a:t>
            </a:r>
            <a:r>
              <a:rPr lang="en-US" dirty="0" smtClean="0">
                <a:ea typeface="ＭＳ Ｐゴシック" pitchFamily="-110" charset="-128"/>
              </a:rPr>
              <a:t>(matrix)</a:t>
            </a: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2F21A90-E327-C84D-81B5-071D4C5C9FC6}" type="slidenum">
              <a:rPr lang="en-US" smtClean="0"/>
              <a:pPr>
                <a:defRPr/>
              </a:pPr>
              <a:t>84</a:t>
            </a:fld>
            <a:endParaRPr lang="en-US"/>
          </a:p>
        </p:txBody>
      </p:sp>
    </p:spTree>
    <p:extLst>
      <p:ext uri="{BB962C8B-B14F-4D97-AF65-F5344CB8AC3E}">
        <p14:creationId xmlns:p14="http://schemas.microsoft.com/office/powerpoint/2010/main" val="393468934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Placeholder 11" descr="mm_results_camera_ready.png"/>
          <p:cNvPicPr>
            <a:picLocks noChangeAspect="1"/>
          </p:cNvPicPr>
          <p:nvPr/>
        </p:nvPicPr>
        <p:blipFill>
          <a:blip r:embed="rId2" cstate="print">
            <a:extLst>
              <a:ext uri="{28A0092B-C50C-407E-A947-70E740481C1C}">
                <a14:useLocalDpi xmlns:a14="http://schemas.microsoft.com/office/drawing/2010/main" val="0"/>
              </a:ext>
            </a:extLst>
          </a:blip>
          <a:srcRect l="4842" r="4842"/>
          <a:stretch>
            <a:fillRect/>
          </a:stretch>
        </p:blipFill>
        <p:spPr bwMode="auto">
          <a:xfrm>
            <a:off x="73025" y="1169988"/>
            <a:ext cx="44450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Placeholder 7" descr="jacobi_results_camera_ready.png"/>
          <p:cNvPicPr>
            <a:picLocks noChangeAspect="1"/>
          </p:cNvPicPr>
          <p:nvPr/>
        </p:nvPicPr>
        <p:blipFill>
          <a:blip r:embed="rId3" cstate="print">
            <a:extLst>
              <a:ext uri="{28A0092B-C50C-407E-A947-70E740481C1C}">
                <a14:useLocalDpi xmlns:a14="http://schemas.microsoft.com/office/drawing/2010/main" val="0"/>
              </a:ext>
            </a:extLst>
          </a:blip>
          <a:srcRect l="3979" r="3979"/>
          <a:stretch>
            <a:fillRect/>
          </a:stretch>
        </p:blipFill>
        <p:spPr bwMode="auto">
          <a:xfrm>
            <a:off x="4589463" y="1176338"/>
            <a:ext cx="4338637" cy="334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Box 5"/>
          <p:cNvSpPr txBox="1">
            <a:spLocks noChangeArrowheads="1"/>
          </p:cNvSpPr>
          <p:nvPr/>
        </p:nvSpPr>
        <p:spPr bwMode="auto">
          <a:xfrm>
            <a:off x="206375" y="5546725"/>
            <a:ext cx="8731250" cy="5222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800">
                <a:solidFill>
                  <a:schemeClr val="bg1"/>
                </a:solidFill>
                <a:latin typeface="Arial" charset="0"/>
                <a:ea typeface="ＭＳ Ｐゴシック" pitchFamily="-110" charset="-128"/>
              </a:defRPr>
            </a:lvl1pPr>
            <a:lvl2pPr marL="742950" indent="-285750" eaLnBrk="0" hangingPunct="0">
              <a:defRPr sz="2800">
                <a:solidFill>
                  <a:schemeClr val="bg1"/>
                </a:solidFill>
                <a:latin typeface="Arial" charset="0"/>
                <a:ea typeface="ＭＳ Ｐゴシック" pitchFamily="-110" charset="-128"/>
              </a:defRPr>
            </a:lvl2pPr>
            <a:lvl3pPr marL="1143000" indent="-228600" eaLnBrk="0" hangingPunct="0">
              <a:defRPr sz="2800">
                <a:solidFill>
                  <a:schemeClr val="bg1"/>
                </a:solidFill>
                <a:latin typeface="Arial" charset="0"/>
                <a:ea typeface="ＭＳ Ｐゴシック" pitchFamily="-110" charset="-128"/>
              </a:defRPr>
            </a:lvl3pPr>
            <a:lvl4pPr marL="1600200" indent="-228600" eaLnBrk="0" hangingPunct="0">
              <a:defRPr sz="2800">
                <a:solidFill>
                  <a:schemeClr val="bg1"/>
                </a:solidFill>
                <a:latin typeface="Arial" charset="0"/>
                <a:ea typeface="ＭＳ Ｐゴシック" pitchFamily="-110" charset="-128"/>
              </a:defRPr>
            </a:lvl4pPr>
            <a:lvl5pPr marL="2057400" indent="-228600" eaLnBrk="0" hangingPunct="0">
              <a:defRPr sz="2800">
                <a:solidFill>
                  <a:schemeClr val="bg1"/>
                </a:solidFill>
                <a:latin typeface="Arial" charset="0"/>
                <a:ea typeface="ＭＳ Ｐゴシック" pitchFamily="-110" charset="-128"/>
              </a:defRPr>
            </a:lvl5pPr>
            <a:lvl6pPr marL="2514600" indent="-228600" eaLnBrk="0" fontAlgn="base" hangingPunct="0">
              <a:spcBef>
                <a:spcPct val="0"/>
              </a:spcBef>
              <a:spcAft>
                <a:spcPct val="0"/>
              </a:spcAft>
              <a:defRPr sz="2800">
                <a:solidFill>
                  <a:schemeClr val="bg1"/>
                </a:solidFill>
                <a:latin typeface="Arial" charset="0"/>
                <a:ea typeface="ＭＳ Ｐゴシック" pitchFamily="-110" charset="-128"/>
              </a:defRPr>
            </a:lvl6pPr>
            <a:lvl7pPr marL="2971800" indent="-228600" eaLnBrk="0" fontAlgn="base" hangingPunct="0">
              <a:spcBef>
                <a:spcPct val="0"/>
              </a:spcBef>
              <a:spcAft>
                <a:spcPct val="0"/>
              </a:spcAft>
              <a:defRPr sz="2800">
                <a:solidFill>
                  <a:schemeClr val="bg1"/>
                </a:solidFill>
                <a:latin typeface="Arial" charset="0"/>
                <a:ea typeface="ＭＳ Ｐゴシック" pitchFamily="-110" charset="-128"/>
              </a:defRPr>
            </a:lvl7pPr>
            <a:lvl8pPr marL="3429000" indent="-228600" eaLnBrk="0" fontAlgn="base" hangingPunct="0">
              <a:spcBef>
                <a:spcPct val="0"/>
              </a:spcBef>
              <a:spcAft>
                <a:spcPct val="0"/>
              </a:spcAft>
              <a:defRPr sz="2800">
                <a:solidFill>
                  <a:schemeClr val="bg1"/>
                </a:solidFill>
                <a:latin typeface="Arial" charset="0"/>
                <a:ea typeface="ＭＳ Ｐゴシック" pitchFamily="-110" charset="-128"/>
              </a:defRPr>
            </a:lvl8pPr>
            <a:lvl9pPr marL="3886200" indent="-228600" eaLnBrk="0" fontAlgn="base" hangingPunct="0">
              <a:spcBef>
                <a:spcPct val="0"/>
              </a:spcBef>
              <a:spcAft>
                <a:spcPct val="0"/>
              </a:spcAft>
              <a:defRPr sz="2800">
                <a:solidFill>
                  <a:schemeClr val="bg1"/>
                </a:solidFill>
                <a:latin typeface="Arial" charset="0"/>
                <a:ea typeface="ＭＳ Ｐゴシック" pitchFamily="-110" charset="-128"/>
              </a:defRPr>
            </a:lvl9pPr>
          </a:lstStyle>
          <a:p>
            <a:pPr eaLnBrk="1" hangingPunct="1"/>
            <a:r>
              <a:rPr lang="en-US" sz="1400" dirty="0" err="1">
                <a:solidFill>
                  <a:schemeClr val="tx1"/>
                </a:solidFill>
              </a:rPr>
              <a:t>Ananta</a:t>
            </a:r>
            <a:r>
              <a:rPr lang="en-US" sz="1400" dirty="0">
                <a:solidFill>
                  <a:schemeClr val="tx1"/>
                </a:solidFill>
              </a:rPr>
              <a:t> </a:t>
            </a:r>
            <a:r>
              <a:rPr lang="en-US" sz="1400" dirty="0" err="1">
                <a:solidFill>
                  <a:schemeClr val="tx1"/>
                </a:solidFill>
              </a:rPr>
              <a:t>Tiwari</a:t>
            </a:r>
            <a:r>
              <a:rPr lang="en-US" sz="1400" dirty="0">
                <a:solidFill>
                  <a:schemeClr val="tx1"/>
                </a:solidFill>
              </a:rPr>
              <a:t>, Chun Chen, Jacqueline </a:t>
            </a:r>
            <a:r>
              <a:rPr lang="en-US" sz="1400" dirty="0" err="1">
                <a:solidFill>
                  <a:schemeClr val="tx1"/>
                </a:solidFill>
              </a:rPr>
              <a:t>Chame</a:t>
            </a:r>
            <a:r>
              <a:rPr lang="en-US" sz="1400" dirty="0">
                <a:solidFill>
                  <a:schemeClr val="tx1"/>
                </a:solidFill>
              </a:rPr>
              <a:t>, Mary Hall, Jeffrey K. Hollingsworth, “A Scalable Auto-tuning Framework for Compiler Optimization,” IPDPS 2009, Rome, May 2009.</a:t>
            </a:r>
          </a:p>
        </p:txBody>
      </p:sp>
      <p:sp>
        <p:nvSpPr>
          <p:cNvPr id="19462" name="TextBox 5"/>
          <p:cNvSpPr txBox="1">
            <a:spLocks noChangeArrowheads="1"/>
          </p:cNvSpPr>
          <p:nvPr/>
        </p:nvSpPr>
        <p:spPr bwMode="auto">
          <a:xfrm>
            <a:off x="277813" y="4584700"/>
            <a:ext cx="8442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bg1"/>
                </a:solidFill>
                <a:latin typeface="Arial" charset="0"/>
                <a:ea typeface="ＭＳ Ｐゴシック" pitchFamily="-110" charset="-128"/>
              </a:defRPr>
            </a:lvl1pPr>
            <a:lvl2pPr marL="742950" indent="-285750" eaLnBrk="0" hangingPunct="0">
              <a:defRPr sz="2800">
                <a:solidFill>
                  <a:schemeClr val="bg1"/>
                </a:solidFill>
                <a:latin typeface="Arial" charset="0"/>
                <a:ea typeface="ＭＳ Ｐゴシック" pitchFamily="-110" charset="-128"/>
              </a:defRPr>
            </a:lvl2pPr>
            <a:lvl3pPr marL="1143000" indent="-228600" eaLnBrk="0" hangingPunct="0">
              <a:defRPr sz="2800">
                <a:solidFill>
                  <a:schemeClr val="bg1"/>
                </a:solidFill>
                <a:latin typeface="Arial" charset="0"/>
                <a:ea typeface="ＭＳ Ｐゴシック" pitchFamily="-110" charset="-128"/>
              </a:defRPr>
            </a:lvl3pPr>
            <a:lvl4pPr marL="1600200" indent="-228600" eaLnBrk="0" hangingPunct="0">
              <a:defRPr sz="2800">
                <a:solidFill>
                  <a:schemeClr val="bg1"/>
                </a:solidFill>
                <a:latin typeface="Arial" charset="0"/>
                <a:ea typeface="ＭＳ Ｐゴシック" pitchFamily="-110" charset="-128"/>
              </a:defRPr>
            </a:lvl4pPr>
            <a:lvl5pPr marL="2057400" indent="-228600" eaLnBrk="0" hangingPunct="0">
              <a:defRPr sz="2800">
                <a:solidFill>
                  <a:schemeClr val="bg1"/>
                </a:solidFill>
                <a:latin typeface="Arial" charset="0"/>
                <a:ea typeface="ＭＳ Ｐゴシック" pitchFamily="-110" charset="-128"/>
              </a:defRPr>
            </a:lvl5pPr>
            <a:lvl6pPr marL="2514600" indent="-228600" eaLnBrk="0" fontAlgn="base" hangingPunct="0">
              <a:spcBef>
                <a:spcPct val="0"/>
              </a:spcBef>
              <a:spcAft>
                <a:spcPct val="0"/>
              </a:spcAft>
              <a:defRPr sz="2800">
                <a:solidFill>
                  <a:schemeClr val="bg1"/>
                </a:solidFill>
                <a:latin typeface="Arial" charset="0"/>
                <a:ea typeface="ＭＳ Ｐゴシック" pitchFamily="-110" charset="-128"/>
              </a:defRPr>
            </a:lvl6pPr>
            <a:lvl7pPr marL="2971800" indent="-228600" eaLnBrk="0" fontAlgn="base" hangingPunct="0">
              <a:spcBef>
                <a:spcPct val="0"/>
              </a:spcBef>
              <a:spcAft>
                <a:spcPct val="0"/>
              </a:spcAft>
              <a:defRPr sz="2800">
                <a:solidFill>
                  <a:schemeClr val="bg1"/>
                </a:solidFill>
                <a:latin typeface="Arial" charset="0"/>
                <a:ea typeface="ＭＳ Ｐゴシック" pitchFamily="-110" charset="-128"/>
              </a:defRPr>
            </a:lvl7pPr>
            <a:lvl8pPr marL="3429000" indent="-228600" eaLnBrk="0" fontAlgn="base" hangingPunct="0">
              <a:spcBef>
                <a:spcPct val="0"/>
              </a:spcBef>
              <a:spcAft>
                <a:spcPct val="0"/>
              </a:spcAft>
              <a:defRPr sz="2800">
                <a:solidFill>
                  <a:schemeClr val="bg1"/>
                </a:solidFill>
                <a:latin typeface="Arial" charset="0"/>
                <a:ea typeface="ＭＳ Ｐゴシック" pitchFamily="-110" charset="-128"/>
              </a:defRPr>
            </a:lvl8pPr>
            <a:lvl9pPr marL="3886200" indent="-228600" eaLnBrk="0" fontAlgn="base" hangingPunct="0">
              <a:spcBef>
                <a:spcPct val="0"/>
              </a:spcBef>
              <a:spcAft>
                <a:spcPct val="0"/>
              </a:spcAft>
              <a:defRPr sz="2800">
                <a:solidFill>
                  <a:schemeClr val="bg1"/>
                </a:solidFill>
                <a:latin typeface="Arial" charset="0"/>
                <a:ea typeface="ＭＳ Ｐゴシック" pitchFamily="-110" charset="-128"/>
              </a:defRPr>
            </a:lvl9pPr>
          </a:lstStyle>
          <a:p>
            <a:pPr eaLnBrk="1" hangingPunct="1"/>
            <a:r>
              <a:rPr lang="en-US" sz="1800" i="1" dirty="0">
                <a:solidFill>
                  <a:schemeClr val="tx1"/>
                </a:solidFill>
              </a:rPr>
              <a:t>Generate and evaluate different optimizations </a:t>
            </a:r>
            <a:r>
              <a:rPr lang="en-US" sz="1800" i="1" dirty="0">
                <a:solidFill>
                  <a:schemeClr val="tx2"/>
                </a:solidFill>
              </a:rPr>
              <a:t>that would have been </a:t>
            </a:r>
            <a:r>
              <a:rPr lang="en-US" sz="1800" i="1" dirty="0">
                <a:solidFill>
                  <a:schemeClr val="tx1"/>
                </a:solidFill>
              </a:rPr>
              <a:t>prohibitively time consuming for a programmer to explore manually.</a:t>
            </a:r>
          </a:p>
        </p:txBody>
      </p:sp>
      <p:sp>
        <p:nvSpPr>
          <p:cNvPr id="4" name="Title 3"/>
          <p:cNvSpPr>
            <a:spLocks noGrp="1"/>
          </p:cNvSpPr>
          <p:nvPr>
            <p:ph type="title"/>
          </p:nvPr>
        </p:nvSpPr>
        <p:spPr/>
        <p:txBody>
          <a:bodyPr/>
          <a:lstStyle/>
          <a:p>
            <a:r>
              <a:rPr lang="en-US" dirty="0" err="1"/>
              <a:t>CHiLL</a:t>
            </a:r>
            <a:r>
              <a:rPr lang="en-US" dirty="0"/>
              <a:t> + Active </a:t>
            </a:r>
            <a:r>
              <a:rPr lang="en-US" dirty="0" smtClean="0"/>
              <a:t>Harmony</a:t>
            </a:r>
            <a:endParaRPr lang="en-US" dirty="0"/>
          </a:p>
        </p:txBody>
      </p:sp>
      <p:sp>
        <p:nvSpPr>
          <p:cNvPr id="5" name="Footer Placeholder 4"/>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6" name="Slide Number Placeholder 5"/>
          <p:cNvSpPr>
            <a:spLocks noGrp="1"/>
          </p:cNvSpPr>
          <p:nvPr>
            <p:ph type="sldNum" sz="quarter" idx="12"/>
          </p:nvPr>
        </p:nvSpPr>
        <p:spPr/>
        <p:txBody>
          <a:bodyPr/>
          <a:lstStyle/>
          <a:p>
            <a:pPr>
              <a:defRPr/>
            </a:pPr>
            <a:fld id="{F8E865A7-7678-F840-B2ED-A6879803B906}" type="slidenum">
              <a:rPr lang="en-US" smtClean="0"/>
              <a:pPr>
                <a:defRPr/>
              </a:pPr>
              <a:t>85</a:t>
            </a:fld>
            <a:endParaRPr lang="en-US"/>
          </a:p>
        </p:txBody>
      </p:sp>
    </p:spTree>
    <p:extLst>
      <p:ext uri="{BB962C8B-B14F-4D97-AF65-F5344CB8AC3E}">
        <p14:creationId xmlns:p14="http://schemas.microsoft.com/office/powerpoint/2010/main" val="238620315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lIns="92075" tIns="46038" rIns="92075" bIns="46038"/>
          <a:lstStyle/>
          <a:p>
            <a:pPr eaLnBrk="1" hangingPunct="1"/>
            <a:r>
              <a:rPr lang="en-US" smtClean="0">
                <a:ea typeface="ＭＳ Ｐゴシック" pitchFamily="-110" charset="-128"/>
              </a:rPr>
              <a:t>Compiling New Code Variants at Runtime</a:t>
            </a:r>
          </a:p>
        </p:txBody>
      </p:sp>
      <p:grpSp>
        <p:nvGrpSpPr>
          <p:cNvPr id="25603" name="Group 86"/>
          <p:cNvGrpSpPr>
            <a:grpSpLocks/>
          </p:cNvGrpSpPr>
          <p:nvPr/>
        </p:nvGrpSpPr>
        <p:grpSpPr bwMode="auto">
          <a:xfrm>
            <a:off x="642938" y="914400"/>
            <a:ext cx="7948612" cy="5416550"/>
            <a:chOff x="405" y="675"/>
            <a:chExt cx="5175" cy="3622"/>
          </a:xfrm>
        </p:grpSpPr>
        <p:sp>
          <p:nvSpPr>
            <p:cNvPr id="25604" name="Rectangle 96"/>
            <p:cNvSpPr>
              <a:spLocks/>
            </p:cNvSpPr>
            <p:nvPr/>
          </p:nvSpPr>
          <p:spPr bwMode="auto">
            <a:xfrm>
              <a:off x="495" y="3317"/>
              <a:ext cx="4722" cy="312"/>
            </a:xfrm>
            <a:prstGeom prst="rect">
              <a:avLst/>
            </a:prstGeom>
            <a:solidFill>
              <a:srgbClr val="92D050">
                <a:alpha val="43137"/>
              </a:srgbClr>
            </a:solidFill>
            <a:ln w="9525" algn="ctr">
              <a:solidFill>
                <a:srgbClr val="000000"/>
              </a:solidFill>
              <a:round/>
              <a:headEnd/>
              <a:tailEnd/>
            </a:ln>
          </p:spPr>
          <p:txBody>
            <a:bodyPr>
              <a:spAutoFit/>
            </a:bodyPr>
            <a:lstStyle/>
            <a:p>
              <a:pPr algn="ctr" eaLnBrk="0" hangingPunct="0"/>
              <a:endParaRPr kumimoji="1" lang="en-US" sz="2400">
                <a:solidFill>
                  <a:schemeClr val="tx1"/>
                </a:solidFill>
                <a:latin typeface="Times New Roman" pitchFamily="18" charset="0"/>
                <a:ea typeface="新細明體" charset="-120"/>
              </a:endParaRPr>
            </a:p>
          </p:txBody>
        </p:sp>
        <p:cxnSp>
          <p:nvCxnSpPr>
            <p:cNvPr id="25605" name="Straight Arrow Connector 5"/>
            <p:cNvCxnSpPr>
              <a:cxnSpLocks noChangeShapeType="1"/>
            </p:cNvCxnSpPr>
            <p:nvPr/>
          </p:nvCxnSpPr>
          <p:spPr bwMode="auto">
            <a:xfrm>
              <a:off x="495" y="899"/>
              <a:ext cx="4860" cy="1"/>
            </a:xfrm>
            <a:prstGeom prst="straightConnector1">
              <a:avLst/>
            </a:prstGeom>
            <a:noFill/>
            <a:ln w="19050" algn="ctr">
              <a:solidFill>
                <a:schemeClr val="tx1"/>
              </a:solidFill>
              <a:round/>
              <a:headEnd/>
              <a:tailEnd type="triangle" w="lg" len="lg"/>
            </a:ln>
            <a:extLst>
              <a:ext uri="{909E8E84-426E-40dd-AFC4-6F175D3DCCD1}">
                <a14:hiddenFill xmlns:a14="http://schemas.microsoft.com/office/drawing/2010/main">
                  <a:noFill/>
                </a14:hiddenFill>
              </a:ext>
            </a:extLst>
          </p:spPr>
        </p:cxnSp>
        <p:sp>
          <p:nvSpPr>
            <p:cNvPr id="25606" name="Oval 6"/>
            <p:cNvSpPr>
              <a:spLocks noChangeArrowheads="1"/>
            </p:cNvSpPr>
            <p:nvPr/>
          </p:nvSpPr>
          <p:spPr bwMode="auto">
            <a:xfrm>
              <a:off x="2771" y="782"/>
              <a:ext cx="135" cy="413"/>
            </a:xfrm>
            <a:prstGeom prst="ellipse">
              <a:avLst/>
            </a:prstGeom>
            <a:solidFill>
              <a:srgbClr val="000000"/>
            </a:solidFill>
            <a:ln w="9525" algn="ctr">
              <a:solidFill>
                <a:srgbClr val="000000"/>
              </a:solidFill>
              <a:round/>
              <a:headEnd/>
              <a:tailEnd/>
            </a:ln>
          </p:spPr>
          <p:txBody>
            <a:bodyPr>
              <a:spAutoFit/>
            </a:bodyPr>
            <a:lstStyle/>
            <a:p>
              <a:pPr algn="ctr" eaLnBrk="0" hangingPunct="0"/>
              <a:endParaRPr kumimoji="1" lang="en-US" sz="2400">
                <a:solidFill>
                  <a:schemeClr val="tx1"/>
                </a:solidFill>
                <a:latin typeface="Times New Roman" pitchFamily="18" charset="0"/>
                <a:ea typeface="新細明體" charset="-120"/>
              </a:endParaRPr>
            </a:p>
          </p:txBody>
        </p:sp>
        <p:sp>
          <p:nvSpPr>
            <p:cNvPr id="8" name="Flowchart: Card 7"/>
            <p:cNvSpPr/>
            <p:nvPr/>
          </p:nvSpPr>
          <p:spPr bwMode="auto">
            <a:xfrm>
              <a:off x="630" y="1206"/>
              <a:ext cx="716" cy="375"/>
            </a:xfrm>
            <a:prstGeom prst="flowChartPunchedCard">
              <a:avLst/>
            </a:prstGeom>
            <a:solidFill>
              <a:schemeClr val="tx2">
                <a:lumMod val="20000"/>
                <a:lumOff val="80000"/>
              </a:schemeClr>
            </a:solidFill>
            <a:ln w="9525" cap="flat" cmpd="sng" algn="ctr">
              <a:solidFill>
                <a:srgbClr val="000000"/>
              </a:solidFill>
              <a:prstDash val="solid"/>
              <a:round/>
              <a:headEnd type="none" w="med" len="med"/>
              <a:tailEnd type="none" w="med" len="med"/>
            </a:ln>
            <a:effectLst/>
          </p:spPr>
          <p:txBody>
            <a:bodyPr>
              <a:spAutoFit/>
            </a:bodyPr>
            <a:lstStyle/>
            <a:p>
              <a:pPr algn="ctr" eaLnBrk="0" hangingPunct="0">
                <a:defRPr/>
              </a:pPr>
              <a:r>
                <a:rPr kumimoji="1" lang="en-US" sz="1200" dirty="0">
                  <a:solidFill>
                    <a:srgbClr val="C00000"/>
                  </a:solidFill>
                  <a:latin typeface="+mj-lt"/>
                  <a:ea typeface="PMingLiU" pitchFamily="18" charset="-120"/>
                </a:rPr>
                <a:t>Outlined</a:t>
              </a:r>
            </a:p>
            <a:p>
              <a:pPr algn="ctr" eaLnBrk="0" hangingPunct="0">
                <a:defRPr/>
              </a:pPr>
              <a:r>
                <a:rPr kumimoji="1" lang="en-US" sz="1200" dirty="0">
                  <a:solidFill>
                    <a:srgbClr val="C00000"/>
                  </a:solidFill>
                  <a:latin typeface="+mj-lt"/>
                  <a:ea typeface="PMingLiU" pitchFamily="18" charset="-120"/>
                </a:rPr>
                <a:t>code-section</a:t>
              </a:r>
            </a:p>
          </p:txBody>
        </p:sp>
        <p:sp>
          <p:nvSpPr>
            <p:cNvPr id="25608" name="Rectangle 8"/>
            <p:cNvSpPr>
              <a:spLocks noChangeArrowheads="1"/>
            </p:cNvSpPr>
            <p:nvPr/>
          </p:nvSpPr>
          <p:spPr bwMode="auto">
            <a:xfrm>
              <a:off x="1215" y="1665"/>
              <a:ext cx="3240" cy="1432"/>
            </a:xfrm>
            <a:prstGeom prst="rect">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endParaRPr kumimoji="1" lang="en-US" sz="2200">
                <a:solidFill>
                  <a:schemeClr val="tx1"/>
                </a:solidFill>
                <a:latin typeface="Times New Roman" pitchFamily="18" charset="0"/>
                <a:ea typeface="新細明體" charset="-120"/>
              </a:endParaRPr>
            </a:p>
            <a:p>
              <a:pPr algn="ctr" eaLnBrk="0" hangingPunct="0"/>
              <a:endParaRPr kumimoji="1" lang="en-US" sz="2200">
                <a:solidFill>
                  <a:schemeClr val="tx1"/>
                </a:solidFill>
                <a:latin typeface="Times New Roman" pitchFamily="18" charset="0"/>
                <a:ea typeface="新細明體" charset="-120"/>
              </a:endParaRPr>
            </a:p>
            <a:p>
              <a:pPr algn="ctr" eaLnBrk="0" hangingPunct="0"/>
              <a:endParaRPr kumimoji="1" lang="en-US" sz="2200">
                <a:solidFill>
                  <a:schemeClr val="tx1"/>
                </a:solidFill>
                <a:latin typeface="Times New Roman" pitchFamily="18" charset="0"/>
                <a:ea typeface="新細明體" charset="-120"/>
              </a:endParaRPr>
            </a:p>
            <a:p>
              <a:pPr algn="ctr" eaLnBrk="0" hangingPunct="0"/>
              <a:endParaRPr kumimoji="1" lang="en-US" sz="2200">
                <a:solidFill>
                  <a:schemeClr val="tx1"/>
                </a:solidFill>
                <a:latin typeface="Times New Roman" pitchFamily="18" charset="0"/>
                <a:ea typeface="新細明體" charset="-120"/>
              </a:endParaRPr>
            </a:p>
            <a:p>
              <a:pPr algn="ctr" eaLnBrk="0" hangingPunct="0"/>
              <a:endParaRPr kumimoji="1" lang="en-US" sz="2200">
                <a:solidFill>
                  <a:schemeClr val="tx1"/>
                </a:solidFill>
                <a:latin typeface="Times New Roman" pitchFamily="18" charset="0"/>
                <a:ea typeface="新細明體" charset="-120"/>
              </a:endParaRPr>
            </a:p>
            <a:p>
              <a:pPr algn="ctr" eaLnBrk="0" hangingPunct="0"/>
              <a:endParaRPr kumimoji="1" lang="en-US" sz="2400">
                <a:solidFill>
                  <a:schemeClr val="tx1"/>
                </a:solidFill>
                <a:latin typeface="Times New Roman" pitchFamily="18" charset="0"/>
                <a:ea typeface="新細明體" charset="-120"/>
              </a:endParaRPr>
            </a:p>
          </p:txBody>
        </p:sp>
        <p:cxnSp>
          <p:nvCxnSpPr>
            <p:cNvPr id="25609" name="Straight Arrow Connector 9"/>
            <p:cNvCxnSpPr>
              <a:cxnSpLocks noChangeShapeType="1"/>
            </p:cNvCxnSpPr>
            <p:nvPr/>
          </p:nvCxnSpPr>
          <p:spPr bwMode="auto">
            <a:xfrm>
              <a:off x="495" y="3717"/>
              <a:ext cx="4860" cy="1"/>
            </a:xfrm>
            <a:prstGeom prst="straightConnector1">
              <a:avLst/>
            </a:prstGeom>
            <a:noFill/>
            <a:ln w="19050" algn="ctr">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5610" name="Straight Arrow Connector 10"/>
            <p:cNvCxnSpPr>
              <a:cxnSpLocks noChangeShapeType="1"/>
            </p:cNvCxnSpPr>
            <p:nvPr/>
          </p:nvCxnSpPr>
          <p:spPr bwMode="auto">
            <a:xfrm>
              <a:off x="495" y="3311"/>
              <a:ext cx="4860" cy="1"/>
            </a:xfrm>
            <a:prstGeom prst="straightConnector1">
              <a:avLst/>
            </a:prstGeom>
            <a:noFill/>
            <a:ln w="19050" algn="ctr">
              <a:solidFill>
                <a:schemeClr val="tx1"/>
              </a:solidFill>
              <a:round/>
              <a:headEnd/>
              <a:tailEnd type="triangle" w="lg" len="lg"/>
            </a:ln>
            <a:extLst>
              <a:ext uri="{909E8E84-426E-40dd-AFC4-6F175D3DCCD1}">
                <a14:hiddenFill xmlns:a14="http://schemas.microsoft.com/office/drawing/2010/main">
                  <a:noFill/>
                </a14:hiddenFill>
              </a:ext>
            </a:extLst>
          </p:spPr>
        </p:cxnSp>
        <p:sp>
          <p:nvSpPr>
            <p:cNvPr id="12" name="Rectangle 11"/>
            <p:cNvSpPr/>
            <p:nvPr/>
          </p:nvSpPr>
          <p:spPr bwMode="auto">
            <a:xfrm>
              <a:off x="2164" y="1889"/>
              <a:ext cx="1305" cy="349"/>
            </a:xfrm>
            <a:prstGeom prst="rect">
              <a:avLst/>
            </a:prstGeom>
            <a:solidFill>
              <a:srgbClr val="92D050"/>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r>
                <a:rPr kumimoji="1" lang="en-US" sz="1400" dirty="0">
                  <a:solidFill>
                    <a:srgbClr val="C00000"/>
                  </a:solidFill>
                  <a:latin typeface="+mj-lt"/>
                  <a:ea typeface="PMingLiU" pitchFamily="18" charset="-120"/>
                </a:rPr>
                <a:t>Code Generation Tools</a:t>
              </a:r>
            </a:p>
          </p:txBody>
        </p:sp>
        <p:sp>
          <p:nvSpPr>
            <p:cNvPr id="15" name="TextBox 14"/>
            <p:cNvSpPr txBox="1"/>
            <p:nvPr/>
          </p:nvSpPr>
          <p:spPr>
            <a:xfrm>
              <a:off x="1215" y="1665"/>
              <a:ext cx="3240" cy="209"/>
            </a:xfrm>
            <a:prstGeom prst="rect">
              <a:avLst/>
            </a:prstGeom>
            <a:solidFill>
              <a:schemeClr val="bg2">
                <a:lumMod val="90000"/>
              </a:schemeClr>
            </a:solidFill>
            <a:ln w="12700">
              <a:solidFill>
                <a:schemeClr val="bg1">
                  <a:lumMod val="50000"/>
                </a:schemeClr>
              </a:solidFill>
            </a:ln>
          </p:spPr>
          <p:txBody>
            <a:bodyPr>
              <a:spAutoFit/>
            </a:bodyPr>
            <a:lstStyle/>
            <a:p>
              <a:pPr algn="ctr" eaLnBrk="0" hangingPunct="0">
                <a:defRPr/>
              </a:pPr>
              <a:r>
                <a:rPr kumimoji="1" lang="en-US" sz="1400" dirty="0">
                  <a:solidFill>
                    <a:srgbClr val="C00000"/>
                  </a:solidFill>
                  <a:latin typeface="+mj-lt"/>
                  <a:ea typeface="PMingLiU" pitchFamily="18" charset="-120"/>
                </a:rPr>
                <a:t>Code Server</a:t>
              </a:r>
            </a:p>
          </p:txBody>
        </p:sp>
        <p:grpSp>
          <p:nvGrpSpPr>
            <p:cNvPr id="25613" name="Group 19"/>
            <p:cNvGrpSpPr>
              <a:grpSpLocks/>
            </p:cNvGrpSpPr>
            <p:nvPr/>
          </p:nvGrpSpPr>
          <p:grpSpPr bwMode="auto">
            <a:xfrm>
              <a:off x="1485" y="2222"/>
              <a:ext cx="396" cy="340"/>
              <a:chOff x="1643042" y="2855811"/>
              <a:chExt cx="628978" cy="540787"/>
            </a:xfrm>
          </p:grpSpPr>
          <p:sp>
            <p:nvSpPr>
              <p:cNvPr id="16" name="Flowchart: Card 15"/>
              <p:cNvSpPr/>
              <p:nvPr/>
            </p:nvSpPr>
            <p:spPr bwMode="auto">
              <a:xfrm>
                <a:off x="1643141" y="2855293"/>
                <a:ext cx="428463" cy="351196"/>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endParaRPr kumimoji="1" lang="en-US" sz="1200" dirty="0">
                  <a:solidFill>
                    <a:srgbClr val="C00000"/>
                  </a:solidFill>
                  <a:latin typeface="+mj-lt"/>
                  <a:ea typeface="PMingLiU" pitchFamily="18" charset="-120"/>
                </a:endParaRPr>
              </a:p>
            </p:txBody>
          </p:sp>
          <p:sp>
            <p:nvSpPr>
              <p:cNvPr id="17" name="Flowchart: Card 16"/>
              <p:cNvSpPr/>
              <p:nvPr/>
            </p:nvSpPr>
            <p:spPr bwMode="auto">
              <a:xfrm>
                <a:off x="1703882" y="2916077"/>
                <a:ext cx="428462" cy="351196"/>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endParaRPr kumimoji="1" lang="en-US" sz="1200" dirty="0">
                  <a:solidFill>
                    <a:srgbClr val="C00000"/>
                  </a:solidFill>
                  <a:latin typeface="+mj-lt"/>
                  <a:ea typeface="PMingLiU" pitchFamily="18" charset="-120"/>
                </a:endParaRPr>
              </a:p>
            </p:txBody>
          </p:sp>
          <p:sp>
            <p:nvSpPr>
              <p:cNvPr id="18" name="Flowchart: Card 17"/>
              <p:cNvSpPr/>
              <p:nvPr/>
            </p:nvSpPr>
            <p:spPr bwMode="auto">
              <a:xfrm>
                <a:off x="1772830" y="2975173"/>
                <a:ext cx="428462" cy="351196"/>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endParaRPr kumimoji="1" lang="en-US" sz="1200" dirty="0">
                  <a:solidFill>
                    <a:srgbClr val="C00000"/>
                  </a:solidFill>
                  <a:latin typeface="+mj-lt"/>
                  <a:ea typeface="PMingLiU" pitchFamily="18" charset="-120"/>
                </a:endParaRPr>
              </a:p>
            </p:txBody>
          </p:sp>
          <p:sp>
            <p:nvSpPr>
              <p:cNvPr id="19" name="Flowchart: Card 18"/>
              <p:cNvSpPr/>
              <p:nvPr/>
            </p:nvSpPr>
            <p:spPr bwMode="auto">
              <a:xfrm>
                <a:off x="1843419" y="3046088"/>
                <a:ext cx="428463" cy="351196"/>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r>
                  <a:rPr kumimoji="1" lang="en-US" sz="1200" dirty="0">
                    <a:solidFill>
                      <a:srgbClr val="C00000"/>
                    </a:solidFill>
                    <a:latin typeface="+mj-lt"/>
                    <a:ea typeface="PMingLiU" pitchFamily="18" charset="-120"/>
                  </a:rPr>
                  <a:t>v</a:t>
                </a:r>
                <a:r>
                  <a:rPr kumimoji="1" lang="en-US" sz="1200" baseline="-25000" dirty="0">
                    <a:solidFill>
                      <a:srgbClr val="C00000"/>
                    </a:solidFill>
                    <a:latin typeface="+mj-lt"/>
                    <a:ea typeface="PMingLiU" pitchFamily="18" charset="-120"/>
                  </a:rPr>
                  <a:t>1</a:t>
                </a:r>
                <a:r>
                  <a:rPr kumimoji="1" lang="en-US" sz="1200" dirty="0">
                    <a:solidFill>
                      <a:srgbClr val="C00000"/>
                    </a:solidFill>
                    <a:latin typeface="Times New Roman" pitchFamily="18" charset="0"/>
                    <a:ea typeface="PMingLiU" pitchFamily="18" charset="-120"/>
                    <a:cs typeface="Arial" pitchFamily="34" charset="0"/>
                  </a:rPr>
                  <a:t>s</a:t>
                </a:r>
                <a:endParaRPr kumimoji="1" lang="en-US" sz="1200" baseline="-25000" dirty="0">
                  <a:solidFill>
                    <a:srgbClr val="C00000"/>
                  </a:solidFill>
                  <a:latin typeface="+mj-lt"/>
                  <a:ea typeface="PMingLiU" pitchFamily="18" charset="-120"/>
                </a:endParaRPr>
              </a:p>
            </p:txBody>
          </p:sp>
        </p:grpSp>
        <p:grpSp>
          <p:nvGrpSpPr>
            <p:cNvPr id="25614" name="Group 20"/>
            <p:cNvGrpSpPr>
              <a:grpSpLocks/>
            </p:cNvGrpSpPr>
            <p:nvPr/>
          </p:nvGrpSpPr>
          <p:grpSpPr bwMode="auto">
            <a:xfrm>
              <a:off x="2683" y="2224"/>
              <a:ext cx="396" cy="340"/>
              <a:chOff x="1643042" y="2855811"/>
              <a:chExt cx="628978" cy="539092"/>
            </a:xfrm>
          </p:grpSpPr>
          <p:sp>
            <p:nvSpPr>
              <p:cNvPr id="22" name="Flowchart: Card 21"/>
              <p:cNvSpPr/>
              <p:nvPr/>
            </p:nvSpPr>
            <p:spPr bwMode="auto">
              <a:xfrm>
                <a:off x="1642964" y="2855490"/>
                <a:ext cx="428462" cy="350096"/>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endParaRPr kumimoji="1" lang="en-US" sz="1200" dirty="0">
                  <a:solidFill>
                    <a:srgbClr val="C00000"/>
                  </a:solidFill>
                  <a:latin typeface="+mj-lt"/>
                  <a:ea typeface="PMingLiU" pitchFamily="18" charset="-120"/>
                </a:endParaRPr>
              </a:p>
            </p:txBody>
          </p:sp>
          <p:sp>
            <p:nvSpPr>
              <p:cNvPr id="23" name="Flowchart: Card 22"/>
              <p:cNvSpPr/>
              <p:nvPr/>
            </p:nvSpPr>
            <p:spPr bwMode="auto">
              <a:xfrm>
                <a:off x="1703704" y="2916083"/>
                <a:ext cx="428463" cy="350096"/>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endParaRPr kumimoji="1" lang="en-US" sz="1200" dirty="0">
                  <a:solidFill>
                    <a:srgbClr val="C00000"/>
                  </a:solidFill>
                  <a:latin typeface="+mj-lt"/>
                  <a:ea typeface="PMingLiU" pitchFamily="18" charset="-120"/>
                </a:endParaRPr>
              </a:p>
            </p:txBody>
          </p:sp>
          <p:sp>
            <p:nvSpPr>
              <p:cNvPr id="24" name="Flowchart: Card 23"/>
              <p:cNvSpPr/>
              <p:nvPr/>
            </p:nvSpPr>
            <p:spPr bwMode="auto">
              <a:xfrm>
                <a:off x="1772652" y="2974994"/>
                <a:ext cx="428463" cy="350096"/>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endParaRPr kumimoji="1" lang="en-US" sz="1200" dirty="0">
                  <a:solidFill>
                    <a:srgbClr val="C00000"/>
                  </a:solidFill>
                  <a:latin typeface="+mj-lt"/>
                  <a:ea typeface="PMingLiU" pitchFamily="18" charset="-120"/>
                </a:endParaRPr>
              </a:p>
            </p:txBody>
          </p:sp>
          <p:sp>
            <p:nvSpPr>
              <p:cNvPr id="25" name="Flowchart: Card 24"/>
              <p:cNvSpPr/>
              <p:nvPr/>
            </p:nvSpPr>
            <p:spPr bwMode="auto">
              <a:xfrm>
                <a:off x="1843242" y="3045686"/>
                <a:ext cx="428462" cy="348412"/>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r>
                  <a:rPr kumimoji="1" lang="en-US" sz="1200" dirty="0">
                    <a:solidFill>
                      <a:srgbClr val="C00000"/>
                    </a:solidFill>
                    <a:latin typeface="+mj-lt"/>
                    <a:ea typeface="PMingLiU" pitchFamily="18" charset="-120"/>
                  </a:rPr>
                  <a:t>v</a:t>
                </a:r>
                <a:r>
                  <a:rPr kumimoji="1" lang="en-US" sz="1200" baseline="-25000" dirty="0">
                    <a:solidFill>
                      <a:srgbClr val="C00000"/>
                    </a:solidFill>
                    <a:latin typeface="+mj-lt"/>
                    <a:ea typeface="PMingLiU" pitchFamily="18" charset="-120"/>
                  </a:rPr>
                  <a:t>2</a:t>
                </a:r>
                <a:r>
                  <a:rPr kumimoji="1" lang="en-US" sz="1200" dirty="0">
                    <a:solidFill>
                      <a:srgbClr val="C00000"/>
                    </a:solidFill>
                    <a:latin typeface="Times New Roman" pitchFamily="18" charset="0"/>
                    <a:ea typeface="PMingLiU" pitchFamily="18" charset="-120"/>
                    <a:cs typeface="Arial" pitchFamily="34" charset="0"/>
                  </a:rPr>
                  <a:t>s</a:t>
                </a:r>
                <a:endParaRPr kumimoji="1" lang="en-US" sz="1200" baseline="-25000" dirty="0">
                  <a:solidFill>
                    <a:srgbClr val="C00000"/>
                  </a:solidFill>
                  <a:latin typeface="+mj-lt"/>
                  <a:ea typeface="PMingLiU" pitchFamily="18" charset="-120"/>
                </a:endParaRPr>
              </a:p>
            </p:txBody>
          </p:sp>
        </p:grpSp>
        <p:cxnSp>
          <p:nvCxnSpPr>
            <p:cNvPr id="25615" name="Straight Arrow Connector 26"/>
            <p:cNvCxnSpPr>
              <a:cxnSpLocks noChangeShapeType="1"/>
              <a:stCxn id="12" idx="1"/>
            </p:cNvCxnSpPr>
            <p:nvPr/>
          </p:nvCxnSpPr>
          <p:spPr bwMode="auto">
            <a:xfrm rot="10800000" flipV="1">
              <a:off x="1620" y="1986"/>
              <a:ext cx="544" cy="237"/>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5616" name="Straight Arrow Connector 28"/>
            <p:cNvCxnSpPr>
              <a:cxnSpLocks noChangeShapeType="1"/>
              <a:stCxn id="12" idx="2"/>
            </p:cNvCxnSpPr>
            <p:nvPr/>
          </p:nvCxnSpPr>
          <p:spPr bwMode="auto">
            <a:xfrm rot="16200000" flipH="1">
              <a:off x="2747" y="2153"/>
              <a:ext cx="142" cy="1"/>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grpSp>
          <p:nvGrpSpPr>
            <p:cNvPr id="25617" name="Group 31"/>
            <p:cNvGrpSpPr>
              <a:grpSpLocks/>
            </p:cNvGrpSpPr>
            <p:nvPr/>
          </p:nvGrpSpPr>
          <p:grpSpPr bwMode="auto">
            <a:xfrm>
              <a:off x="3716" y="2222"/>
              <a:ext cx="396" cy="340"/>
              <a:chOff x="1643042" y="2855811"/>
              <a:chExt cx="628978" cy="540787"/>
            </a:xfrm>
          </p:grpSpPr>
          <p:sp>
            <p:nvSpPr>
              <p:cNvPr id="33" name="Flowchart: Card 32"/>
              <p:cNvSpPr/>
              <p:nvPr/>
            </p:nvSpPr>
            <p:spPr bwMode="auto">
              <a:xfrm>
                <a:off x="1643842" y="2855293"/>
                <a:ext cx="428462" cy="351196"/>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endParaRPr kumimoji="1" lang="en-US" sz="1200" dirty="0">
                  <a:solidFill>
                    <a:srgbClr val="C00000"/>
                  </a:solidFill>
                  <a:latin typeface="+mj-lt"/>
                  <a:ea typeface="PMingLiU" pitchFamily="18" charset="-120"/>
                </a:endParaRPr>
              </a:p>
            </p:txBody>
          </p:sp>
          <p:sp>
            <p:nvSpPr>
              <p:cNvPr id="34" name="Flowchart: Card 33"/>
              <p:cNvSpPr/>
              <p:nvPr/>
            </p:nvSpPr>
            <p:spPr bwMode="auto">
              <a:xfrm>
                <a:off x="1704582" y="2916077"/>
                <a:ext cx="428463" cy="351196"/>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endParaRPr kumimoji="1" lang="en-US" sz="1200" dirty="0">
                  <a:solidFill>
                    <a:srgbClr val="C00000"/>
                  </a:solidFill>
                  <a:latin typeface="+mj-lt"/>
                  <a:ea typeface="PMingLiU" pitchFamily="18" charset="-120"/>
                </a:endParaRPr>
              </a:p>
            </p:txBody>
          </p:sp>
          <p:sp>
            <p:nvSpPr>
              <p:cNvPr id="35" name="Flowchart: Card 34"/>
              <p:cNvSpPr/>
              <p:nvPr/>
            </p:nvSpPr>
            <p:spPr bwMode="auto">
              <a:xfrm>
                <a:off x="1773530" y="2975173"/>
                <a:ext cx="428463" cy="351196"/>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endParaRPr kumimoji="1" lang="en-US" sz="1200" dirty="0">
                  <a:solidFill>
                    <a:srgbClr val="C00000"/>
                  </a:solidFill>
                  <a:latin typeface="+mj-lt"/>
                  <a:ea typeface="PMingLiU" pitchFamily="18" charset="-120"/>
                </a:endParaRPr>
              </a:p>
            </p:txBody>
          </p:sp>
          <p:sp>
            <p:nvSpPr>
              <p:cNvPr id="36" name="Flowchart: Card 35"/>
              <p:cNvSpPr/>
              <p:nvPr/>
            </p:nvSpPr>
            <p:spPr bwMode="auto">
              <a:xfrm>
                <a:off x="1844120" y="3046088"/>
                <a:ext cx="428462" cy="351196"/>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r>
                  <a:rPr kumimoji="1" lang="en-US" sz="1200" dirty="0" err="1">
                    <a:solidFill>
                      <a:srgbClr val="C00000"/>
                    </a:solidFill>
                    <a:latin typeface="+mj-lt"/>
                    <a:ea typeface="PMingLiU" pitchFamily="18" charset="-120"/>
                  </a:rPr>
                  <a:t>v</a:t>
                </a:r>
                <a:r>
                  <a:rPr kumimoji="1" lang="en-US" sz="1200" baseline="-25000" dirty="0" err="1">
                    <a:solidFill>
                      <a:srgbClr val="C00000"/>
                    </a:solidFill>
                    <a:latin typeface="+mj-lt"/>
                    <a:ea typeface="PMingLiU" pitchFamily="18" charset="-120"/>
                  </a:rPr>
                  <a:t>N</a:t>
                </a:r>
                <a:r>
                  <a:rPr kumimoji="1" lang="en-US" sz="1200" dirty="0" err="1">
                    <a:solidFill>
                      <a:srgbClr val="C00000"/>
                    </a:solidFill>
                    <a:latin typeface="Times New Roman" pitchFamily="18" charset="0"/>
                    <a:ea typeface="PMingLiU" pitchFamily="18" charset="-120"/>
                    <a:cs typeface="Arial" pitchFamily="34" charset="0"/>
                  </a:rPr>
                  <a:t>s</a:t>
                </a:r>
                <a:endParaRPr kumimoji="1" lang="en-US" sz="1200" baseline="-25000" dirty="0">
                  <a:solidFill>
                    <a:srgbClr val="C00000"/>
                  </a:solidFill>
                  <a:latin typeface="+mj-lt"/>
                  <a:ea typeface="PMingLiU" pitchFamily="18" charset="-120"/>
                </a:endParaRPr>
              </a:p>
            </p:txBody>
          </p:sp>
        </p:grpSp>
        <p:cxnSp>
          <p:nvCxnSpPr>
            <p:cNvPr id="25618" name="Straight Arrow Connector 39"/>
            <p:cNvCxnSpPr>
              <a:cxnSpLocks noChangeShapeType="1"/>
              <a:stCxn id="12" idx="3"/>
            </p:cNvCxnSpPr>
            <p:nvPr/>
          </p:nvCxnSpPr>
          <p:spPr bwMode="auto">
            <a:xfrm>
              <a:off x="3469" y="1986"/>
              <a:ext cx="382" cy="237"/>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sp>
          <p:nvSpPr>
            <p:cNvPr id="41" name="Rectangle 40"/>
            <p:cNvSpPr/>
            <p:nvPr/>
          </p:nvSpPr>
          <p:spPr bwMode="auto">
            <a:xfrm>
              <a:off x="1446" y="2784"/>
              <a:ext cx="585" cy="210"/>
            </a:xfrm>
            <a:prstGeom prst="rect">
              <a:avLst/>
            </a:prstGeom>
            <a:solidFill>
              <a:srgbClr val="FFFF00"/>
            </a:solidFill>
            <a:ln w="9525" cap="flat" cmpd="sng" algn="ctr">
              <a:solidFill>
                <a:srgbClr val="000000"/>
              </a:solidFill>
              <a:prstDash val="solid"/>
              <a:round/>
              <a:headEnd type="none" w="med" len="med"/>
              <a:tailEnd type="none" w="med" len="med"/>
            </a:ln>
            <a:effectLst/>
          </p:spPr>
          <p:txBody>
            <a:bodyPr>
              <a:spAutoFit/>
            </a:bodyPr>
            <a:lstStyle/>
            <a:p>
              <a:pPr algn="ctr" eaLnBrk="0" hangingPunct="0">
                <a:defRPr/>
              </a:pPr>
              <a:r>
                <a:rPr kumimoji="1" lang="en-US" sz="1400" b="1" dirty="0">
                  <a:solidFill>
                    <a:schemeClr val="bg2">
                      <a:lumMod val="10000"/>
                    </a:schemeClr>
                  </a:solidFill>
                  <a:latin typeface="+mj-lt"/>
                  <a:ea typeface="PMingLiU" pitchFamily="18" charset="-120"/>
                </a:rPr>
                <a:t>compiler</a:t>
              </a:r>
            </a:p>
          </p:txBody>
        </p:sp>
        <p:sp>
          <p:nvSpPr>
            <p:cNvPr id="42" name="Rectangle 41"/>
            <p:cNvSpPr/>
            <p:nvPr/>
          </p:nvSpPr>
          <p:spPr bwMode="auto">
            <a:xfrm>
              <a:off x="2649" y="2784"/>
              <a:ext cx="585" cy="210"/>
            </a:xfrm>
            <a:prstGeom prst="rect">
              <a:avLst/>
            </a:prstGeom>
            <a:solidFill>
              <a:srgbClr val="FFFF00"/>
            </a:solidFill>
            <a:ln w="9525" cap="flat" cmpd="sng" algn="ctr">
              <a:solidFill>
                <a:srgbClr val="000000"/>
              </a:solidFill>
              <a:prstDash val="solid"/>
              <a:round/>
              <a:headEnd type="none" w="med" len="med"/>
              <a:tailEnd type="none" w="med" len="med"/>
            </a:ln>
            <a:effectLst/>
          </p:spPr>
          <p:txBody>
            <a:bodyPr>
              <a:spAutoFit/>
            </a:bodyPr>
            <a:lstStyle/>
            <a:p>
              <a:pPr algn="ctr" eaLnBrk="0" hangingPunct="0">
                <a:defRPr/>
              </a:pPr>
              <a:r>
                <a:rPr kumimoji="1" lang="en-US" sz="1400" b="1" dirty="0">
                  <a:solidFill>
                    <a:schemeClr val="bg2">
                      <a:lumMod val="10000"/>
                    </a:schemeClr>
                  </a:solidFill>
                  <a:latin typeface="+mj-lt"/>
                  <a:ea typeface="PMingLiU" pitchFamily="18" charset="-120"/>
                </a:rPr>
                <a:t>compiler</a:t>
              </a:r>
            </a:p>
          </p:txBody>
        </p:sp>
        <p:sp>
          <p:nvSpPr>
            <p:cNvPr id="43" name="Rectangle 42"/>
            <p:cNvSpPr/>
            <p:nvPr/>
          </p:nvSpPr>
          <p:spPr bwMode="auto">
            <a:xfrm>
              <a:off x="3678" y="2784"/>
              <a:ext cx="585" cy="210"/>
            </a:xfrm>
            <a:prstGeom prst="rect">
              <a:avLst/>
            </a:prstGeom>
            <a:solidFill>
              <a:srgbClr val="FFFF00"/>
            </a:solidFill>
            <a:ln w="9525" cap="flat" cmpd="sng" algn="ctr">
              <a:solidFill>
                <a:srgbClr val="000000"/>
              </a:solidFill>
              <a:prstDash val="solid"/>
              <a:round/>
              <a:headEnd type="none" w="med" len="med"/>
              <a:tailEnd type="none" w="med" len="med"/>
            </a:ln>
            <a:effectLst/>
          </p:spPr>
          <p:txBody>
            <a:bodyPr>
              <a:spAutoFit/>
            </a:bodyPr>
            <a:lstStyle/>
            <a:p>
              <a:pPr algn="ctr" eaLnBrk="0" hangingPunct="0">
                <a:defRPr/>
              </a:pPr>
              <a:r>
                <a:rPr kumimoji="1" lang="en-US" sz="1400" b="1" dirty="0">
                  <a:solidFill>
                    <a:schemeClr val="bg2">
                      <a:lumMod val="10000"/>
                    </a:schemeClr>
                  </a:solidFill>
                  <a:latin typeface="+mj-lt"/>
                  <a:ea typeface="PMingLiU" pitchFamily="18" charset="-120"/>
                </a:rPr>
                <a:t>compiler</a:t>
              </a:r>
            </a:p>
          </p:txBody>
        </p:sp>
        <p:cxnSp>
          <p:nvCxnSpPr>
            <p:cNvPr id="25622" name="Straight Arrow Connector 44"/>
            <p:cNvCxnSpPr>
              <a:cxnSpLocks noChangeShapeType="1"/>
              <a:endCxn id="41" idx="0"/>
            </p:cNvCxnSpPr>
            <p:nvPr/>
          </p:nvCxnSpPr>
          <p:spPr bwMode="auto">
            <a:xfrm rot="5400000">
              <a:off x="1629" y="2668"/>
              <a:ext cx="225" cy="8"/>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5623" name="Straight Arrow Connector 46"/>
            <p:cNvCxnSpPr>
              <a:cxnSpLocks noChangeShapeType="1"/>
              <a:endCxn id="42" idx="0"/>
            </p:cNvCxnSpPr>
            <p:nvPr/>
          </p:nvCxnSpPr>
          <p:spPr bwMode="auto">
            <a:xfrm rot="5400000">
              <a:off x="2832" y="2671"/>
              <a:ext cx="222" cy="3"/>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5624" name="Straight Arrow Connector 48"/>
            <p:cNvCxnSpPr>
              <a:cxnSpLocks noChangeShapeType="1"/>
              <a:endCxn id="43" idx="0"/>
            </p:cNvCxnSpPr>
            <p:nvPr/>
          </p:nvCxnSpPr>
          <p:spPr bwMode="auto">
            <a:xfrm rot="5400000">
              <a:off x="3861" y="2668"/>
              <a:ext cx="225" cy="7"/>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5625" name="Straight Connector 50"/>
            <p:cNvCxnSpPr>
              <a:cxnSpLocks noChangeShapeType="1"/>
            </p:cNvCxnSpPr>
            <p:nvPr/>
          </p:nvCxnSpPr>
          <p:spPr bwMode="auto">
            <a:xfrm rot="5400000">
              <a:off x="1262" y="2382"/>
              <a:ext cx="1705" cy="1"/>
            </a:xfrm>
            <a:prstGeom prst="line">
              <a:avLst/>
            </a:prstGeom>
            <a:noFill/>
            <a:ln w="9525" algn="ctr">
              <a:solidFill>
                <a:srgbClr val="000000"/>
              </a:solidFill>
              <a:prstDash val="dashDot"/>
              <a:round/>
              <a:headEnd/>
              <a:tailEnd/>
            </a:ln>
            <a:extLst>
              <a:ext uri="{909E8E84-426E-40dd-AFC4-6F175D3DCCD1}">
                <a14:hiddenFill xmlns:a14="http://schemas.microsoft.com/office/drawing/2010/main">
                  <a:noFill/>
                </a14:hiddenFill>
              </a:ext>
            </a:extLst>
          </p:spPr>
        </p:cxnSp>
        <p:cxnSp>
          <p:nvCxnSpPr>
            <p:cNvPr id="25626" name="Straight Connector 51"/>
            <p:cNvCxnSpPr>
              <a:cxnSpLocks noChangeShapeType="1"/>
            </p:cNvCxnSpPr>
            <p:nvPr/>
          </p:nvCxnSpPr>
          <p:spPr bwMode="auto">
            <a:xfrm rot="5400000">
              <a:off x="2703" y="2381"/>
              <a:ext cx="1704" cy="1"/>
            </a:xfrm>
            <a:prstGeom prst="line">
              <a:avLst/>
            </a:prstGeom>
            <a:noFill/>
            <a:ln w="9525" algn="ctr">
              <a:solidFill>
                <a:srgbClr val="000000"/>
              </a:solidFill>
              <a:prstDash val="dashDot"/>
              <a:round/>
              <a:headEnd/>
              <a:tailEnd/>
            </a:ln>
            <a:extLst>
              <a:ext uri="{909E8E84-426E-40dd-AFC4-6F175D3DCCD1}">
                <a14:hiddenFill xmlns:a14="http://schemas.microsoft.com/office/drawing/2010/main">
                  <a:noFill/>
                </a14:hiddenFill>
              </a:ext>
            </a:extLst>
          </p:spPr>
        </p:cxnSp>
        <p:cxnSp>
          <p:nvCxnSpPr>
            <p:cNvPr id="25627" name="Shape 54"/>
            <p:cNvCxnSpPr>
              <a:cxnSpLocks noChangeShapeType="1"/>
              <a:stCxn id="8" idx="3"/>
            </p:cNvCxnSpPr>
            <p:nvPr/>
          </p:nvCxnSpPr>
          <p:spPr bwMode="auto">
            <a:xfrm>
              <a:off x="1350" y="1390"/>
              <a:ext cx="180" cy="275"/>
            </a:xfrm>
            <a:prstGeom prst="bentConnector2">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25628" name="Group 55"/>
            <p:cNvGrpSpPr>
              <a:grpSpLocks/>
            </p:cNvGrpSpPr>
            <p:nvPr/>
          </p:nvGrpSpPr>
          <p:grpSpPr bwMode="auto">
            <a:xfrm>
              <a:off x="1407" y="3346"/>
              <a:ext cx="675" cy="340"/>
              <a:chOff x="1643042" y="2855811"/>
              <a:chExt cx="628978" cy="539092"/>
            </a:xfrm>
          </p:grpSpPr>
          <p:sp>
            <p:nvSpPr>
              <p:cNvPr id="57" name="Flowchart: Card 56"/>
              <p:cNvSpPr/>
              <p:nvPr/>
            </p:nvSpPr>
            <p:spPr bwMode="auto">
              <a:xfrm>
                <a:off x="1642588" y="2855579"/>
                <a:ext cx="428573" cy="350096"/>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endParaRPr kumimoji="1" lang="en-US" sz="1200" dirty="0">
                  <a:solidFill>
                    <a:srgbClr val="C00000"/>
                  </a:solidFill>
                  <a:latin typeface="+mj-lt"/>
                  <a:ea typeface="PMingLiU" pitchFamily="18" charset="-120"/>
                </a:endParaRPr>
              </a:p>
            </p:txBody>
          </p:sp>
          <p:sp>
            <p:nvSpPr>
              <p:cNvPr id="58" name="Flowchart: Card 57"/>
              <p:cNvSpPr/>
              <p:nvPr/>
            </p:nvSpPr>
            <p:spPr bwMode="auto">
              <a:xfrm>
                <a:off x="1702299" y="2916172"/>
                <a:ext cx="429536" cy="350096"/>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endParaRPr kumimoji="1" lang="en-US" sz="1200" dirty="0">
                  <a:solidFill>
                    <a:srgbClr val="C00000"/>
                  </a:solidFill>
                  <a:latin typeface="+mj-lt"/>
                  <a:ea typeface="PMingLiU" pitchFamily="18" charset="-120"/>
                </a:endParaRPr>
              </a:p>
            </p:txBody>
          </p:sp>
          <p:sp>
            <p:nvSpPr>
              <p:cNvPr id="59" name="Flowchart: Card 58"/>
              <p:cNvSpPr/>
              <p:nvPr/>
            </p:nvSpPr>
            <p:spPr bwMode="auto">
              <a:xfrm>
                <a:off x="1772604" y="2975082"/>
                <a:ext cx="430499" cy="350096"/>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endParaRPr kumimoji="1" lang="en-US" sz="1200" dirty="0">
                  <a:solidFill>
                    <a:srgbClr val="C00000"/>
                  </a:solidFill>
                  <a:latin typeface="+mj-lt"/>
                  <a:ea typeface="PMingLiU" pitchFamily="18" charset="-120"/>
                </a:endParaRPr>
              </a:p>
            </p:txBody>
          </p:sp>
          <p:sp>
            <p:nvSpPr>
              <p:cNvPr id="60" name="Flowchart: Card 59"/>
              <p:cNvSpPr/>
              <p:nvPr/>
            </p:nvSpPr>
            <p:spPr bwMode="auto">
              <a:xfrm>
                <a:off x="1843873" y="3045774"/>
                <a:ext cx="428573" cy="348413"/>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r>
                  <a:rPr kumimoji="1" lang="en-US" sz="1200" dirty="0">
                    <a:solidFill>
                      <a:srgbClr val="C00000"/>
                    </a:solidFill>
                    <a:latin typeface="+mj-lt"/>
                    <a:ea typeface="PMingLiU" pitchFamily="18" charset="-120"/>
                  </a:rPr>
                  <a:t>v</a:t>
                </a:r>
                <a:r>
                  <a:rPr kumimoji="1" lang="en-US" sz="1200" baseline="-25000" dirty="0">
                    <a:solidFill>
                      <a:srgbClr val="C00000"/>
                    </a:solidFill>
                    <a:latin typeface="+mj-lt"/>
                    <a:ea typeface="PMingLiU" pitchFamily="18" charset="-120"/>
                  </a:rPr>
                  <a:t>1</a:t>
                </a:r>
                <a:r>
                  <a:rPr kumimoji="1" lang="en-US" sz="1200" dirty="0">
                    <a:solidFill>
                      <a:srgbClr val="C00000"/>
                    </a:solidFill>
                    <a:latin typeface="Times New Roman" pitchFamily="18" charset="0"/>
                    <a:ea typeface="PMingLiU" pitchFamily="18" charset="-120"/>
                    <a:cs typeface="Arial" pitchFamily="34" charset="0"/>
                  </a:rPr>
                  <a:t>s</a:t>
                </a:r>
                <a:r>
                  <a:rPr kumimoji="1" lang="en-US" sz="1200" dirty="0">
                    <a:solidFill>
                      <a:srgbClr val="C00000"/>
                    </a:solidFill>
                    <a:latin typeface="Times New Roman" pitchFamily="18" charset="0"/>
                    <a:ea typeface="PMingLiU" pitchFamily="18" charset="-120"/>
                  </a:rPr>
                  <a:t>.so</a:t>
                </a:r>
                <a:endParaRPr kumimoji="1" lang="en-US" sz="1200" baseline="-25000" dirty="0">
                  <a:solidFill>
                    <a:srgbClr val="C00000"/>
                  </a:solidFill>
                  <a:latin typeface="+mj-lt"/>
                  <a:ea typeface="PMingLiU" pitchFamily="18" charset="-120"/>
                </a:endParaRPr>
              </a:p>
            </p:txBody>
          </p:sp>
        </p:grpSp>
        <p:sp>
          <p:nvSpPr>
            <p:cNvPr id="61" name="Rectangle 60"/>
            <p:cNvSpPr/>
            <p:nvPr/>
          </p:nvSpPr>
          <p:spPr bwMode="auto">
            <a:xfrm>
              <a:off x="2296" y="1111"/>
              <a:ext cx="1079" cy="210"/>
            </a:xfrm>
            <a:prstGeom prst="rect">
              <a:avLst/>
            </a:prstGeom>
            <a:solidFill>
              <a:srgbClr val="F8FAA6"/>
            </a:solidFill>
            <a:ln w="9525" cap="flat" cmpd="sng" algn="ctr">
              <a:solidFill>
                <a:srgbClr val="000000"/>
              </a:solidFill>
              <a:prstDash val="solid"/>
              <a:round/>
              <a:headEnd type="none" w="med" len="med"/>
              <a:tailEnd type="none" w="med" len="med"/>
            </a:ln>
            <a:effectLst/>
          </p:spPr>
          <p:txBody>
            <a:bodyPr>
              <a:spAutoFit/>
            </a:bodyPr>
            <a:lstStyle/>
            <a:p>
              <a:pPr algn="ctr" eaLnBrk="0" hangingPunct="0">
                <a:defRPr/>
              </a:pPr>
              <a:r>
                <a:rPr kumimoji="1" lang="en-US" sz="1400" b="1" dirty="0">
                  <a:solidFill>
                    <a:schemeClr val="bg2">
                      <a:lumMod val="10000"/>
                    </a:schemeClr>
                  </a:solidFill>
                  <a:latin typeface="+mj-lt"/>
                  <a:ea typeface="PMingLiU" pitchFamily="18" charset="-120"/>
                </a:rPr>
                <a:t>Active Harmony</a:t>
              </a:r>
            </a:p>
          </p:txBody>
        </p:sp>
        <p:sp>
          <p:nvSpPr>
            <p:cNvPr id="25630" name="Rectangle 64"/>
            <p:cNvSpPr>
              <a:spLocks noChangeArrowheads="1"/>
            </p:cNvSpPr>
            <p:nvPr/>
          </p:nvSpPr>
          <p:spPr bwMode="auto">
            <a:xfrm>
              <a:off x="2081" y="3471"/>
              <a:ext cx="765" cy="312"/>
            </a:xfrm>
            <a:prstGeom prst="rect">
              <a:avLst/>
            </a:prstGeom>
            <a:solidFill>
              <a:srgbClr val="C00000"/>
            </a:solidFill>
            <a:ln w="9525" algn="ctr">
              <a:solidFill>
                <a:srgbClr val="000000"/>
              </a:solidFill>
              <a:round/>
              <a:headEnd/>
              <a:tailEnd/>
            </a:ln>
          </p:spPr>
          <p:txBody>
            <a:bodyPr>
              <a:spAutoFit/>
            </a:bodyPr>
            <a:lstStyle/>
            <a:p>
              <a:pPr algn="ctr" eaLnBrk="0" hangingPunct="0"/>
              <a:endParaRPr kumimoji="1" lang="en-US" sz="2400">
                <a:solidFill>
                  <a:schemeClr val="tx1"/>
                </a:solidFill>
                <a:latin typeface="Times New Roman" pitchFamily="18" charset="0"/>
                <a:ea typeface="新細明體" charset="-120"/>
              </a:endParaRPr>
            </a:p>
          </p:txBody>
        </p:sp>
        <p:grpSp>
          <p:nvGrpSpPr>
            <p:cNvPr id="7" name="Group 76"/>
            <p:cNvGrpSpPr/>
            <p:nvPr/>
          </p:nvGrpSpPr>
          <p:grpSpPr>
            <a:xfrm>
              <a:off x="1787" y="3684"/>
              <a:ext cx="135" cy="321"/>
              <a:chOff x="2836940" y="5848098"/>
              <a:chExt cx="214314" cy="509860"/>
            </a:xfrm>
            <a:solidFill>
              <a:srgbClr val="000000"/>
            </a:solidFill>
          </p:grpSpPr>
          <p:cxnSp>
            <p:nvCxnSpPr>
              <p:cNvPr id="67" name="Straight Connector 66"/>
              <p:cNvCxnSpPr>
                <a:stCxn id="60" idx="2"/>
                <a:endCxn id="69" idx="0"/>
              </p:cNvCxnSpPr>
              <p:nvPr/>
            </p:nvCxnSpPr>
            <p:spPr bwMode="auto">
              <a:xfrm rot="16200000" flipH="1">
                <a:off x="2794567" y="5994114"/>
                <a:ext cx="295546" cy="3513"/>
              </a:xfrm>
              <a:prstGeom prst="line">
                <a:avLst/>
              </a:prstGeom>
              <a:grpFill/>
              <a:ln w="19050" cap="flat" cmpd="sng" algn="ctr">
                <a:solidFill>
                  <a:srgbClr val="000000"/>
                </a:solidFill>
                <a:prstDash val="solid"/>
                <a:round/>
                <a:headEnd type="none" w="med" len="med"/>
                <a:tailEnd type="none" w="med" len="med"/>
              </a:ln>
              <a:effectLst/>
            </p:spPr>
          </p:cxnSp>
          <p:sp>
            <p:nvSpPr>
              <p:cNvPr id="69" name="Oval 68"/>
              <p:cNvSpPr/>
              <p:nvPr/>
            </p:nvSpPr>
            <p:spPr bwMode="auto">
              <a:xfrm>
                <a:off x="2836940" y="6143644"/>
                <a:ext cx="214314" cy="214314"/>
              </a:xfrm>
              <a:prstGeom prst="ellipse">
                <a:avLst/>
              </a:prstGeom>
              <a:grpFill/>
              <a:ln w="19050" cap="flat" cmpd="sng" algn="ctr">
                <a:solidFill>
                  <a:srgbClr val="000000"/>
                </a:solidFill>
                <a:prstDash val="solid"/>
                <a:round/>
                <a:headEnd type="none" w="med" len="med"/>
                <a:tailEnd type="none" w="med" len="med"/>
              </a:ln>
              <a:effectLst/>
            </p:spPr>
            <p:txBody>
              <a:bodyPr>
                <a:spAutoFit/>
              </a:bodyPr>
              <a:lstStyle/>
              <a:p>
                <a:pPr algn="ctr" eaLnBrk="0" hangingPunct="0">
                  <a:defRPr/>
                </a:pPr>
                <a:endParaRPr kumimoji="1" lang="en-US" sz="2400">
                  <a:solidFill>
                    <a:schemeClr val="tx1"/>
                  </a:solidFill>
                  <a:latin typeface="Times New Roman" pitchFamily="18" charset="0"/>
                  <a:ea typeface="PMingLiU" pitchFamily="18" charset="-120"/>
                </a:endParaRPr>
              </a:p>
            </p:txBody>
          </p:sp>
        </p:grpSp>
        <p:grpSp>
          <p:nvGrpSpPr>
            <p:cNvPr id="25632" name="Group 71"/>
            <p:cNvGrpSpPr>
              <a:grpSpLocks/>
            </p:cNvGrpSpPr>
            <p:nvPr/>
          </p:nvGrpSpPr>
          <p:grpSpPr bwMode="auto">
            <a:xfrm>
              <a:off x="2610" y="3352"/>
              <a:ext cx="675" cy="341"/>
              <a:chOff x="1643042" y="2855806"/>
              <a:chExt cx="628978" cy="542498"/>
            </a:xfrm>
          </p:grpSpPr>
          <p:sp>
            <p:nvSpPr>
              <p:cNvPr id="73" name="Flowchart: Card 72"/>
              <p:cNvSpPr/>
              <p:nvPr/>
            </p:nvSpPr>
            <p:spPr bwMode="auto">
              <a:xfrm>
                <a:off x="1642640" y="2856160"/>
                <a:ext cx="428573" cy="351275"/>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endParaRPr kumimoji="1" lang="en-US" sz="1200" dirty="0">
                  <a:solidFill>
                    <a:srgbClr val="C00000"/>
                  </a:solidFill>
                  <a:latin typeface="+mj-lt"/>
                  <a:ea typeface="PMingLiU" pitchFamily="18" charset="-120"/>
                </a:endParaRPr>
              </a:p>
            </p:txBody>
          </p:sp>
          <p:sp>
            <p:nvSpPr>
              <p:cNvPr id="74" name="Flowchart: Card 73"/>
              <p:cNvSpPr/>
              <p:nvPr/>
            </p:nvSpPr>
            <p:spPr bwMode="auto">
              <a:xfrm>
                <a:off x="1702351" y="2916958"/>
                <a:ext cx="429536" cy="351275"/>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endParaRPr kumimoji="1" lang="en-US" sz="1200" dirty="0">
                  <a:solidFill>
                    <a:srgbClr val="C00000"/>
                  </a:solidFill>
                  <a:latin typeface="+mj-lt"/>
                  <a:ea typeface="PMingLiU" pitchFamily="18" charset="-120"/>
                </a:endParaRPr>
              </a:p>
            </p:txBody>
          </p:sp>
          <p:sp>
            <p:nvSpPr>
              <p:cNvPr id="75" name="Flowchart: Card 74"/>
              <p:cNvSpPr/>
              <p:nvPr/>
            </p:nvSpPr>
            <p:spPr bwMode="auto">
              <a:xfrm>
                <a:off x="1772657" y="2976066"/>
                <a:ext cx="430499" cy="351275"/>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endParaRPr kumimoji="1" lang="en-US" sz="1200" dirty="0">
                  <a:solidFill>
                    <a:srgbClr val="C00000"/>
                  </a:solidFill>
                  <a:latin typeface="+mj-lt"/>
                  <a:ea typeface="PMingLiU" pitchFamily="18" charset="-120"/>
                </a:endParaRPr>
              </a:p>
            </p:txBody>
          </p:sp>
          <p:sp>
            <p:nvSpPr>
              <p:cNvPr id="76" name="Flowchart: Card 75"/>
              <p:cNvSpPr/>
              <p:nvPr/>
            </p:nvSpPr>
            <p:spPr bwMode="auto">
              <a:xfrm>
                <a:off x="1843925" y="3046996"/>
                <a:ext cx="428573" cy="351275"/>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r>
                  <a:rPr kumimoji="1" lang="en-US" sz="1200" dirty="0">
                    <a:solidFill>
                      <a:srgbClr val="C00000"/>
                    </a:solidFill>
                    <a:latin typeface="+mj-lt"/>
                    <a:ea typeface="PMingLiU" pitchFamily="18" charset="-120"/>
                  </a:rPr>
                  <a:t>v</a:t>
                </a:r>
                <a:r>
                  <a:rPr kumimoji="1" lang="en-US" sz="1200" baseline="-25000" dirty="0">
                    <a:solidFill>
                      <a:srgbClr val="C00000"/>
                    </a:solidFill>
                    <a:latin typeface="+mj-lt"/>
                    <a:ea typeface="PMingLiU" pitchFamily="18" charset="-120"/>
                  </a:rPr>
                  <a:t>2</a:t>
                </a:r>
                <a:r>
                  <a:rPr kumimoji="1" lang="en-US" sz="1200" dirty="0">
                    <a:solidFill>
                      <a:srgbClr val="C00000"/>
                    </a:solidFill>
                    <a:latin typeface="Times New Roman" pitchFamily="18" charset="0"/>
                    <a:ea typeface="PMingLiU" pitchFamily="18" charset="-120"/>
                    <a:cs typeface="Arial" pitchFamily="34" charset="0"/>
                  </a:rPr>
                  <a:t>s</a:t>
                </a:r>
                <a:r>
                  <a:rPr kumimoji="1" lang="en-US" sz="1200" dirty="0">
                    <a:solidFill>
                      <a:srgbClr val="C00000"/>
                    </a:solidFill>
                    <a:latin typeface="Times New Roman" pitchFamily="18" charset="0"/>
                    <a:ea typeface="PMingLiU" pitchFamily="18" charset="-120"/>
                  </a:rPr>
                  <a:t>.so</a:t>
                </a:r>
                <a:endParaRPr kumimoji="1" lang="en-US" sz="1200" baseline="-25000" dirty="0">
                  <a:solidFill>
                    <a:srgbClr val="C00000"/>
                  </a:solidFill>
                  <a:latin typeface="+mj-lt"/>
                  <a:ea typeface="PMingLiU" pitchFamily="18" charset="-120"/>
                </a:endParaRPr>
              </a:p>
            </p:txBody>
          </p:sp>
        </p:grpSp>
        <p:grpSp>
          <p:nvGrpSpPr>
            <p:cNvPr id="10" name="Group 77"/>
            <p:cNvGrpSpPr/>
            <p:nvPr/>
          </p:nvGrpSpPr>
          <p:grpSpPr>
            <a:xfrm>
              <a:off x="3015" y="3690"/>
              <a:ext cx="135" cy="321"/>
              <a:chOff x="2836940" y="5848098"/>
              <a:chExt cx="214314" cy="509860"/>
            </a:xfrm>
            <a:solidFill>
              <a:srgbClr val="000000"/>
            </a:solidFill>
          </p:grpSpPr>
          <p:cxnSp>
            <p:nvCxnSpPr>
              <p:cNvPr id="79" name="Straight Connector 78"/>
              <p:cNvCxnSpPr>
                <a:endCxn id="80" idx="0"/>
              </p:cNvCxnSpPr>
              <p:nvPr/>
            </p:nvCxnSpPr>
            <p:spPr bwMode="auto">
              <a:xfrm rot="16200000" flipH="1">
                <a:off x="2794567" y="5994114"/>
                <a:ext cx="295546" cy="3513"/>
              </a:xfrm>
              <a:prstGeom prst="line">
                <a:avLst/>
              </a:prstGeom>
              <a:grpFill/>
              <a:ln w="19050" cap="flat" cmpd="sng" algn="ctr">
                <a:solidFill>
                  <a:srgbClr val="000000"/>
                </a:solidFill>
                <a:prstDash val="solid"/>
                <a:round/>
                <a:headEnd type="none" w="med" len="med"/>
                <a:tailEnd type="none" w="med" len="med"/>
              </a:ln>
              <a:effectLst/>
            </p:spPr>
          </p:cxnSp>
          <p:sp>
            <p:nvSpPr>
              <p:cNvPr id="80" name="Oval 79"/>
              <p:cNvSpPr/>
              <p:nvPr/>
            </p:nvSpPr>
            <p:spPr bwMode="auto">
              <a:xfrm>
                <a:off x="2836940" y="6143644"/>
                <a:ext cx="214314" cy="214314"/>
              </a:xfrm>
              <a:prstGeom prst="ellipse">
                <a:avLst/>
              </a:prstGeom>
              <a:grpFill/>
              <a:ln w="19050" cap="flat" cmpd="sng" algn="ctr">
                <a:solidFill>
                  <a:srgbClr val="000000"/>
                </a:solidFill>
                <a:prstDash val="solid"/>
                <a:round/>
                <a:headEnd type="none" w="med" len="med"/>
                <a:tailEnd type="none" w="med" len="med"/>
              </a:ln>
              <a:effectLst/>
            </p:spPr>
            <p:txBody>
              <a:bodyPr>
                <a:spAutoFit/>
              </a:bodyPr>
              <a:lstStyle/>
              <a:p>
                <a:pPr algn="ctr" eaLnBrk="0" hangingPunct="0">
                  <a:defRPr/>
                </a:pPr>
                <a:endParaRPr kumimoji="1" lang="en-US" sz="2400">
                  <a:solidFill>
                    <a:schemeClr val="tx1"/>
                  </a:solidFill>
                  <a:latin typeface="Times New Roman" pitchFamily="18" charset="0"/>
                  <a:ea typeface="PMingLiU" pitchFamily="18" charset="-120"/>
                </a:endParaRPr>
              </a:p>
            </p:txBody>
          </p:sp>
        </p:grpSp>
        <p:cxnSp>
          <p:nvCxnSpPr>
            <p:cNvPr id="25634" name="Straight Connector 80"/>
            <p:cNvCxnSpPr>
              <a:cxnSpLocks noChangeShapeType="1"/>
            </p:cNvCxnSpPr>
            <p:nvPr/>
          </p:nvCxnSpPr>
          <p:spPr bwMode="auto">
            <a:xfrm>
              <a:off x="3304" y="3554"/>
              <a:ext cx="450" cy="1"/>
            </a:xfrm>
            <a:prstGeom prst="line">
              <a:avLst/>
            </a:prstGeom>
            <a:noFill/>
            <a:ln w="9525" algn="ctr">
              <a:solidFill>
                <a:srgbClr val="000000"/>
              </a:solidFill>
              <a:prstDash val="dashDot"/>
              <a:round/>
              <a:headEnd/>
              <a:tailEnd/>
            </a:ln>
            <a:extLst>
              <a:ext uri="{909E8E84-426E-40dd-AFC4-6F175D3DCCD1}">
                <a14:hiddenFill xmlns:a14="http://schemas.microsoft.com/office/drawing/2010/main">
                  <a:noFill/>
                </a14:hiddenFill>
              </a:ext>
            </a:extLst>
          </p:spPr>
        </p:cxnSp>
        <p:grpSp>
          <p:nvGrpSpPr>
            <p:cNvPr id="25635" name="Group 81"/>
            <p:cNvGrpSpPr>
              <a:grpSpLocks/>
            </p:cNvGrpSpPr>
            <p:nvPr/>
          </p:nvGrpSpPr>
          <p:grpSpPr bwMode="auto">
            <a:xfrm>
              <a:off x="3760" y="3340"/>
              <a:ext cx="675" cy="340"/>
              <a:chOff x="1643042" y="2855811"/>
              <a:chExt cx="628978" cy="540787"/>
            </a:xfrm>
          </p:grpSpPr>
          <p:sp>
            <p:nvSpPr>
              <p:cNvPr id="83" name="Flowchart: Card 82"/>
              <p:cNvSpPr/>
              <p:nvPr/>
            </p:nvSpPr>
            <p:spPr bwMode="auto">
              <a:xfrm>
                <a:off x="1642961" y="2854991"/>
                <a:ext cx="428573" cy="351196"/>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endParaRPr kumimoji="1" lang="en-US" sz="1200" dirty="0">
                  <a:solidFill>
                    <a:srgbClr val="C00000"/>
                  </a:solidFill>
                  <a:latin typeface="+mj-lt"/>
                  <a:ea typeface="PMingLiU" pitchFamily="18" charset="-120"/>
                </a:endParaRPr>
              </a:p>
            </p:txBody>
          </p:sp>
          <p:sp>
            <p:nvSpPr>
              <p:cNvPr id="84" name="Flowchart: Card 83"/>
              <p:cNvSpPr/>
              <p:nvPr/>
            </p:nvSpPr>
            <p:spPr bwMode="auto">
              <a:xfrm>
                <a:off x="1702673" y="2915775"/>
                <a:ext cx="428573" cy="351196"/>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endParaRPr kumimoji="1" lang="en-US" sz="1200" dirty="0">
                  <a:solidFill>
                    <a:srgbClr val="C00000"/>
                  </a:solidFill>
                  <a:latin typeface="+mj-lt"/>
                  <a:ea typeface="PMingLiU" pitchFamily="18" charset="-120"/>
                </a:endParaRPr>
              </a:p>
            </p:txBody>
          </p:sp>
          <p:sp>
            <p:nvSpPr>
              <p:cNvPr id="85" name="Flowchart: Card 84"/>
              <p:cNvSpPr/>
              <p:nvPr/>
            </p:nvSpPr>
            <p:spPr bwMode="auto">
              <a:xfrm>
                <a:off x="1772978" y="2974870"/>
                <a:ext cx="429536" cy="351196"/>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endParaRPr kumimoji="1" lang="en-US" sz="1200" dirty="0">
                  <a:solidFill>
                    <a:srgbClr val="C00000"/>
                  </a:solidFill>
                  <a:latin typeface="+mj-lt"/>
                  <a:ea typeface="PMingLiU" pitchFamily="18" charset="-120"/>
                </a:endParaRPr>
              </a:p>
            </p:txBody>
          </p:sp>
          <p:sp>
            <p:nvSpPr>
              <p:cNvPr id="86" name="Flowchart: Card 85"/>
              <p:cNvSpPr/>
              <p:nvPr/>
            </p:nvSpPr>
            <p:spPr bwMode="auto">
              <a:xfrm>
                <a:off x="1843283" y="3045785"/>
                <a:ext cx="428573" cy="351196"/>
              </a:xfrm>
              <a:prstGeom prst="flowChartPunchedCard">
                <a:avLst/>
              </a:prstGeom>
              <a:solidFill>
                <a:schemeClr val="tx2">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a:spAutoFit/>
              </a:bodyPr>
              <a:lstStyle/>
              <a:p>
                <a:pPr algn="ctr" eaLnBrk="0" hangingPunct="0">
                  <a:defRPr/>
                </a:pPr>
                <a:r>
                  <a:rPr kumimoji="1" lang="en-US" sz="1200" dirty="0" err="1">
                    <a:solidFill>
                      <a:srgbClr val="C00000"/>
                    </a:solidFill>
                    <a:latin typeface="+mj-lt"/>
                    <a:ea typeface="PMingLiU" pitchFamily="18" charset="-120"/>
                  </a:rPr>
                  <a:t>v</a:t>
                </a:r>
                <a:r>
                  <a:rPr kumimoji="1" lang="en-US" sz="1200" baseline="-25000" dirty="0" err="1">
                    <a:solidFill>
                      <a:srgbClr val="C00000"/>
                    </a:solidFill>
                    <a:latin typeface="+mj-lt"/>
                    <a:ea typeface="PMingLiU" pitchFamily="18" charset="-120"/>
                  </a:rPr>
                  <a:t>N</a:t>
                </a:r>
                <a:r>
                  <a:rPr kumimoji="1" lang="en-US" sz="1200" dirty="0" err="1">
                    <a:solidFill>
                      <a:srgbClr val="C00000"/>
                    </a:solidFill>
                    <a:latin typeface="Times New Roman" pitchFamily="18" charset="0"/>
                    <a:ea typeface="PMingLiU" pitchFamily="18" charset="-120"/>
                    <a:cs typeface="Arial" pitchFamily="34" charset="0"/>
                  </a:rPr>
                  <a:t>s</a:t>
                </a:r>
                <a:r>
                  <a:rPr kumimoji="1" lang="en-US" sz="1200" dirty="0" err="1">
                    <a:solidFill>
                      <a:srgbClr val="C00000"/>
                    </a:solidFill>
                    <a:latin typeface="Times New Roman" pitchFamily="18" charset="0"/>
                    <a:ea typeface="PMingLiU" pitchFamily="18" charset="-120"/>
                  </a:rPr>
                  <a:t>.so</a:t>
                </a:r>
                <a:endParaRPr kumimoji="1" lang="en-US" sz="1200" baseline="-25000" dirty="0">
                  <a:solidFill>
                    <a:srgbClr val="C00000"/>
                  </a:solidFill>
                  <a:latin typeface="+mj-lt"/>
                  <a:ea typeface="PMingLiU" pitchFamily="18" charset="-120"/>
                </a:endParaRPr>
              </a:p>
            </p:txBody>
          </p:sp>
        </p:grpSp>
        <p:grpSp>
          <p:nvGrpSpPr>
            <p:cNvPr id="13" name="Group 86"/>
            <p:cNvGrpSpPr/>
            <p:nvPr/>
          </p:nvGrpSpPr>
          <p:grpSpPr>
            <a:xfrm>
              <a:off x="4204" y="3696"/>
              <a:ext cx="135" cy="322"/>
              <a:chOff x="2836940" y="5848098"/>
              <a:chExt cx="214314" cy="509860"/>
            </a:xfrm>
            <a:solidFill>
              <a:srgbClr val="000000"/>
            </a:solidFill>
          </p:grpSpPr>
          <p:cxnSp>
            <p:nvCxnSpPr>
              <p:cNvPr id="88" name="Straight Connector 87"/>
              <p:cNvCxnSpPr>
                <a:endCxn id="89" idx="0"/>
              </p:cNvCxnSpPr>
              <p:nvPr/>
            </p:nvCxnSpPr>
            <p:spPr bwMode="auto">
              <a:xfrm rot="16200000" flipH="1">
                <a:off x="2794567" y="5994114"/>
                <a:ext cx="295546" cy="3513"/>
              </a:xfrm>
              <a:prstGeom prst="line">
                <a:avLst/>
              </a:prstGeom>
              <a:grpFill/>
              <a:ln w="19050" cap="flat" cmpd="sng" algn="ctr">
                <a:solidFill>
                  <a:srgbClr val="000000"/>
                </a:solidFill>
                <a:prstDash val="solid"/>
                <a:round/>
                <a:headEnd type="none" w="med" len="med"/>
                <a:tailEnd type="none" w="med" len="med"/>
              </a:ln>
              <a:effectLst/>
            </p:spPr>
          </p:cxnSp>
          <p:sp>
            <p:nvSpPr>
              <p:cNvPr id="89" name="Oval 88"/>
              <p:cNvSpPr/>
              <p:nvPr/>
            </p:nvSpPr>
            <p:spPr bwMode="auto">
              <a:xfrm>
                <a:off x="2836940" y="6143644"/>
                <a:ext cx="214314" cy="214314"/>
              </a:xfrm>
              <a:prstGeom prst="ellipse">
                <a:avLst/>
              </a:prstGeom>
              <a:grpFill/>
              <a:ln w="19050" cap="flat" cmpd="sng" algn="ctr">
                <a:solidFill>
                  <a:srgbClr val="000000"/>
                </a:solidFill>
                <a:prstDash val="solid"/>
                <a:round/>
                <a:headEnd type="none" w="med" len="med"/>
                <a:tailEnd type="none" w="med" len="med"/>
              </a:ln>
              <a:effectLst/>
            </p:spPr>
            <p:txBody>
              <a:bodyPr>
                <a:spAutoFit/>
              </a:bodyPr>
              <a:lstStyle/>
              <a:p>
                <a:pPr algn="ctr" eaLnBrk="0" hangingPunct="0">
                  <a:defRPr/>
                </a:pPr>
                <a:endParaRPr kumimoji="1" lang="en-US" sz="2400">
                  <a:solidFill>
                    <a:schemeClr val="tx1"/>
                  </a:solidFill>
                  <a:latin typeface="Times New Roman" pitchFamily="18" charset="0"/>
                  <a:ea typeface="PMingLiU" pitchFamily="18" charset="-120"/>
                </a:endParaRPr>
              </a:p>
            </p:txBody>
          </p:sp>
        </p:grpSp>
        <p:cxnSp>
          <p:nvCxnSpPr>
            <p:cNvPr id="25637" name="Straight Connector 90"/>
            <p:cNvCxnSpPr>
              <a:cxnSpLocks noChangeShapeType="1"/>
              <a:stCxn id="41" idx="2"/>
              <a:endCxn id="25638" idx="0"/>
            </p:cNvCxnSpPr>
            <p:nvPr/>
          </p:nvCxnSpPr>
          <p:spPr bwMode="auto">
            <a:xfrm rot="5400000">
              <a:off x="1604" y="3106"/>
              <a:ext cx="262" cy="6"/>
            </a:xfrm>
            <a:prstGeom prst="line">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sp>
          <p:nvSpPr>
            <p:cNvPr id="25638" name="Oval 91"/>
            <p:cNvSpPr>
              <a:spLocks noChangeArrowheads="1"/>
            </p:cNvSpPr>
            <p:nvPr/>
          </p:nvSpPr>
          <p:spPr bwMode="auto">
            <a:xfrm>
              <a:off x="1665" y="3198"/>
              <a:ext cx="135" cy="413"/>
            </a:xfrm>
            <a:prstGeom prst="ellipse">
              <a:avLst/>
            </a:prstGeom>
            <a:solidFill>
              <a:schemeClr val="tx1"/>
            </a:solidFill>
            <a:ln w="9525" algn="ctr">
              <a:solidFill>
                <a:srgbClr val="000000"/>
              </a:solidFill>
              <a:round/>
              <a:headEnd/>
              <a:tailEnd/>
            </a:ln>
          </p:spPr>
          <p:txBody>
            <a:bodyPr>
              <a:spAutoFit/>
            </a:bodyPr>
            <a:lstStyle/>
            <a:p>
              <a:pPr algn="ctr" eaLnBrk="0" hangingPunct="0"/>
              <a:endParaRPr kumimoji="1" lang="en-US" sz="2400">
                <a:solidFill>
                  <a:schemeClr val="tx1"/>
                </a:solidFill>
                <a:latin typeface="Times New Roman" pitchFamily="18" charset="0"/>
                <a:ea typeface="新細明體" charset="-120"/>
              </a:endParaRPr>
            </a:p>
          </p:txBody>
        </p:sp>
        <p:cxnSp>
          <p:nvCxnSpPr>
            <p:cNvPr id="25639" name="Straight Arrow Connector 93"/>
            <p:cNvCxnSpPr>
              <a:cxnSpLocks noChangeShapeType="1"/>
              <a:stCxn id="25606" idx="4"/>
              <a:endCxn id="61" idx="0"/>
            </p:cNvCxnSpPr>
            <p:nvPr/>
          </p:nvCxnSpPr>
          <p:spPr bwMode="auto">
            <a:xfrm rot="5400000">
              <a:off x="2760" y="1033"/>
              <a:ext cx="153" cy="3"/>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5640" name="Straight Arrow Connector 97"/>
            <p:cNvCxnSpPr>
              <a:cxnSpLocks noChangeShapeType="1"/>
              <a:stCxn id="61" idx="2"/>
              <a:endCxn id="15" idx="0"/>
            </p:cNvCxnSpPr>
            <p:nvPr/>
          </p:nvCxnSpPr>
          <p:spPr bwMode="auto">
            <a:xfrm rot="5400000">
              <a:off x="2655" y="1484"/>
              <a:ext cx="360" cy="1"/>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5641" name="Straight Connector 101"/>
            <p:cNvCxnSpPr>
              <a:cxnSpLocks noChangeShapeType="1"/>
              <a:stCxn id="42" idx="2"/>
              <a:endCxn id="25642" idx="0"/>
            </p:cNvCxnSpPr>
            <p:nvPr/>
          </p:nvCxnSpPr>
          <p:spPr bwMode="auto">
            <a:xfrm rot="5400000">
              <a:off x="2814" y="3105"/>
              <a:ext cx="254" cy="0"/>
            </a:xfrm>
            <a:prstGeom prst="line">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sp>
          <p:nvSpPr>
            <p:cNvPr id="25642" name="Oval 102"/>
            <p:cNvSpPr>
              <a:spLocks noChangeArrowheads="1"/>
            </p:cNvSpPr>
            <p:nvPr/>
          </p:nvSpPr>
          <p:spPr bwMode="auto">
            <a:xfrm>
              <a:off x="2874" y="3191"/>
              <a:ext cx="135" cy="413"/>
            </a:xfrm>
            <a:prstGeom prst="ellipse">
              <a:avLst/>
            </a:prstGeom>
            <a:solidFill>
              <a:schemeClr val="tx1"/>
            </a:solidFill>
            <a:ln w="9525" algn="ctr">
              <a:solidFill>
                <a:srgbClr val="000000"/>
              </a:solidFill>
              <a:round/>
              <a:headEnd/>
              <a:tailEnd/>
            </a:ln>
          </p:spPr>
          <p:txBody>
            <a:bodyPr>
              <a:spAutoFit/>
            </a:bodyPr>
            <a:lstStyle/>
            <a:p>
              <a:pPr algn="ctr" eaLnBrk="0" hangingPunct="0"/>
              <a:endParaRPr kumimoji="1" lang="en-US" sz="2400">
                <a:solidFill>
                  <a:schemeClr val="tx1"/>
                </a:solidFill>
                <a:latin typeface="Times New Roman" pitchFamily="18" charset="0"/>
                <a:ea typeface="新細明體" charset="-120"/>
              </a:endParaRPr>
            </a:p>
          </p:txBody>
        </p:sp>
        <p:cxnSp>
          <p:nvCxnSpPr>
            <p:cNvPr id="25643" name="Straight Connector 105"/>
            <p:cNvCxnSpPr>
              <a:cxnSpLocks noChangeShapeType="1"/>
              <a:stCxn id="43" idx="2"/>
              <a:endCxn id="25644" idx="0"/>
            </p:cNvCxnSpPr>
            <p:nvPr/>
          </p:nvCxnSpPr>
          <p:spPr bwMode="auto">
            <a:xfrm rot="5400000">
              <a:off x="3847" y="3101"/>
              <a:ext cx="246" cy="0"/>
            </a:xfrm>
            <a:prstGeom prst="line">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sp>
          <p:nvSpPr>
            <p:cNvPr id="25644" name="Oval 106"/>
            <p:cNvSpPr>
              <a:spLocks noChangeArrowheads="1"/>
            </p:cNvSpPr>
            <p:nvPr/>
          </p:nvSpPr>
          <p:spPr bwMode="auto">
            <a:xfrm>
              <a:off x="3902" y="3182"/>
              <a:ext cx="135" cy="413"/>
            </a:xfrm>
            <a:prstGeom prst="ellipse">
              <a:avLst/>
            </a:prstGeom>
            <a:solidFill>
              <a:schemeClr val="tx1"/>
            </a:solidFill>
            <a:ln w="9525" algn="ctr">
              <a:solidFill>
                <a:srgbClr val="000000"/>
              </a:solidFill>
              <a:round/>
              <a:headEnd/>
              <a:tailEnd/>
            </a:ln>
          </p:spPr>
          <p:txBody>
            <a:bodyPr>
              <a:spAutoFit/>
            </a:bodyPr>
            <a:lstStyle/>
            <a:p>
              <a:pPr algn="ctr" eaLnBrk="0" hangingPunct="0"/>
              <a:endParaRPr kumimoji="1" lang="en-US" sz="2400">
                <a:solidFill>
                  <a:schemeClr val="tx1"/>
                </a:solidFill>
                <a:latin typeface="Times New Roman" pitchFamily="18" charset="0"/>
                <a:ea typeface="新細明體" charset="-120"/>
              </a:endParaRPr>
            </a:p>
          </p:txBody>
        </p:sp>
        <p:cxnSp>
          <p:nvCxnSpPr>
            <p:cNvPr id="25645" name="Straight Connector 118"/>
            <p:cNvCxnSpPr>
              <a:cxnSpLocks noChangeShapeType="1"/>
            </p:cNvCxnSpPr>
            <p:nvPr/>
          </p:nvCxnSpPr>
          <p:spPr bwMode="auto">
            <a:xfrm>
              <a:off x="3182" y="2423"/>
              <a:ext cx="450" cy="1"/>
            </a:xfrm>
            <a:prstGeom prst="line">
              <a:avLst/>
            </a:prstGeom>
            <a:noFill/>
            <a:ln w="9525" algn="ctr">
              <a:solidFill>
                <a:srgbClr val="000000"/>
              </a:solidFill>
              <a:prstDash val="dashDot"/>
              <a:round/>
              <a:headEnd/>
              <a:tailEnd/>
            </a:ln>
            <a:extLst>
              <a:ext uri="{909E8E84-426E-40dd-AFC4-6F175D3DCCD1}">
                <a14:hiddenFill xmlns:a14="http://schemas.microsoft.com/office/drawing/2010/main">
                  <a:noFill/>
                </a14:hiddenFill>
              </a:ext>
            </a:extLst>
          </p:spPr>
        </p:cxnSp>
        <p:sp>
          <p:nvSpPr>
            <p:cNvPr id="120" name="TextBox 119"/>
            <p:cNvSpPr txBox="1"/>
            <p:nvPr/>
          </p:nvSpPr>
          <p:spPr>
            <a:xfrm>
              <a:off x="675" y="3870"/>
              <a:ext cx="1039" cy="427"/>
            </a:xfrm>
            <a:prstGeom prst="rect">
              <a:avLst/>
            </a:prstGeom>
            <a:noFill/>
          </p:spPr>
          <p:txBody>
            <a:bodyPr>
              <a:spAutoFit/>
            </a:bodyPr>
            <a:lstStyle/>
            <a:p>
              <a:pPr algn="ctr" eaLnBrk="0" hangingPunct="0">
                <a:defRPr/>
              </a:pPr>
              <a:r>
                <a:rPr kumimoji="1" lang="en-US" sz="1200" dirty="0">
                  <a:solidFill>
                    <a:schemeClr val="tx1"/>
                  </a:solidFill>
                  <a:latin typeface="+mj-lt"/>
                  <a:ea typeface="PMingLiU" pitchFamily="18" charset="-120"/>
                </a:rPr>
                <a:t>Performance Measurements (PM)</a:t>
              </a:r>
            </a:p>
          </p:txBody>
        </p:sp>
        <p:sp>
          <p:nvSpPr>
            <p:cNvPr id="121" name="TextBox 120"/>
            <p:cNvSpPr txBox="1"/>
            <p:nvPr/>
          </p:nvSpPr>
          <p:spPr>
            <a:xfrm>
              <a:off x="1890" y="3825"/>
              <a:ext cx="1035" cy="188"/>
            </a:xfrm>
            <a:prstGeom prst="rect">
              <a:avLst/>
            </a:prstGeom>
            <a:noFill/>
          </p:spPr>
          <p:txBody>
            <a:bodyPr>
              <a:spAutoFit/>
            </a:bodyPr>
            <a:lstStyle/>
            <a:p>
              <a:pPr algn="ctr" eaLnBrk="0" hangingPunct="0">
                <a:defRPr/>
              </a:pPr>
              <a:r>
                <a:rPr kumimoji="1" lang="en-US" sz="1200" dirty="0" err="1">
                  <a:solidFill>
                    <a:schemeClr val="tx1"/>
                  </a:solidFill>
                  <a:latin typeface="+mj-lt"/>
                  <a:ea typeface="PMingLiU" pitchFamily="18" charset="-120"/>
                </a:rPr>
                <a:t>stall_phase</a:t>
              </a:r>
              <a:endParaRPr kumimoji="1" lang="en-US" sz="1200" dirty="0">
                <a:solidFill>
                  <a:schemeClr val="tx1"/>
                </a:solidFill>
                <a:latin typeface="+mj-lt"/>
                <a:ea typeface="PMingLiU" pitchFamily="18" charset="-120"/>
              </a:endParaRPr>
            </a:p>
          </p:txBody>
        </p:sp>
        <p:sp>
          <p:nvSpPr>
            <p:cNvPr id="122" name="TextBox 121"/>
            <p:cNvSpPr txBox="1"/>
            <p:nvPr/>
          </p:nvSpPr>
          <p:spPr>
            <a:xfrm>
              <a:off x="1022" y="3061"/>
              <a:ext cx="765" cy="184"/>
            </a:xfrm>
            <a:prstGeom prst="rect">
              <a:avLst/>
            </a:prstGeom>
            <a:noFill/>
          </p:spPr>
          <p:txBody>
            <a:bodyPr>
              <a:spAutoFit/>
            </a:bodyPr>
            <a:lstStyle/>
            <a:p>
              <a:pPr algn="ctr" eaLnBrk="0" hangingPunct="0">
                <a:defRPr/>
              </a:pPr>
              <a:r>
                <a:rPr kumimoji="1" lang="en-US" sz="1200" dirty="0">
                  <a:solidFill>
                    <a:schemeClr val="tx1"/>
                  </a:solidFill>
                  <a:latin typeface="+mj-lt"/>
                  <a:ea typeface="PMingLiU" pitchFamily="18" charset="-120"/>
                </a:rPr>
                <a:t>READY Signal</a:t>
              </a:r>
            </a:p>
          </p:txBody>
        </p:sp>
        <p:sp>
          <p:nvSpPr>
            <p:cNvPr id="123" name="TextBox 122"/>
            <p:cNvSpPr txBox="1"/>
            <p:nvPr/>
          </p:nvSpPr>
          <p:spPr>
            <a:xfrm>
              <a:off x="2604" y="1357"/>
              <a:ext cx="2025" cy="187"/>
            </a:xfrm>
            <a:prstGeom prst="rect">
              <a:avLst/>
            </a:prstGeom>
            <a:noFill/>
          </p:spPr>
          <p:txBody>
            <a:bodyPr>
              <a:spAutoFit/>
            </a:bodyPr>
            <a:lstStyle/>
            <a:p>
              <a:pPr algn="ctr" eaLnBrk="0" hangingPunct="0">
                <a:defRPr/>
              </a:pPr>
              <a:r>
                <a:rPr kumimoji="1" lang="en-US" sz="1200" dirty="0">
                  <a:solidFill>
                    <a:schemeClr val="tx1"/>
                  </a:solidFill>
                  <a:latin typeface="+mj-lt"/>
                  <a:ea typeface="PMingLiU" pitchFamily="18" charset="-120"/>
                </a:rPr>
                <a:t>Code Transformation Parameters</a:t>
              </a:r>
            </a:p>
          </p:txBody>
        </p:sp>
        <p:cxnSp>
          <p:nvCxnSpPr>
            <p:cNvPr id="124" name="Straight Arrow Connector 123"/>
            <p:cNvCxnSpPr>
              <a:cxnSpLocks noChangeShapeType="1"/>
            </p:cNvCxnSpPr>
            <p:nvPr/>
          </p:nvCxnSpPr>
          <p:spPr bwMode="auto">
            <a:xfrm rot="16200000" flipV="1">
              <a:off x="2287" y="3685"/>
              <a:ext cx="205" cy="6"/>
            </a:xfrm>
            <a:prstGeom prst="straightConnector1">
              <a:avLst/>
            </a:prstGeom>
            <a:ln>
              <a:solidFill>
                <a:schemeClr val="tx1"/>
              </a:solidFill>
              <a:headEnd type="none"/>
              <a:tailEnd type="triangle" w="lg" len="lg"/>
            </a:ln>
          </p:spPr>
          <p:style>
            <a:lnRef idx="3">
              <a:schemeClr val="accent5"/>
            </a:lnRef>
            <a:fillRef idx="0">
              <a:schemeClr val="accent5"/>
            </a:fillRef>
            <a:effectRef idx="2">
              <a:schemeClr val="accent5"/>
            </a:effectRef>
            <a:fontRef idx="minor">
              <a:schemeClr val="tx1"/>
            </a:fontRef>
          </p:style>
        </p:cxnSp>
        <p:sp>
          <p:nvSpPr>
            <p:cNvPr id="132" name="TextBox 131"/>
            <p:cNvSpPr txBox="1"/>
            <p:nvPr/>
          </p:nvSpPr>
          <p:spPr>
            <a:xfrm>
              <a:off x="1543" y="4005"/>
              <a:ext cx="630" cy="183"/>
            </a:xfrm>
            <a:prstGeom prst="rect">
              <a:avLst/>
            </a:prstGeom>
            <a:noFill/>
          </p:spPr>
          <p:txBody>
            <a:bodyPr>
              <a:spAutoFit/>
            </a:bodyPr>
            <a:lstStyle/>
            <a:p>
              <a:pPr algn="ctr" eaLnBrk="0" hangingPunct="0">
                <a:defRPr/>
              </a:pPr>
              <a:r>
                <a:rPr kumimoji="1" lang="en-US" sz="1200" dirty="0">
                  <a:solidFill>
                    <a:schemeClr val="tx1"/>
                  </a:solidFill>
                  <a:latin typeface="+mj-lt"/>
                  <a:ea typeface="PMingLiU" pitchFamily="18" charset="-120"/>
                </a:rPr>
                <a:t>PM</a:t>
              </a:r>
              <a:r>
                <a:rPr kumimoji="1" lang="en-US" sz="1200" baseline="-25000" dirty="0">
                  <a:solidFill>
                    <a:schemeClr val="tx1"/>
                  </a:solidFill>
                  <a:latin typeface="+mj-lt"/>
                  <a:ea typeface="PMingLiU" pitchFamily="18" charset="-120"/>
                </a:rPr>
                <a:t>1</a:t>
              </a:r>
            </a:p>
          </p:txBody>
        </p:sp>
        <p:sp>
          <p:nvSpPr>
            <p:cNvPr id="133" name="TextBox 132"/>
            <p:cNvSpPr txBox="1"/>
            <p:nvPr/>
          </p:nvSpPr>
          <p:spPr>
            <a:xfrm>
              <a:off x="2938" y="3928"/>
              <a:ext cx="626" cy="188"/>
            </a:xfrm>
            <a:prstGeom prst="rect">
              <a:avLst/>
            </a:prstGeom>
            <a:noFill/>
          </p:spPr>
          <p:txBody>
            <a:bodyPr>
              <a:spAutoFit/>
            </a:bodyPr>
            <a:lstStyle/>
            <a:p>
              <a:pPr algn="ctr" eaLnBrk="0" hangingPunct="0">
                <a:defRPr/>
              </a:pPr>
              <a:r>
                <a:rPr kumimoji="1" lang="en-US" sz="1200" dirty="0">
                  <a:solidFill>
                    <a:schemeClr val="tx1"/>
                  </a:solidFill>
                  <a:latin typeface="+mj-lt"/>
                  <a:ea typeface="PMingLiU" pitchFamily="18" charset="-120"/>
                </a:rPr>
                <a:t>PM</a:t>
              </a:r>
              <a:r>
                <a:rPr kumimoji="1" lang="en-US" sz="1200" baseline="-25000" dirty="0">
                  <a:solidFill>
                    <a:schemeClr val="tx1"/>
                  </a:solidFill>
                  <a:latin typeface="+mj-lt"/>
                  <a:ea typeface="PMingLiU" pitchFamily="18" charset="-120"/>
                </a:rPr>
                <a:t>2</a:t>
              </a:r>
            </a:p>
          </p:txBody>
        </p:sp>
        <p:sp>
          <p:nvSpPr>
            <p:cNvPr id="134" name="TextBox 133"/>
            <p:cNvSpPr txBox="1"/>
            <p:nvPr/>
          </p:nvSpPr>
          <p:spPr>
            <a:xfrm>
              <a:off x="3979" y="3992"/>
              <a:ext cx="630" cy="184"/>
            </a:xfrm>
            <a:prstGeom prst="rect">
              <a:avLst/>
            </a:prstGeom>
            <a:noFill/>
          </p:spPr>
          <p:txBody>
            <a:bodyPr>
              <a:spAutoFit/>
            </a:bodyPr>
            <a:lstStyle/>
            <a:p>
              <a:pPr algn="ctr" eaLnBrk="0" hangingPunct="0">
                <a:defRPr/>
              </a:pPr>
              <a:r>
                <a:rPr kumimoji="1" lang="en-US" sz="1200" dirty="0">
                  <a:solidFill>
                    <a:schemeClr val="tx1"/>
                  </a:solidFill>
                  <a:latin typeface="+mj-lt"/>
                  <a:ea typeface="PMingLiU" pitchFamily="18" charset="-120"/>
                </a:rPr>
                <a:t>PM</a:t>
              </a:r>
              <a:r>
                <a:rPr kumimoji="1" lang="en-US" sz="1200" baseline="-25000" dirty="0">
                  <a:solidFill>
                    <a:schemeClr val="tx1"/>
                  </a:solidFill>
                  <a:latin typeface="+mj-lt"/>
                  <a:ea typeface="PMingLiU" pitchFamily="18" charset="-120"/>
                </a:rPr>
                <a:t>N</a:t>
              </a:r>
            </a:p>
          </p:txBody>
        </p:sp>
        <p:sp>
          <p:nvSpPr>
            <p:cNvPr id="135" name="TextBox 134"/>
            <p:cNvSpPr txBox="1"/>
            <p:nvPr/>
          </p:nvSpPr>
          <p:spPr>
            <a:xfrm>
              <a:off x="4545" y="3375"/>
              <a:ext cx="1035" cy="310"/>
            </a:xfrm>
            <a:prstGeom prst="rect">
              <a:avLst/>
            </a:prstGeom>
            <a:noFill/>
          </p:spPr>
          <p:txBody>
            <a:bodyPr>
              <a:spAutoFit/>
            </a:bodyPr>
            <a:lstStyle/>
            <a:p>
              <a:pPr algn="ctr" eaLnBrk="0" hangingPunct="0">
                <a:defRPr/>
              </a:pPr>
              <a:r>
                <a:rPr kumimoji="1" lang="en-US" sz="1200" dirty="0">
                  <a:solidFill>
                    <a:schemeClr val="tx1"/>
                  </a:solidFill>
                  <a:latin typeface="+mj-lt"/>
                  <a:ea typeface="PMingLiU" pitchFamily="18" charset="-120"/>
                </a:rPr>
                <a:t>Application</a:t>
              </a:r>
            </a:p>
            <a:p>
              <a:pPr algn="ctr" eaLnBrk="0" hangingPunct="0">
                <a:defRPr/>
              </a:pPr>
              <a:r>
                <a:rPr kumimoji="1" lang="en-US" sz="1200" dirty="0">
                  <a:solidFill>
                    <a:schemeClr val="tx1"/>
                  </a:solidFill>
                  <a:latin typeface="+mj-lt"/>
                  <a:ea typeface="PMingLiU" pitchFamily="18" charset="-120"/>
                </a:rPr>
                <a:t>Execution timeline</a:t>
              </a:r>
            </a:p>
          </p:txBody>
        </p:sp>
        <p:sp>
          <p:nvSpPr>
            <p:cNvPr id="136" name="TextBox 135"/>
            <p:cNvSpPr txBox="1"/>
            <p:nvPr/>
          </p:nvSpPr>
          <p:spPr>
            <a:xfrm>
              <a:off x="1851" y="1492"/>
              <a:ext cx="316" cy="183"/>
            </a:xfrm>
            <a:prstGeom prst="rect">
              <a:avLst/>
            </a:prstGeom>
            <a:noFill/>
          </p:spPr>
          <p:txBody>
            <a:bodyPr>
              <a:spAutoFit/>
            </a:bodyPr>
            <a:lstStyle/>
            <a:p>
              <a:pPr algn="ctr" eaLnBrk="0" hangingPunct="0">
                <a:defRPr/>
              </a:pPr>
              <a:r>
                <a:rPr kumimoji="1" lang="en-US" sz="1200" dirty="0">
                  <a:solidFill>
                    <a:schemeClr val="tx1"/>
                  </a:solidFill>
                  <a:latin typeface="+mj-lt"/>
                  <a:ea typeface="PMingLiU" pitchFamily="18" charset="-120"/>
                </a:rPr>
                <a:t>SS</a:t>
              </a:r>
              <a:r>
                <a:rPr kumimoji="1" lang="en-US" sz="1200" baseline="-25000" dirty="0">
                  <a:solidFill>
                    <a:schemeClr val="tx1"/>
                  </a:solidFill>
                  <a:latin typeface="+mj-lt"/>
                  <a:ea typeface="PMingLiU" pitchFamily="18" charset="-120"/>
                </a:rPr>
                <a:t>1</a:t>
              </a:r>
            </a:p>
          </p:txBody>
        </p:sp>
        <p:sp>
          <p:nvSpPr>
            <p:cNvPr id="137" name="TextBox 136"/>
            <p:cNvSpPr txBox="1"/>
            <p:nvPr/>
          </p:nvSpPr>
          <p:spPr>
            <a:xfrm>
              <a:off x="3286" y="1486"/>
              <a:ext cx="314" cy="184"/>
            </a:xfrm>
            <a:prstGeom prst="rect">
              <a:avLst/>
            </a:prstGeom>
            <a:noFill/>
          </p:spPr>
          <p:txBody>
            <a:bodyPr>
              <a:spAutoFit/>
            </a:bodyPr>
            <a:lstStyle/>
            <a:p>
              <a:pPr algn="ctr" eaLnBrk="0" hangingPunct="0">
                <a:defRPr/>
              </a:pPr>
              <a:r>
                <a:rPr kumimoji="1" lang="en-US" sz="1200" dirty="0">
                  <a:solidFill>
                    <a:schemeClr val="tx1"/>
                  </a:solidFill>
                  <a:latin typeface="+mj-lt"/>
                  <a:ea typeface="PMingLiU" pitchFamily="18" charset="-120"/>
                </a:rPr>
                <a:t>SS</a:t>
              </a:r>
              <a:r>
                <a:rPr kumimoji="1" lang="en-US" sz="1200" baseline="-25000" dirty="0">
                  <a:solidFill>
                    <a:schemeClr val="tx1"/>
                  </a:solidFill>
                  <a:latin typeface="+mj-lt"/>
                  <a:ea typeface="PMingLiU" pitchFamily="18" charset="-120"/>
                </a:rPr>
                <a:t>2</a:t>
              </a:r>
            </a:p>
          </p:txBody>
        </p:sp>
        <p:cxnSp>
          <p:nvCxnSpPr>
            <p:cNvPr id="25657" name="Straight Connector 137"/>
            <p:cNvCxnSpPr>
              <a:cxnSpLocks noChangeShapeType="1"/>
            </p:cNvCxnSpPr>
            <p:nvPr/>
          </p:nvCxnSpPr>
          <p:spPr bwMode="auto">
            <a:xfrm rot="5400000">
              <a:off x="3600" y="2385"/>
              <a:ext cx="1710" cy="0"/>
            </a:xfrm>
            <a:prstGeom prst="line">
              <a:avLst/>
            </a:prstGeom>
            <a:noFill/>
            <a:ln w="9525" algn="ctr">
              <a:solidFill>
                <a:srgbClr val="000000"/>
              </a:solidFill>
              <a:prstDash val="dashDot"/>
              <a:round/>
              <a:headEnd/>
              <a:tailEnd/>
            </a:ln>
            <a:extLst>
              <a:ext uri="{909E8E84-426E-40dd-AFC4-6F175D3DCCD1}">
                <a14:hiddenFill xmlns:a14="http://schemas.microsoft.com/office/drawing/2010/main">
                  <a:noFill/>
                </a14:hiddenFill>
              </a:ext>
            </a:extLst>
          </p:spPr>
        </p:cxnSp>
        <p:sp>
          <p:nvSpPr>
            <p:cNvPr id="140" name="TextBox 139"/>
            <p:cNvSpPr txBox="1"/>
            <p:nvPr/>
          </p:nvSpPr>
          <p:spPr>
            <a:xfrm>
              <a:off x="4185" y="1485"/>
              <a:ext cx="315" cy="184"/>
            </a:xfrm>
            <a:prstGeom prst="rect">
              <a:avLst/>
            </a:prstGeom>
            <a:noFill/>
          </p:spPr>
          <p:txBody>
            <a:bodyPr>
              <a:spAutoFit/>
            </a:bodyPr>
            <a:lstStyle/>
            <a:p>
              <a:pPr algn="ctr" eaLnBrk="0" hangingPunct="0">
                <a:defRPr/>
              </a:pPr>
              <a:r>
                <a:rPr kumimoji="1" lang="en-US" sz="1200" dirty="0">
                  <a:solidFill>
                    <a:schemeClr val="tx1"/>
                  </a:solidFill>
                  <a:latin typeface="+mj-lt"/>
                  <a:ea typeface="PMingLiU" pitchFamily="18" charset="-120"/>
                </a:rPr>
                <a:t>SS</a:t>
              </a:r>
              <a:r>
                <a:rPr kumimoji="1" lang="en-US" sz="1200" baseline="-25000" dirty="0">
                  <a:solidFill>
                    <a:schemeClr val="tx1"/>
                  </a:solidFill>
                  <a:latin typeface="+mj-lt"/>
                  <a:ea typeface="PMingLiU" pitchFamily="18" charset="-120"/>
                </a:rPr>
                <a:t>N</a:t>
              </a:r>
            </a:p>
          </p:txBody>
        </p:sp>
        <p:sp>
          <p:nvSpPr>
            <p:cNvPr id="145" name="TextBox 144"/>
            <p:cNvSpPr txBox="1"/>
            <p:nvPr/>
          </p:nvSpPr>
          <p:spPr>
            <a:xfrm>
              <a:off x="1800" y="675"/>
              <a:ext cx="2025" cy="184"/>
            </a:xfrm>
            <a:prstGeom prst="rect">
              <a:avLst/>
            </a:prstGeom>
            <a:noFill/>
          </p:spPr>
          <p:txBody>
            <a:bodyPr>
              <a:spAutoFit/>
            </a:bodyPr>
            <a:lstStyle/>
            <a:p>
              <a:pPr algn="ctr" eaLnBrk="0" hangingPunct="0">
                <a:defRPr/>
              </a:pPr>
              <a:r>
                <a:rPr kumimoji="1" lang="en-US" sz="1200" dirty="0">
                  <a:solidFill>
                    <a:schemeClr val="tx1"/>
                  </a:solidFill>
                  <a:latin typeface="+mn-lt"/>
                  <a:ea typeface="PMingLiU" pitchFamily="18" charset="-120"/>
                </a:rPr>
                <a:t>PM</a:t>
              </a:r>
              <a:r>
                <a:rPr kumimoji="1" lang="en-US" sz="1200" baseline="-25000" dirty="0">
                  <a:solidFill>
                    <a:schemeClr val="tx1"/>
                  </a:solidFill>
                  <a:latin typeface="+mn-lt"/>
                  <a:ea typeface="PMingLiU" pitchFamily="18" charset="-120"/>
                </a:rPr>
                <a:t>1</a:t>
              </a:r>
              <a:r>
                <a:rPr kumimoji="1" lang="en-US" sz="1200" dirty="0">
                  <a:solidFill>
                    <a:schemeClr val="tx1"/>
                  </a:solidFill>
                  <a:latin typeface="+mn-lt"/>
                  <a:ea typeface="PMingLiU" pitchFamily="18" charset="-120"/>
                </a:rPr>
                <a:t>, PM</a:t>
              </a:r>
              <a:r>
                <a:rPr kumimoji="1" lang="en-US" sz="1200" baseline="-25000" dirty="0">
                  <a:solidFill>
                    <a:schemeClr val="tx1"/>
                  </a:solidFill>
                  <a:latin typeface="+mn-lt"/>
                  <a:ea typeface="PMingLiU" pitchFamily="18" charset="-120"/>
                </a:rPr>
                <a:t>2</a:t>
              </a:r>
              <a:r>
                <a:rPr kumimoji="1" lang="en-US" sz="1200" dirty="0">
                  <a:solidFill>
                    <a:schemeClr val="tx1"/>
                  </a:solidFill>
                  <a:latin typeface="+mn-lt"/>
                  <a:ea typeface="PMingLiU" pitchFamily="18" charset="-120"/>
                </a:rPr>
                <a:t>, … PM</a:t>
              </a:r>
              <a:r>
                <a:rPr kumimoji="1" lang="en-US" sz="1200" baseline="-25000" dirty="0">
                  <a:solidFill>
                    <a:schemeClr val="tx1"/>
                  </a:solidFill>
                  <a:latin typeface="+mn-lt"/>
                  <a:ea typeface="PMingLiU" pitchFamily="18" charset="-120"/>
                </a:rPr>
                <a:t>N</a:t>
              </a:r>
              <a:endParaRPr kumimoji="1" lang="en-US" sz="1200" dirty="0">
                <a:solidFill>
                  <a:schemeClr val="tx1"/>
                </a:solidFill>
                <a:latin typeface="+mn-lt"/>
                <a:ea typeface="PMingLiU" pitchFamily="18" charset="-120"/>
              </a:endParaRPr>
            </a:p>
          </p:txBody>
        </p:sp>
        <p:sp>
          <p:nvSpPr>
            <p:cNvPr id="146" name="TextBox 145"/>
            <p:cNvSpPr txBox="1"/>
            <p:nvPr/>
          </p:nvSpPr>
          <p:spPr>
            <a:xfrm>
              <a:off x="4369" y="714"/>
              <a:ext cx="1039" cy="184"/>
            </a:xfrm>
            <a:prstGeom prst="rect">
              <a:avLst/>
            </a:prstGeom>
            <a:noFill/>
          </p:spPr>
          <p:txBody>
            <a:bodyPr>
              <a:spAutoFit/>
            </a:bodyPr>
            <a:lstStyle/>
            <a:p>
              <a:pPr algn="ctr" eaLnBrk="0" hangingPunct="0">
                <a:defRPr/>
              </a:pPr>
              <a:r>
                <a:rPr kumimoji="1" lang="en-US" sz="1200" dirty="0">
                  <a:solidFill>
                    <a:schemeClr val="tx1"/>
                  </a:solidFill>
                  <a:latin typeface="+mj-lt"/>
                  <a:ea typeface="PMingLiU" pitchFamily="18" charset="-120"/>
                </a:rPr>
                <a:t>Search Steps (SS)</a:t>
              </a:r>
            </a:p>
          </p:txBody>
        </p:sp>
        <p:sp>
          <p:nvSpPr>
            <p:cNvPr id="93" name="TextBox 92"/>
            <p:cNvSpPr txBox="1"/>
            <p:nvPr/>
          </p:nvSpPr>
          <p:spPr>
            <a:xfrm>
              <a:off x="405" y="3425"/>
              <a:ext cx="765" cy="185"/>
            </a:xfrm>
            <a:prstGeom prst="rect">
              <a:avLst/>
            </a:prstGeom>
            <a:noFill/>
          </p:spPr>
          <p:txBody>
            <a:bodyPr>
              <a:spAutoFit/>
            </a:bodyPr>
            <a:lstStyle/>
            <a:p>
              <a:pPr algn="ctr" eaLnBrk="0" hangingPunct="0">
                <a:defRPr/>
              </a:pPr>
              <a:r>
                <a:rPr kumimoji="1" lang="en-US" sz="1200" dirty="0">
                  <a:solidFill>
                    <a:schemeClr val="tx1"/>
                  </a:solidFill>
                  <a:latin typeface="+mj-lt"/>
                  <a:ea typeface="PMingLiU" pitchFamily="18" charset="-120"/>
                </a:rPr>
                <a:t>Application</a:t>
              </a:r>
            </a:p>
          </p:txBody>
        </p:sp>
        <p:sp>
          <p:nvSpPr>
            <p:cNvPr id="92" name="TextBox 91"/>
            <p:cNvSpPr txBox="1"/>
            <p:nvPr/>
          </p:nvSpPr>
          <p:spPr>
            <a:xfrm>
              <a:off x="4366" y="945"/>
              <a:ext cx="1039" cy="187"/>
            </a:xfrm>
            <a:prstGeom prst="rect">
              <a:avLst/>
            </a:prstGeom>
            <a:noFill/>
          </p:spPr>
          <p:txBody>
            <a:bodyPr>
              <a:spAutoFit/>
            </a:bodyPr>
            <a:lstStyle/>
            <a:p>
              <a:pPr algn="ctr" eaLnBrk="0" hangingPunct="0">
                <a:defRPr/>
              </a:pPr>
              <a:r>
                <a:rPr kumimoji="1" lang="en-US" sz="1200" dirty="0">
                  <a:solidFill>
                    <a:schemeClr val="tx1"/>
                  </a:solidFill>
                  <a:latin typeface="+mj-lt"/>
                  <a:ea typeface="PMingLiU" pitchFamily="18" charset="-120"/>
                </a:rPr>
                <a:t>Harmony Timeline</a:t>
              </a:r>
            </a:p>
          </p:txBody>
        </p:sp>
      </p:gr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8E865A7-7678-F840-B2ED-A6879803B906}" type="slidenum">
              <a:rPr lang="en-US" smtClean="0"/>
              <a:pPr>
                <a:defRPr/>
              </a:pPr>
              <a:t>86</a:t>
            </a:fld>
            <a:endParaRPr lang="en-US"/>
          </a:p>
        </p:txBody>
      </p:sp>
    </p:spTree>
    <p:extLst>
      <p:ext uri="{BB962C8B-B14F-4D97-AF65-F5344CB8AC3E}">
        <p14:creationId xmlns:p14="http://schemas.microsoft.com/office/powerpoint/2010/main" val="145924496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dirty="0" smtClean="0"/>
              <a:t>Auto-Tuning for Communication</a:t>
            </a:r>
            <a:endParaRPr lang="en-US" dirty="0"/>
          </a:p>
        </p:txBody>
      </p:sp>
      <p:sp>
        <p:nvSpPr>
          <p:cNvPr id="27" name="Content Placeholder 13"/>
          <p:cNvSpPr>
            <a:spLocks noGrp="1"/>
          </p:cNvSpPr>
          <p:nvPr>
            <p:ph idx="1"/>
          </p:nvPr>
        </p:nvSpPr>
        <p:spPr/>
        <p:txBody>
          <a:bodyPr>
            <a:normAutofit fontScale="92500" lnSpcReduction="20000"/>
          </a:bodyPr>
          <a:lstStyle/>
          <a:p>
            <a:r>
              <a:rPr lang="en-US" altLang="ko-KR" dirty="0" smtClean="0"/>
              <a:t>Optimize overlap</a:t>
            </a:r>
          </a:p>
          <a:p>
            <a:pPr lvl="1"/>
            <a:r>
              <a:rPr lang="en-US" altLang="ko-KR" dirty="0" smtClean="0"/>
              <a:t>Hide </a:t>
            </a:r>
            <a:r>
              <a:rPr lang="en-US" altLang="ko-KR" dirty="0"/>
              <a:t>communication behind as much computation as </a:t>
            </a:r>
            <a:r>
              <a:rPr lang="en-US" altLang="ko-KR" dirty="0" smtClean="0"/>
              <a:t>possible</a:t>
            </a:r>
          </a:p>
          <a:p>
            <a:pPr lvl="1"/>
            <a:r>
              <a:rPr lang="en-US" altLang="ko-KR" dirty="0" smtClean="0"/>
              <a:t>Tune how often to call poll routines</a:t>
            </a:r>
          </a:p>
          <a:p>
            <a:pPr lvl="2"/>
            <a:r>
              <a:rPr lang="en-US" altLang="ko-KR" dirty="0" smtClean="0"/>
              <a:t>Messages don’t move unless call into MPI library</a:t>
            </a:r>
          </a:p>
          <a:p>
            <a:pPr lvl="2"/>
            <a:r>
              <a:rPr lang="en-US" altLang="ko-KR" dirty="0" smtClean="0"/>
              <a:t>Calling too often results in slowdown</a:t>
            </a:r>
          </a:p>
          <a:p>
            <a:r>
              <a:rPr lang="en-US" altLang="ko-KR" dirty="0" smtClean="0"/>
              <a:t>Portability</a:t>
            </a:r>
            <a:endParaRPr lang="en-US" altLang="ko-KR" dirty="0"/>
          </a:p>
          <a:p>
            <a:pPr lvl="1"/>
            <a:r>
              <a:rPr lang="en-US" altLang="ko-KR" dirty="0"/>
              <a:t>N</a:t>
            </a:r>
            <a:r>
              <a:rPr lang="en-US" altLang="ko-KR" dirty="0" smtClean="0"/>
              <a:t>o support from special hardware for overlap</a:t>
            </a:r>
          </a:p>
          <a:p>
            <a:r>
              <a:rPr lang="en-US" altLang="ko-KR" dirty="0" smtClean="0"/>
              <a:t>Optimize local computation</a:t>
            </a:r>
          </a:p>
          <a:p>
            <a:pPr lvl="1"/>
            <a:r>
              <a:rPr lang="en-US" altLang="ko-KR" dirty="0" smtClean="0"/>
              <a:t>Improve cache performance with loop tiling</a:t>
            </a:r>
          </a:p>
          <a:p>
            <a:r>
              <a:rPr lang="en-US" altLang="ko-KR" dirty="0" smtClean="0"/>
              <a:t>Parameterize &amp; Auto-Tuning</a:t>
            </a:r>
          </a:p>
          <a:p>
            <a:pPr lvl="1"/>
            <a:r>
              <a:rPr lang="en-US" altLang="ko-KR" dirty="0" smtClean="0"/>
              <a:t>Cope with the complex trade-off regarding the optimization techniques</a:t>
            </a:r>
          </a:p>
        </p:txBody>
      </p:sp>
      <p:sp>
        <p:nvSpPr>
          <p:cNvPr id="2" name="Footer Placeholder 1"/>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3" name="Slide Number Placeholder 2"/>
          <p:cNvSpPr>
            <a:spLocks noGrp="1"/>
          </p:cNvSpPr>
          <p:nvPr>
            <p:ph type="sldNum" sz="quarter" idx="12"/>
          </p:nvPr>
        </p:nvSpPr>
        <p:spPr/>
        <p:txBody>
          <a:bodyPr/>
          <a:lstStyle/>
          <a:p>
            <a:pPr>
              <a:defRPr/>
            </a:pPr>
            <a:fld id="{F2F21A90-E327-C84D-81B5-071D4C5C9FC6}" type="slidenum">
              <a:rPr lang="en-US" smtClean="0"/>
              <a:pPr>
                <a:defRPr/>
              </a:pPr>
              <a:t>87</a:t>
            </a:fld>
            <a:endParaRPr lang="en-US"/>
          </a:p>
        </p:txBody>
      </p:sp>
    </p:spTree>
    <p:extLst>
      <p:ext uri="{BB962C8B-B14F-4D97-AF65-F5344CB8AC3E}">
        <p14:creationId xmlns:p14="http://schemas.microsoft.com/office/powerpoint/2010/main" val="22273277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Periscope Online Analysis Strategies</a:t>
            </a:r>
            <a:endParaRPr lang="en-US" dirty="0"/>
          </a:p>
        </p:txBody>
      </p:sp>
      <p:sp>
        <p:nvSpPr>
          <p:cNvPr id="3" name="Content Placeholder 2"/>
          <p:cNvSpPr>
            <a:spLocks noGrp="1"/>
          </p:cNvSpPr>
          <p:nvPr>
            <p:ph idx="1"/>
          </p:nvPr>
        </p:nvSpPr>
        <p:spPr/>
        <p:txBody>
          <a:bodyPr/>
          <a:lstStyle/>
          <a:p>
            <a:pPr lvl="0"/>
            <a:r>
              <a:rPr lang="en-GB" dirty="0">
                <a:cs typeface="Times New Roman"/>
              </a:rPr>
              <a:t>Experiment with </a:t>
            </a:r>
            <a:r>
              <a:rPr lang="en-GB" dirty="0" smtClean="0">
                <a:cs typeface="Times New Roman"/>
              </a:rPr>
              <a:t>strategies</a:t>
            </a:r>
          </a:p>
          <a:p>
            <a:pPr lvl="1"/>
            <a:r>
              <a:rPr lang="en-GB" dirty="0" smtClean="0">
                <a:cs typeface="Times New Roman"/>
              </a:rPr>
              <a:t>Strategies</a:t>
            </a:r>
            <a:r>
              <a:rPr lang="en-GB" dirty="0">
                <a:cs typeface="Times New Roman"/>
              </a:rPr>
              <a:t>: MPI, OMP, </a:t>
            </a:r>
            <a:r>
              <a:rPr lang="en-GB" dirty="0" err="1" smtClean="0">
                <a:cs typeface="Times New Roman"/>
              </a:rPr>
              <a:t>scalability_OMP</a:t>
            </a:r>
            <a:endParaRPr lang="en-GB" dirty="0" smtClean="0">
              <a:cs typeface="Times New Roman"/>
            </a:endParaRPr>
          </a:p>
          <a:p>
            <a:r>
              <a:rPr lang="en-GB" dirty="0" smtClean="0">
                <a:cs typeface="Times New Roman"/>
              </a:rPr>
              <a:t>Experiment with </a:t>
            </a:r>
            <a:r>
              <a:rPr lang="en-GB" dirty="0" err="1" smtClean="0">
                <a:cs typeface="Times New Roman"/>
              </a:rPr>
              <a:t>OpenMP</a:t>
            </a:r>
            <a:r>
              <a:rPr lang="en-GB" dirty="0" smtClean="0">
                <a:cs typeface="Times New Roman"/>
              </a:rPr>
              <a:t> thread counts</a:t>
            </a:r>
          </a:p>
          <a:p>
            <a:endParaRPr lang="en-GB" dirty="0">
              <a:cs typeface="Times New Roman"/>
            </a:endParaRPr>
          </a:p>
          <a:p>
            <a:endParaRPr lang="en-US" dirty="0"/>
          </a:p>
        </p:txBody>
      </p:sp>
      <p:sp>
        <p:nvSpPr>
          <p:cNvPr id="4" name="Footer Placeholder 3"/>
          <p:cNvSpPr>
            <a:spLocks noGrp="1"/>
          </p:cNvSpPr>
          <p:nvPr>
            <p:ph type="ftr" sz="quarter" idx="11"/>
          </p:nvPr>
        </p:nvSpPr>
        <p:spPr/>
        <p:txBody>
          <a:bodyPr/>
          <a:lstStyle/>
          <a:p>
            <a:pPr>
              <a:defRPr/>
            </a:pPr>
            <a:r>
              <a:rPr lang="en-US" smtClean="0">
                <a:latin typeface="Times New Roman"/>
              </a:rPr>
              <a:t>Parallel Performance Tools: A Short Course, Beihang University, December 2-4, 2013</a:t>
            </a:r>
            <a:endParaRPr lang="en-US" dirty="0">
              <a:latin typeface="Times New Roman"/>
            </a:endParaRPr>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9</a:t>
            </a:fld>
            <a:endParaRPr lang="en-US"/>
          </a:p>
        </p:txBody>
      </p:sp>
      <p:sp>
        <p:nvSpPr>
          <p:cNvPr id="6" name="Freeform 5"/>
          <p:cNvSpPr/>
          <p:nvPr/>
        </p:nvSpPr>
        <p:spPr>
          <a:xfrm>
            <a:off x="601870" y="2710279"/>
            <a:ext cx="7920000" cy="308092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99CCFF"/>
          </a:solidFill>
          <a:ln w="0">
            <a:solidFill>
              <a:srgbClr val="000000"/>
            </a:solidFill>
            <a:prstDash val="solid"/>
          </a:ln>
        </p:spPr>
        <p:txBody>
          <a:bodyPr vert="horz" lIns="90000" tIns="45000" rIns="90000" bIns="45000" anchor="t" anchorCtr="0" compatLnSpc="0"/>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err="1" smtClean="0">
                <a:ln>
                  <a:noFill/>
                </a:ln>
                <a:solidFill>
                  <a:srgbClr val="000000"/>
                </a:solidFill>
                <a:latin typeface="DejaVu Sans Mono" pitchFamily="49"/>
                <a:ea typeface="Albany AMT" pitchFamily="2"/>
                <a:cs typeface="Albany AMT" pitchFamily="2"/>
              </a:rPr>
              <a:t>livetau</a:t>
            </a:r>
            <a:r>
              <a:rPr lang="en-GB" sz="1600" b="0" i="0" u="none" strike="noStrike" baseline="0" dirty="0" smtClean="0">
                <a:ln>
                  <a:noFill/>
                </a:ln>
                <a:solidFill>
                  <a:srgbClr val="000000"/>
                </a:solidFill>
                <a:latin typeface="DejaVu Sans Mono" pitchFamily="49"/>
                <a:ea typeface="Albany AMT" pitchFamily="2"/>
                <a:cs typeface="Albany AMT" pitchFamily="2"/>
              </a:rPr>
              <a:t>$ </a:t>
            </a:r>
            <a:r>
              <a:rPr lang="en-GB" sz="1600" b="1" i="0" u="none" strike="noStrike" baseline="0" dirty="0" err="1">
                <a:ln>
                  <a:noFill/>
                </a:ln>
                <a:solidFill>
                  <a:srgbClr val="000000"/>
                </a:solidFill>
                <a:latin typeface="DejaVu Sans Mono" pitchFamily="49"/>
                <a:ea typeface="Albany AMT" pitchFamily="2"/>
                <a:cs typeface="Albany AMT" pitchFamily="2"/>
              </a:rPr>
              <a:t>psc_frontend</a:t>
            </a:r>
            <a:r>
              <a:rPr lang="en-GB" sz="1600" b="1" i="0" u="none" strike="noStrike" baseline="0" dirty="0">
                <a:ln>
                  <a:noFill/>
                </a:ln>
                <a:solidFill>
                  <a:srgbClr val="000000"/>
                </a:solidFill>
                <a:latin typeface="DejaVu Sans Mono" pitchFamily="49"/>
                <a:ea typeface="Albany AMT" pitchFamily="2"/>
                <a:cs typeface="Albany AMT" pitchFamily="2"/>
              </a:rPr>
              <a:t> </a:t>
            </a:r>
            <a:r>
              <a:rPr lang="en-GB" sz="1600" b="1" i="0" u="none" strike="noStrike" baseline="0" dirty="0" smtClean="0">
                <a:ln>
                  <a:noFill/>
                </a:ln>
                <a:solidFill>
                  <a:srgbClr val="000000"/>
                </a:solidFill>
                <a:latin typeface="DejaVu Sans Mono" pitchFamily="49"/>
                <a:ea typeface="Albany AMT" pitchFamily="2"/>
                <a:cs typeface="Albany AMT" pitchFamily="2"/>
              </a:rPr>
              <a:t>--</a:t>
            </a:r>
            <a:r>
              <a:rPr lang="en-GB" sz="1600" b="1" i="0" u="none" strike="noStrike" baseline="0" dirty="0" err="1">
                <a:ln>
                  <a:noFill/>
                </a:ln>
                <a:solidFill>
                  <a:srgbClr val="000000"/>
                </a:solidFill>
                <a:latin typeface="DejaVu Sans Mono" pitchFamily="49"/>
                <a:ea typeface="Albany AMT" pitchFamily="2"/>
                <a:cs typeface="Albany AMT" pitchFamily="2"/>
              </a:rPr>
              <a:t>apprun</a:t>
            </a:r>
            <a:r>
              <a:rPr lang="en-GB" sz="1600" b="1" i="0" u="none" strike="noStrike" baseline="0" dirty="0">
                <a:ln>
                  <a:noFill/>
                </a:ln>
                <a:solidFill>
                  <a:srgbClr val="000000"/>
                </a:solidFill>
                <a:latin typeface="DejaVu Sans Mono" pitchFamily="49"/>
                <a:ea typeface="Albany AMT" pitchFamily="2"/>
                <a:cs typeface="Albany AMT" pitchFamily="2"/>
              </a:rPr>
              <a:t>=./</a:t>
            </a:r>
            <a:r>
              <a:rPr lang="en-GB" sz="1600" b="1" i="0" u="none" strike="noStrike" baseline="0" dirty="0" smtClean="0">
                <a:ln>
                  <a:noFill/>
                </a:ln>
                <a:solidFill>
                  <a:srgbClr val="000000"/>
                </a:solidFill>
                <a:latin typeface="DejaVu Sans Mono" pitchFamily="49"/>
                <a:ea typeface="Albany AMT" pitchFamily="2"/>
                <a:cs typeface="Albany AMT" pitchFamily="2"/>
              </a:rPr>
              <a:t>bt-mz_B.4 </a:t>
            </a:r>
            <a:r>
              <a:rPr lang="en-GB" sz="1600" b="1" i="0" u="none" strike="noStrike" baseline="0" dirty="0">
                <a:ln>
                  <a:noFill/>
                </a:ln>
                <a:solidFill>
                  <a:srgbClr val="000000"/>
                </a:solidFill>
                <a:latin typeface="DejaVu Sans Mono" pitchFamily="49"/>
                <a:ea typeface="Albany AMT" pitchFamily="2"/>
                <a:cs typeface="Albany AMT" pitchFamily="2"/>
              </a:rPr>
              <a:t>--strategy=MPI</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1" i="0" u="none" strike="noStrike" baseline="0" dirty="0">
                <a:ln>
                  <a:noFill/>
                </a:ln>
                <a:solidFill>
                  <a:srgbClr val="000000"/>
                </a:solidFill>
                <a:latin typeface="DejaVu Sans Mono" pitchFamily="49"/>
                <a:ea typeface="Albany AMT" pitchFamily="2"/>
                <a:cs typeface="Albany AMT" pitchFamily="2"/>
              </a:rPr>
              <a:t>--</a:t>
            </a:r>
            <a:r>
              <a:rPr lang="en-GB" sz="1600" b="1" i="0" u="none" strike="noStrike" baseline="0" dirty="0" err="1" smtClean="0">
                <a:ln>
                  <a:noFill/>
                </a:ln>
                <a:solidFill>
                  <a:srgbClr val="000000"/>
                </a:solidFill>
                <a:latin typeface="DejaVu Sans Mono" pitchFamily="49"/>
                <a:ea typeface="Albany AMT" pitchFamily="2"/>
                <a:cs typeface="Albany AMT" pitchFamily="2"/>
              </a:rPr>
              <a:t>mpinumprocs</a:t>
            </a:r>
            <a:r>
              <a:rPr lang="en-GB" sz="1600" b="1" i="0" u="none" strike="noStrike" baseline="0" dirty="0" smtClean="0">
                <a:ln>
                  <a:noFill/>
                </a:ln>
                <a:solidFill>
                  <a:srgbClr val="000000"/>
                </a:solidFill>
                <a:latin typeface="DejaVu Sans Mono" pitchFamily="49"/>
                <a:ea typeface="Albany AMT" pitchFamily="2"/>
                <a:cs typeface="Albany AMT" pitchFamily="2"/>
              </a:rPr>
              <a:t>=4 –</a:t>
            </a:r>
            <a:r>
              <a:rPr lang="en-GB" sz="1600" b="1" i="0" u="none" strike="noStrike" baseline="0" dirty="0" err="1" smtClean="0">
                <a:ln>
                  <a:noFill/>
                </a:ln>
                <a:solidFill>
                  <a:srgbClr val="000000"/>
                </a:solidFill>
                <a:latin typeface="DejaVu Sans Mono" pitchFamily="49"/>
                <a:ea typeface="Albany AMT" pitchFamily="2"/>
                <a:cs typeface="Albany AMT" pitchFamily="2"/>
              </a:rPr>
              <a:t>ompnumthreads</a:t>
            </a:r>
            <a:r>
              <a:rPr lang="en-GB" sz="1600" b="1" i="0" u="none" strike="noStrike" baseline="0" dirty="0" smtClean="0">
                <a:ln>
                  <a:noFill/>
                </a:ln>
                <a:solidFill>
                  <a:srgbClr val="000000"/>
                </a:solidFill>
                <a:latin typeface="DejaVu Sans Mono" pitchFamily="49"/>
                <a:ea typeface="Albany AMT" pitchFamily="2"/>
                <a:cs typeface="Albany AMT" pitchFamily="2"/>
              </a:rPr>
              <a:t>=1 –phase=</a:t>
            </a:r>
            <a:r>
              <a:rPr lang="en-US" sz="1600" b="1" i="0" u="none" strike="noStrike" baseline="0" dirty="0" smtClean="0">
                <a:ln>
                  <a:noFill/>
                </a:ln>
                <a:solidFill>
                  <a:srgbClr val="000000"/>
                </a:solidFill>
                <a:latin typeface="DejaVu Sans Mono" pitchFamily="49"/>
                <a:ea typeface="Albany AMT" pitchFamily="2"/>
                <a:cs typeface="Albany AMT" pitchFamily="2"/>
              </a:rPr>
              <a:t>“</a:t>
            </a:r>
            <a:r>
              <a:rPr lang="en-US" sz="1600" b="1" i="0" u="none" strike="noStrike" baseline="0" dirty="0" err="1" smtClean="0">
                <a:ln>
                  <a:noFill/>
                </a:ln>
                <a:solidFill>
                  <a:srgbClr val="000000"/>
                </a:solidFill>
                <a:latin typeface="DejaVu Sans Mono" pitchFamily="49"/>
                <a:ea typeface="Albany AMT" pitchFamily="2"/>
                <a:cs typeface="Albany AMT" pitchFamily="2"/>
              </a:rPr>
              <a:t>OA_phase</a:t>
            </a:r>
            <a:r>
              <a:rPr lang="en-US" sz="1600" b="1" i="0" u="none" strike="noStrike" baseline="0" dirty="0" smtClean="0">
                <a:ln>
                  <a:noFill/>
                </a:ln>
                <a:solidFill>
                  <a:srgbClr val="000000"/>
                </a:solidFill>
                <a:latin typeface="DejaVu Sans Mono" pitchFamily="49"/>
                <a:ea typeface="Albany AMT" pitchFamily="2"/>
                <a:cs typeface="Albany AMT" pitchFamily="2"/>
              </a:rPr>
              <a:t>”</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GB" sz="1600" b="0" i="0" u="none" strike="noStrike" baseline="0" dirty="0">
              <a:ln>
                <a:noFill/>
              </a:ln>
              <a:solidFill>
                <a:srgbClr val="000000"/>
              </a:solidFill>
              <a:latin typeface="DejaVu Sans Mono" pitchFamily="49"/>
              <a:ea typeface="Albany AMT" pitchFamily="2"/>
              <a:cs typeface="Albany AMT"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000000"/>
                </a:solidFill>
                <a:latin typeface="DejaVu Sans Mono" pitchFamily="49"/>
                <a:ea typeface="Albany AMT" pitchFamily="2"/>
                <a:cs typeface="Albany AMT" pitchFamily="2"/>
              </a:rPr>
              <a:t>[</a:t>
            </a:r>
            <a:r>
              <a:rPr lang="en-GB" sz="1600" b="0" i="0" u="none" strike="noStrike" baseline="0" dirty="0" err="1">
                <a:ln>
                  <a:noFill/>
                </a:ln>
                <a:solidFill>
                  <a:srgbClr val="000000"/>
                </a:solidFill>
                <a:latin typeface="DejaVu Sans Mono" pitchFamily="49"/>
                <a:ea typeface="Albany AMT" pitchFamily="2"/>
                <a:cs typeface="Albany AMT" pitchFamily="2"/>
              </a:rPr>
              <a:t>psc_frontend</a:t>
            </a:r>
            <a:r>
              <a:rPr lang="en-GB" sz="1600" b="0" i="0" u="none" strike="noStrike" baseline="0" dirty="0">
                <a:ln>
                  <a:noFill/>
                </a:ln>
                <a:solidFill>
                  <a:srgbClr val="000000"/>
                </a:solidFill>
                <a:latin typeface="DejaVu Sans Mono" pitchFamily="49"/>
                <a:ea typeface="Albany AMT" pitchFamily="2"/>
                <a:cs typeface="Albany AMT" pitchFamily="2"/>
              </a:rPr>
              <a:t>][DBG0:fe] Agent network UP and RUNNING. Starting search.</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GB" sz="1600" b="0" i="0" u="none" strike="noStrike" baseline="0" dirty="0">
              <a:ln>
                <a:noFill/>
              </a:ln>
              <a:solidFill>
                <a:srgbClr val="000000"/>
              </a:solidFill>
              <a:latin typeface="DejaVu Sans Mono" pitchFamily="49"/>
              <a:ea typeface="Albany AMT" pitchFamily="2"/>
              <a:cs typeface="Albany AMT"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808080"/>
                </a:solidFill>
                <a:latin typeface="DejaVu Sans Mono" pitchFamily="49"/>
                <a:ea typeface="Albany AMT" pitchFamily="2"/>
                <a:cs typeface="Albany AMT" pitchFamily="2"/>
              </a:rPr>
              <a:t> NAS Parallel Benchmarks 3.3 -- BT Benchmark</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808080"/>
                </a:solidFill>
                <a:latin typeface="DejaVu Sans Mono" pitchFamily="49"/>
                <a:ea typeface="Albany AMT" pitchFamily="2"/>
                <a:cs typeface="Albany AMT" pitchFamily="2"/>
              </a:rPr>
              <a:t> [...]</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808080"/>
                </a:solidFill>
                <a:latin typeface="DejaVu Sans Mono" pitchFamily="49"/>
                <a:ea typeface="Albany AMT" pitchFamily="2"/>
                <a:cs typeface="Albany AMT" pitchFamily="2"/>
              </a:rPr>
              <a:t> Time step 200</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808080"/>
                </a:solidFill>
                <a:latin typeface="DejaVu Sans Mono" pitchFamily="49"/>
                <a:ea typeface="Albany AMT" pitchFamily="2"/>
                <a:cs typeface="Albany AMT" pitchFamily="2"/>
              </a:rPr>
              <a:t> BT Benchmark Completed.</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GB" sz="1600" b="0" i="0" u="none" strike="noStrike" baseline="0" dirty="0">
              <a:ln>
                <a:noFill/>
              </a:ln>
              <a:solidFill>
                <a:srgbClr val="000000"/>
              </a:solidFill>
              <a:latin typeface="DejaVu Sans Mono" pitchFamily="49"/>
              <a:ea typeface="Albany AMT" pitchFamily="2"/>
              <a:cs typeface="Albany AMT"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000000"/>
                </a:solidFill>
                <a:latin typeface="DejaVu Sans Mono" pitchFamily="49"/>
                <a:ea typeface="Albany AMT" pitchFamily="2"/>
                <a:cs typeface="Albany AMT" pitchFamily="2"/>
              </a:rPr>
              <a:t>----------</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GB" sz="1600" b="0" i="0" u="none" strike="noStrike" baseline="0" dirty="0">
                <a:ln>
                  <a:noFill/>
                </a:ln>
                <a:solidFill>
                  <a:srgbClr val="000000"/>
                </a:solidFill>
                <a:latin typeface="DejaVu Sans Mono" pitchFamily="49"/>
                <a:ea typeface="Albany AMT" pitchFamily="2"/>
                <a:cs typeface="Albany AMT" pitchFamily="2"/>
              </a:rPr>
              <a:t>End Periscope run! Search took 60.5 seconds (33.3 seconds for </a:t>
            </a:r>
            <a:r>
              <a:rPr lang="en-GB" sz="1600" b="0" i="0" u="none" strike="noStrike" baseline="0" dirty="0" err="1">
                <a:ln>
                  <a:noFill/>
                </a:ln>
                <a:solidFill>
                  <a:srgbClr val="000000"/>
                </a:solidFill>
                <a:latin typeface="DejaVu Sans Mono" pitchFamily="49"/>
                <a:ea typeface="Albany AMT" pitchFamily="2"/>
                <a:cs typeface="Albany AMT" pitchFamily="2"/>
              </a:rPr>
              <a:t>startup</a:t>
            </a:r>
            <a:r>
              <a:rPr lang="en-GB" sz="1600" b="0" i="0" u="none" strike="noStrike" baseline="0" dirty="0">
                <a:ln>
                  <a:noFill/>
                </a:ln>
                <a:solidFill>
                  <a:srgbClr val="000000"/>
                </a:solidFill>
                <a:latin typeface="DejaVu Sans Mono" pitchFamily="49"/>
                <a:ea typeface="Albany AMT" pitchFamily="2"/>
                <a:cs typeface="Albany AMT" pitchFamily="2"/>
              </a:rPr>
              <a:t>)</a:t>
            </a:r>
          </a:p>
        </p:txBody>
      </p:sp>
    </p:spTree>
    <p:extLst>
      <p:ext uri="{BB962C8B-B14F-4D97-AF65-F5344CB8AC3E}">
        <p14:creationId xmlns:p14="http://schemas.microsoft.com/office/powerpoint/2010/main" val="2265293609"/>
      </p:ext>
    </p:extLst>
  </p:cSld>
  <p:clrMapOvr>
    <a:masterClrMapping/>
  </p:clrMapOvr>
</p:sld>
</file>

<file path=ppt/theme/theme1.xml><?xml version="1.0" encoding="utf-8"?>
<a:theme xmlns:a="http://schemas.openxmlformats.org/drawingml/2006/main" name="New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NewTemplate.pot</Template>
  <TotalTime>4559</TotalTime>
  <Words>8324</Words>
  <Application>Microsoft Macintosh PowerPoint</Application>
  <PresentationFormat>On-screen Show (4:3)</PresentationFormat>
  <Paragraphs>1120</Paragraphs>
  <Slides>87</Slides>
  <Notes>29</Notes>
  <HiddenSlides>2</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87</vt:i4>
      </vt:variant>
    </vt:vector>
  </HeadingPairs>
  <TitlesOfParts>
    <vt:vector size="89" baseType="lpstr">
      <vt:lpstr>NewTemplate</vt:lpstr>
      <vt:lpstr>Equation</vt:lpstr>
      <vt:lpstr>Lecture 5: Parallel Tools Landscape – Part 2</vt:lpstr>
      <vt:lpstr>Performance and Debugging Tools</vt:lpstr>
      <vt:lpstr>Periscope</vt:lpstr>
      <vt:lpstr>Periscope</vt:lpstr>
      <vt:lpstr>Periscope Properties and Strategies</vt:lpstr>
      <vt:lpstr>Periscope Plug-in to Eclipse Environment</vt:lpstr>
      <vt:lpstr>Benchmark Instrumentation</vt:lpstr>
      <vt:lpstr>Periscope Online Analysis</vt:lpstr>
      <vt:lpstr>Periscope Online Analysis Strategies</vt:lpstr>
      <vt:lpstr>Creating Fortran Project</vt:lpstr>
      <vt:lpstr>Add BT-MZ as a Source Folder</vt:lpstr>
      <vt:lpstr>Loading Properties</vt:lpstr>
      <vt:lpstr>Periscope GUI</vt:lpstr>
      <vt:lpstr>Periscope GUI Report Exploration Features</vt:lpstr>
      <vt:lpstr>Periscope GUI Report Exploration Features</vt:lpstr>
      <vt:lpstr>Properties Clustering</vt:lpstr>
      <vt:lpstr>Properties Clustering</vt:lpstr>
      <vt:lpstr>mpiP: Lightweight, Scalable MPI Profiling</vt:lpstr>
      <vt:lpstr>So, You Need to Look at a New Application …</vt:lpstr>
      <vt:lpstr>Basic Principle of Profiling MPI </vt:lpstr>
      <vt:lpstr>mpiP: Efficient MPI Profiling</vt:lpstr>
      <vt:lpstr>Running with mpiP 101 / Experimental Setup</vt:lpstr>
      <vt:lpstr>Running with mpiP 101 / Running</vt:lpstr>
      <vt:lpstr>mpiP 101 / Output – Metadata</vt:lpstr>
      <vt:lpstr>mpiP 101 / Output – Overview</vt:lpstr>
      <vt:lpstr>mpiP 101 / Output – Callsites</vt:lpstr>
      <vt:lpstr>mpiP 101 / Output – per Function Timing</vt:lpstr>
      <vt:lpstr>mpiP Output – per Function Message Size</vt:lpstr>
      <vt:lpstr>mpiP 101 / Output – per Callsite Timing</vt:lpstr>
      <vt:lpstr>mpiP 101 / Output – per Callsite Message Size</vt:lpstr>
      <vt:lpstr>Fine Tuning the Profile Run</vt:lpstr>
      <vt:lpstr>mpiP Parameters</vt:lpstr>
      <vt:lpstr>Controlling the Stack Trace</vt:lpstr>
      <vt:lpstr>Platforms</vt:lpstr>
      <vt:lpstr>mpiPView: The GUI for mpiP</vt:lpstr>
      <vt:lpstr>Paraver</vt:lpstr>
      <vt:lpstr>BSC Tools</vt:lpstr>
      <vt:lpstr>Extrae</vt:lpstr>
      <vt:lpstr>How does Extrae intercept your app?</vt:lpstr>
      <vt:lpstr>How to use Extrae?</vt:lpstr>
      <vt:lpstr>Paraver Performance Data Browser</vt:lpstr>
      <vt:lpstr>Paraver Mathematical Foundation</vt:lpstr>
      <vt:lpstr>Paraver Mathematical Foundation</vt:lpstr>
      <vt:lpstr>Timelines</vt:lpstr>
      <vt:lpstr>Tables: Profiles, histograms, correlations</vt:lpstr>
      <vt:lpstr>Dimemas: Coarse grain, Trace driven simulation</vt:lpstr>
      <vt:lpstr>MPIRE 32 tasks, no network contention</vt:lpstr>
      <vt:lpstr>Ideal Machine</vt:lpstr>
      <vt:lpstr>Prophesy / MuMMI</vt:lpstr>
      <vt:lpstr>Prophesy</vt:lpstr>
      <vt:lpstr>Prophesy Architecture</vt:lpstr>
      <vt:lpstr>Prophesy Workflow</vt:lpstr>
      <vt:lpstr>MuMMI</vt:lpstr>
      <vt:lpstr>MuMMI Application Browser</vt:lpstr>
      <vt:lpstr>MuMMI Sample Application</vt:lpstr>
      <vt:lpstr>PerfExpert</vt:lpstr>
      <vt:lpstr>Goals for PerfExpert</vt:lpstr>
      <vt:lpstr>PerfExpert: Introduction</vt:lpstr>
      <vt:lpstr>PerfExpert Performance Report</vt:lpstr>
      <vt:lpstr>PerfExpert: The Big Picture</vt:lpstr>
      <vt:lpstr>PerfExpert: Work Flow Script</vt:lpstr>
      <vt:lpstr>PerfExpert: Analyzer</vt:lpstr>
      <vt:lpstr>PerfExpert: MACPO</vt:lpstr>
      <vt:lpstr>PerfExpert: Optimization Formulator</vt:lpstr>
      <vt:lpstr>PerfExpert: Support Database</vt:lpstr>
      <vt:lpstr>PerfExpert: Pattern Recognizer</vt:lpstr>
      <vt:lpstr>PerfExpert: Transformer</vt:lpstr>
      <vt:lpstr>PerfExpert: Integrator</vt:lpstr>
      <vt:lpstr>PerfExpert: Key Points for Design</vt:lpstr>
      <vt:lpstr>STAT: Stack Trace Analysis Tool</vt:lpstr>
      <vt:lpstr>STAT: Aggregating Stack Traces for Debugging</vt:lpstr>
      <vt:lpstr>Distinguishing Behavior with Stack Traces</vt:lpstr>
      <vt:lpstr>3D-Trace Space/Time Analysis</vt:lpstr>
      <vt:lpstr>Scalable Representation</vt:lpstr>
      <vt:lpstr>Active Harmony</vt:lpstr>
      <vt:lpstr> Why Automate Performance Tuning?</vt:lpstr>
      <vt:lpstr>Automated Performance Tuning</vt:lpstr>
      <vt:lpstr>I really mean don’t let people hand tune</vt:lpstr>
      <vt:lpstr>Active Harmony </vt:lpstr>
      <vt:lpstr>Basic Client API Overview</vt:lpstr>
      <vt:lpstr>Harmony Bundle Definitions</vt:lpstr>
      <vt:lpstr>A Bit More About Harmony Search</vt:lpstr>
      <vt:lpstr>PowerPoint Presentation</vt:lpstr>
      <vt:lpstr>Auto-tuning Compiler Transformations</vt:lpstr>
      <vt:lpstr>CHiLL + Active Harmony</vt:lpstr>
      <vt:lpstr>Compiling New Code Variants at Runtime</vt:lpstr>
      <vt:lpstr>Auto-Tuning for Communication</vt:lpstr>
    </vt:vector>
  </TitlesOfParts>
  <Company>ParaTools,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Huck</dc:creator>
  <cp:lastModifiedBy>Allen Malony</cp:lastModifiedBy>
  <cp:revision>212</cp:revision>
  <dcterms:created xsi:type="dcterms:W3CDTF">2013-11-11T02:15:00Z</dcterms:created>
  <dcterms:modified xsi:type="dcterms:W3CDTF">2013-12-04T07:41:08Z</dcterms:modified>
</cp:coreProperties>
</file>